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257" r:id="rId4"/>
    <p:sldId id="316" r:id="rId5"/>
    <p:sldId id="317" r:id="rId6"/>
    <p:sldId id="382" r:id="rId7"/>
    <p:sldId id="319" r:id="rId8"/>
    <p:sldId id="320" r:id="rId9"/>
    <p:sldId id="321" r:id="rId10"/>
    <p:sldId id="329" r:id="rId11"/>
    <p:sldId id="322" r:id="rId12"/>
    <p:sldId id="323" r:id="rId13"/>
    <p:sldId id="324" r:id="rId14"/>
    <p:sldId id="325" r:id="rId15"/>
    <p:sldId id="328" r:id="rId16"/>
    <p:sldId id="327" r:id="rId17"/>
    <p:sldId id="326" r:id="rId18"/>
    <p:sldId id="340" r:id="rId19"/>
    <p:sldId id="339" r:id="rId20"/>
    <p:sldId id="341" r:id="rId21"/>
    <p:sldId id="342" r:id="rId22"/>
    <p:sldId id="375" r:id="rId23"/>
    <p:sldId id="376" r:id="rId24"/>
    <p:sldId id="379" r:id="rId25"/>
    <p:sldId id="378" r:id="rId26"/>
    <p:sldId id="377" r:id="rId27"/>
    <p:sldId id="338" r:id="rId28"/>
    <p:sldId id="330" r:id="rId29"/>
    <p:sldId id="345" r:id="rId30"/>
    <p:sldId id="336" r:id="rId31"/>
    <p:sldId id="332" r:id="rId32"/>
    <p:sldId id="331" r:id="rId33"/>
    <p:sldId id="361" r:id="rId34"/>
    <p:sldId id="362" r:id="rId35"/>
    <p:sldId id="363" r:id="rId36"/>
    <p:sldId id="37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54" r:id="rId47"/>
    <p:sldId id="356" r:id="rId48"/>
    <p:sldId id="347" r:id="rId49"/>
    <p:sldId id="348" r:id="rId50"/>
    <p:sldId id="346" r:id="rId51"/>
    <p:sldId id="380" r:id="rId52"/>
  </p:sldIdLst>
  <p:sldSz cx="12192000" cy="685800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45" d="100"/>
          <a:sy n="45" d="100"/>
        </p:scale>
        <p:origin x="92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7B508-5135-4289-8914-F94360F4154A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7691719F-235F-4DFF-A99D-556829A10FE3}">
      <dgm:prSet phldrT="[Texte]"/>
      <dgm:spPr/>
      <dgm:t>
        <a:bodyPr/>
        <a:lstStyle/>
        <a:p>
          <a:r>
            <a:rPr lang="fr-FR" dirty="0"/>
            <a:t>Recollement de chaque bureau par le bureau central de vote, établissement du PV récapitulatif et proclamation immédiate des résultats</a:t>
          </a:r>
        </a:p>
      </dgm:t>
    </dgm:pt>
    <dgm:pt modelId="{79808B37-438C-4E25-81E6-F71EC6E92D4E}" type="parTrans" cxnId="{71084DC1-124B-4CBF-AF3E-953B6DB802DF}">
      <dgm:prSet/>
      <dgm:spPr/>
      <dgm:t>
        <a:bodyPr/>
        <a:lstStyle/>
        <a:p>
          <a:endParaRPr lang="fr-FR"/>
        </a:p>
      </dgm:t>
    </dgm:pt>
    <dgm:pt modelId="{80FCC00F-F3F6-403F-8074-6ECEB0BE297A}" type="sibTrans" cxnId="{71084DC1-124B-4CBF-AF3E-953B6DB802DF}">
      <dgm:prSet/>
      <dgm:spPr/>
      <dgm:t>
        <a:bodyPr/>
        <a:lstStyle/>
        <a:p>
          <a:endParaRPr lang="fr-FR"/>
        </a:p>
      </dgm:t>
    </dgm:pt>
    <dgm:pt modelId="{7EB5EF95-AD2A-473D-993D-A4EA1716227D}">
      <dgm:prSet phldrT="[Texte]"/>
      <dgm:spPr/>
      <dgm:t>
        <a:bodyPr/>
        <a:lstStyle/>
        <a:p>
          <a:r>
            <a:rPr lang="fr-FR" dirty="0"/>
            <a:t>Envoi immédiat d’un exemplaire du PV au Préfet du département et aux délégués de liste</a:t>
          </a:r>
        </a:p>
      </dgm:t>
    </dgm:pt>
    <dgm:pt modelId="{1B65011B-D3B3-4CF2-8C0D-08953DEF7935}" type="parTrans" cxnId="{63C63138-937A-4A65-B871-ECD8A22F4D2D}">
      <dgm:prSet/>
      <dgm:spPr/>
      <dgm:t>
        <a:bodyPr/>
        <a:lstStyle/>
        <a:p>
          <a:endParaRPr lang="fr-FR"/>
        </a:p>
      </dgm:t>
    </dgm:pt>
    <dgm:pt modelId="{9E7681CB-13EB-46F9-BEE5-44145E73C6B6}" type="sibTrans" cxnId="{63C63138-937A-4A65-B871-ECD8A22F4D2D}">
      <dgm:prSet/>
      <dgm:spPr/>
      <dgm:t>
        <a:bodyPr/>
        <a:lstStyle/>
        <a:p>
          <a:endParaRPr lang="fr-FR"/>
        </a:p>
      </dgm:t>
    </dgm:pt>
    <dgm:pt modelId="{6B27CA70-995D-49DD-B8CF-876253C655B1}">
      <dgm:prSet phldrT="[Texte]"/>
      <dgm:spPr/>
      <dgm:t>
        <a:bodyPr/>
        <a:lstStyle/>
        <a:p>
          <a:r>
            <a:rPr lang="fr-FR" dirty="0"/>
            <a:t>Communication par le Préfet dans les meilleurs délais d’un tableau récapitulatif départemental</a:t>
          </a:r>
        </a:p>
      </dgm:t>
    </dgm:pt>
    <dgm:pt modelId="{F6E3B22C-FD61-4BC9-A67E-CF8BDA33145F}" type="parTrans" cxnId="{56076ABA-D9A6-40E5-92DA-4281981FBFCA}">
      <dgm:prSet/>
      <dgm:spPr/>
      <dgm:t>
        <a:bodyPr/>
        <a:lstStyle/>
        <a:p>
          <a:endParaRPr lang="fr-FR"/>
        </a:p>
      </dgm:t>
    </dgm:pt>
    <dgm:pt modelId="{2C573D67-0D93-45E8-A0A0-6F81A9DF541D}" type="sibTrans" cxnId="{56076ABA-D9A6-40E5-92DA-4281981FBFCA}">
      <dgm:prSet/>
      <dgm:spPr/>
      <dgm:t>
        <a:bodyPr/>
        <a:lstStyle/>
        <a:p>
          <a:endParaRPr lang="fr-FR"/>
        </a:p>
      </dgm:t>
    </dgm:pt>
    <dgm:pt modelId="{53B1917E-D2B8-4184-ADEF-370C20F6DCE4}" type="pres">
      <dgm:prSet presAssocID="{D937B508-5135-4289-8914-F94360F4154A}" presName="CompostProcess" presStyleCnt="0">
        <dgm:presLayoutVars>
          <dgm:dir/>
          <dgm:resizeHandles val="exact"/>
        </dgm:presLayoutVars>
      </dgm:prSet>
      <dgm:spPr/>
    </dgm:pt>
    <dgm:pt modelId="{582E8A05-469D-42D1-858E-EBF22CB67C63}" type="pres">
      <dgm:prSet presAssocID="{D937B508-5135-4289-8914-F94360F4154A}" presName="arrow" presStyleLbl="bgShp" presStyleIdx="0" presStyleCnt="1" custLinFactNeighborX="-2680" custLinFactNeighborY="12608"/>
      <dgm:spPr>
        <a:solidFill>
          <a:schemeClr val="accent5">
            <a:lumMod val="40000"/>
            <a:lumOff val="60000"/>
          </a:schemeClr>
        </a:solidFill>
      </dgm:spPr>
    </dgm:pt>
    <dgm:pt modelId="{ECD890BF-E287-450D-8479-3E1B5C75D11D}" type="pres">
      <dgm:prSet presAssocID="{D937B508-5135-4289-8914-F94360F4154A}" presName="linearProcess" presStyleCnt="0"/>
      <dgm:spPr/>
    </dgm:pt>
    <dgm:pt modelId="{ACC64023-988F-46DC-AE94-2F91945557D1}" type="pres">
      <dgm:prSet presAssocID="{7691719F-235F-4DFF-A99D-556829A10FE3}" presName="textNode" presStyleLbl="node1" presStyleIdx="0" presStyleCnt="3">
        <dgm:presLayoutVars>
          <dgm:bulletEnabled val="1"/>
        </dgm:presLayoutVars>
      </dgm:prSet>
      <dgm:spPr/>
    </dgm:pt>
    <dgm:pt modelId="{8D705433-FD49-4024-AEB3-D894803A8FEB}" type="pres">
      <dgm:prSet presAssocID="{80FCC00F-F3F6-403F-8074-6ECEB0BE297A}" presName="sibTrans" presStyleCnt="0"/>
      <dgm:spPr/>
    </dgm:pt>
    <dgm:pt modelId="{70005E42-4A65-4237-A81A-846E798EB370}" type="pres">
      <dgm:prSet presAssocID="{7EB5EF95-AD2A-473D-993D-A4EA1716227D}" presName="textNode" presStyleLbl="node1" presStyleIdx="1" presStyleCnt="3">
        <dgm:presLayoutVars>
          <dgm:bulletEnabled val="1"/>
        </dgm:presLayoutVars>
      </dgm:prSet>
      <dgm:spPr/>
    </dgm:pt>
    <dgm:pt modelId="{A86C71C6-7C01-490F-BA6A-656F8BDFB374}" type="pres">
      <dgm:prSet presAssocID="{9E7681CB-13EB-46F9-BEE5-44145E73C6B6}" presName="sibTrans" presStyleCnt="0"/>
      <dgm:spPr/>
    </dgm:pt>
    <dgm:pt modelId="{2336520C-0D79-4DE1-AE1D-D7AF5D70F8D3}" type="pres">
      <dgm:prSet presAssocID="{6B27CA70-995D-49DD-B8CF-876253C655B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3C63138-937A-4A65-B871-ECD8A22F4D2D}" srcId="{D937B508-5135-4289-8914-F94360F4154A}" destId="{7EB5EF95-AD2A-473D-993D-A4EA1716227D}" srcOrd="1" destOrd="0" parTransId="{1B65011B-D3B3-4CF2-8C0D-08953DEF7935}" sibTransId="{9E7681CB-13EB-46F9-BEE5-44145E73C6B6}"/>
    <dgm:cxn modelId="{3FC8825F-3C8E-48E1-A8AD-531BF58A798B}" type="presOf" srcId="{6B27CA70-995D-49DD-B8CF-876253C655B1}" destId="{2336520C-0D79-4DE1-AE1D-D7AF5D70F8D3}" srcOrd="0" destOrd="0" presId="urn:microsoft.com/office/officeart/2005/8/layout/hProcess9"/>
    <dgm:cxn modelId="{516FDB6F-7F8A-48D4-9B4A-AF5B49FCE07C}" type="presOf" srcId="{7EB5EF95-AD2A-473D-993D-A4EA1716227D}" destId="{70005E42-4A65-4237-A81A-846E798EB370}" srcOrd="0" destOrd="0" presId="urn:microsoft.com/office/officeart/2005/8/layout/hProcess9"/>
    <dgm:cxn modelId="{98833E94-CE1A-46D8-B21D-896D0998A2DB}" type="presOf" srcId="{7691719F-235F-4DFF-A99D-556829A10FE3}" destId="{ACC64023-988F-46DC-AE94-2F91945557D1}" srcOrd="0" destOrd="0" presId="urn:microsoft.com/office/officeart/2005/8/layout/hProcess9"/>
    <dgm:cxn modelId="{21CBAFB5-2149-4EFB-9CE5-C8F3B1695F70}" type="presOf" srcId="{D937B508-5135-4289-8914-F94360F4154A}" destId="{53B1917E-D2B8-4184-ADEF-370C20F6DCE4}" srcOrd="0" destOrd="0" presId="urn:microsoft.com/office/officeart/2005/8/layout/hProcess9"/>
    <dgm:cxn modelId="{56076ABA-D9A6-40E5-92DA-4281981FBFCA}" srcId="{D937B508-5135-4289-8914-F94360F4154A}" destId="{6B27CA70-995D-49DD-B8CF-876253C655B1}" srcOrd="2" destOrd="0" parTransId="{F6E3B22C-FD61-4BC9-A67E-CF8BDA33145F}" sibTransId="{2C573D67-0D93-45E8-A0A0-6F81A9DF541D}"/>
    <dgm:cxn modelId="{71084DC1-124B-4CBF-AF3E-953B6DB802DF}" srcId="{D937B508-5135-4289-8914-F94360F4154A}" destId="{7691719F-235F-4DFF-A99D-556829A10FE3}" srcOrd="0" destOrd="0" parTransId="{79808B37-438C-4E25-81E6-F71EC6E92D4E}" sibTransId="{80FCC00F-F3F6-403F-8074-6ECEB0BE297A}"/>
    <dgm:cxn modelId="{A23DE6D6-1E58-4B25-ADCB-2301B5C8AB97}" type="presParOf" srcId="{53B1917E-D2B8-4184-ADEF-370C20F6DCE4}" destId="{582E8A05-469D-42D1-858E-EBF22CB67C63}" srcOrd="0" destOrd="0" presId="urn:microsoft.com/office/officeart/2005/8/layout/hProcess9"/>
    <dgm:cxn modelId="{3E747244-6646-46AE-9C70-3FE852C5D258}" type="presParOf" srcId="{53B1917E-D2B8-4184-ADEF-370C20F6DCE4}" destId="{ECD890BF-E287-450D-8479-3E1B5C75D11D}" srcOrd="1" destOrd="0" presId="urn:microsoft.com/office/officeart/2005/8/layout/hProcess9"/>
    <dgm:cxn modelId="{DB40374B-0F72-491B-8DDA-561137645056}" type="presParOf" srcId="{ECD890BF-E287-450D-8479-3E1B5C75D11D}" destId="{ACC64023-988F-46DC-AE94-2F91945557D1}" srcOrd="0" destOrd="0" presId="urn:microsoft.com/office/officeart/2005/8/layout/hProcess9"/>
    <dgm:cxn modelId="{71104248-F97D-4C0E-8DBF-0A32B46F025E}" type="presParOf" srcId="{ECD890BF-E287-450D-8479-3E1B5C75D11D}" destId="{8D705433-FD49-4024-AEB3-D894803A8FEB}" srcOrd="1" destOrd="0" presId="urn:microsoft.com/office/officeart/2005/8/layout/hProcess9"/>
    <dgm:cxn modelId="{C02C0ECD-AE20-4CE6-9E12-489E84EE59E6}" type="presParOf" srcId="{ECD890BF-E287-450D-8479-3E1B5C75D11D}" destId="{70005E42-4A65-4237-A81A-846E798EB370}" srcOrd="2" destOrd="0" presId="urn:microsoft.com/office/officeart/2005/8/layout/hProcess9"/>
    <dgm:cxn modelId="{7BC77FF3-E089-4933-A1EA-49B173F666CA}" type="presParOf" srcId="{ECD890BF-E287-450D-8479-3E1B5C75D11D}" destId="{A86C71C6-7C01-490F-BA6A-656F8BDFB374}" srcOrd="3" destOrd="0" presId="urn:microsoft.com/office/officeart/2005/8/layout/hProcess9"/>
    <dgm:cxn modelId="{16B5A818-2D54-49BA-BD36-157B3CD9B9C6}" type="presParOf" srcId="{ECD890BF-E287-450D-8479-3E1B5C75D11D}" destId="{2336520C-0D79-4DE1-AE1D-D7AF5D70F8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E8A05-469D-42D1-858E-EBF22CB67C63}">
      <dsp:nvSpPr>
        <dsp:cNvPr id="0" name=""/>
        <dsp:cNvSpPr/>
      </dsp:nvSpPr>
      <dsp:spPr>
        <a:xfrm>
          <a:off x="472380" y="0"/>
          <a:ext cx="7689067" cy="4113780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64023-988F-46DC-AE94-2F91945557D1}">
      <dsp:nvSpPr>
        <dsp:cNvPr id="0" name=""/>
        <dsp:cNvSpPr/>
      </dsp:nvSpPr>
      <dsp:spPr>
        <a:xfrm>
          <a:off x="9717" y="1234133"/>
          <a:ext cx="2911669" cy="16455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Recollement de chaque bureau par le bureau central de vote, établissement du PV récapitulatif et proclamation immédiate des résultats</a:t>
          </a:r>
        </a:p>
      </dsp:txBody>
      <dsp:txXfrm>
        <a:off x="90044" y="1314460"/>
        <a:ext cx="2751015" cy="1484858"/>
      </dsp:txXfrm>
    </dsp:sp>
    <dsp:sp modelId="{70005E42-4A65-4237-A81A-846E798EB370}">
      <dsp:nvSpPr>
        <dsp:cNvPr id="0" name=""/>
        <dsp:cNvSpPr/>
      </dsp:nvSpPr>
      <dsp:spPr>
        <a:xfrm>
          <a:off x="3067146" y="1234133"/>
          <a:ext cx="2911669" cy="1645512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Envoi immédiat d’un exemplaire du PV au Préfet du département et aux délégués de liste</a:t>
          </a:r>
        </a:p>
      </dsp:txBody>
      <dsp:txXfrm>
        <a:off x="3147473" y="1314460"/>
        <a:ext cx="2751015" cy="1484858"/>
      </dsp:txXfrm>
    </dsp:sp>
    <dsp:sp modelId="{2336520C-0D79-4DE1-AE1D-D7AF5D70F8D3}">
      <dsp:nvSpPr>
        <dsp:cNvPr id="0" name=""/>
        <dsp:cNvSpPr/>
      </dsp:nvSpPr>
      <dsp:spPr>
        <a:xfrm>
          <a:off x="6124575" y="1234133"/>
          <a:ext cx="2911669" cy="164551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Communication par le Préfet dans les meilleurs délais d’un tableau récapitulatif départemental</a:t>
          </a:r>
        </a:p>
      </dsp:txBody>
      <dsp:txXfrm>
        <a:off x="6204902" y="1314460"/>
        <a:ext cx="2751015" cy="1484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B43B-C04A-43C3-BDDE-4CE28D8D5702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D2F6-0BE3-4B1F-84FF-EBE39B53F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8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84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07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0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12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42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51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00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470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8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19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31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016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95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432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060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137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727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066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663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05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762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8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031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6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7405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82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72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14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82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7177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10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633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5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719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92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561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6313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44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12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301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51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826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372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1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3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6D2F6-0BE3-4B1F-84FF-EBE39B53FE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6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35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4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73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6D2F6-0BE3-4B1F-84FF-EBE39B53FED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68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CBC0E-12FE-470D-A248-BEF4E4CED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4E69E1-112B-4678-AABE-320B161B1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D58956-0456-4B1A-A91B-DBF03D6E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3E33D-FB40-46D1-A627-EE67B4E8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F54F3-C52D-4F94-98C0-14AA57AF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04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B8B4F-32F8-49CD-9838-2D96F87A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10BFB0-0B85-4A0F-B9A2-524A5C0C7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31D34-1896-4DCD-AC46-DC109F80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D7D95E-7E5A-4571-8F4A-F76FF656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DB6DE-607E-41FA-AF54-812F902C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6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9B7709-C198-4EF2-829D-1CF3E081D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5AC063-66DD-4CCB-80B0-EFE0012B4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B0E57-4294-445E-A1AF-423090F0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1FA1D-EDA3-4E93-871E-DA0CCC16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1DFDB-3941-45D3-B354-54994A2C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98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CBC0E-12FE-470D-A248-BEF4E4CED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4E69E1-112B-4678-AABE-320B161B1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D58956-0456-4B1A-A91B-DBF03D6E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3E33D-FB40-46D1-A627-EE67B4E8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F54F3-C52D-4F94-98C0-14AA57AF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61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AA4FF-EBBD-4310-BFF8-F3F00094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52ED8-3F0B-4970-B2E1-F992BCF9E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A6A8C-C779-4565-B5F8-83385BA3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7336C0-318F-44D6-9340-4155062A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3D32F5-8087-449A-AE3F-78350F53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663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81AC6-363B-4212-9809-CD09C064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52C111-077E-4392-8430-B0DEAB410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A7955-3B4F-4584-B675-B52E1B15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79B3D2-4FD0-4F82-9FD7-A3051EFF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41D2C-7319-4A1B-98AD-0249B92C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2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36713-3C21-43EF-B0D7-DBA56472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A10D1-3554-4BB3-A2C8-B7DECE4C9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A07F85-91CC-4ADB-B555-A27A83998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02F8EF-FC0F-4AC3-81AC-051B6BF8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2CDBA9-1F27-498A-8343-57A8D8F7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89C913-5A69-4B44-9A96-D87BE2C0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21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26F42-C688-4F1D-BBCD-DB832FAB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FFFCE-0F6C-4E15-B8C0-9BC49614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9421E3-1730-4788-83C3-A2D08DB11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EC7EB8-1454-4497-B16F-261A1B0CD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660683-C2CF-4C3D-B3F0-F6CED1134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38C6D6-DD3D-4F37-954A-9B2B566F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ACA5A0-13AA-4CE0-A07C-D52F3CE7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ECCC55-9385-4A37-BBF6-96CB193D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72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80AFB-3B50-455D-8A60-AF0B0AD2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5B9616-F06D-400E-8146-356FA440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0940D-420B-46D2-A539-7FC25057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D90497-1CEB-46C9-A7E2-9CFAB65A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929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14A8F1-E026-4514-A2BE-106BA364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C9058-E7E8-40DD-8427-69EC3512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27E063-6CD1-4449-BA0C-B94F80F0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2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D8BCC-D3FB-48F5-8083-1E39D0D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EF24F-A016-4A5F-8C66-C5788448C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50E691-0FCA-417C-880C-8D86370C7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218EE5-E200-4833-A38F-26E58703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A70336-66C4-4082-8BEC-0EAD54F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F232BE-1FE0-413C-A06D-6AAE6CF8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3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AA4FF-EBBD-4310-BFF8-F3F00094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52ED8-3F0B-4970-B2E1-F992BCF9E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A6A8C-C779-4565-B5F8-83385BA3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7336C0-318F-44D6-9340-4155062A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3D32F5-8087-449A-AE3F-78350F53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466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1E75A-9888-4982-BFA1-5DAF0B1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DB9B64-325C-41F0-91B0-9F457A1E2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A0153A-5B72-4761-BC92-A548E9701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8752D9-6539-49BA-988F-873A2DE4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2FD932-C6F5-4A82-A4F2-D0B08236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2EE3CA-9823-4040-98F3-25F7F1CE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16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B8B4F-32F8-49CD-9838-2D96F87A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10BFB0-0B85-4A0F-B9A2-524A5C0C7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31D34-1896-4DCD-AC46-DC109F80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D7D95E-7E5A-4571-8F4A-F76FF656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DB6DE-607E-41FA-AF54-812F902C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74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9B7709-C198-4EF2-829D-1CF3E081D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5AC063-66DD-4CCB-80B0-EFE0012B4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B0E57-4294-445E-A1AF-423090F0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1FA1D-EDA3-4E93-871E-DA0CCC16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1DFDB-3941-45D3-B354-54994A2C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81AC6-363B-4212-9809-CD09C064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52C111-077E-4392-8430-B0DEAB410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A7955-3B4F-4584-B675-B52E1B15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79B3D2-4FD0-4F82-9FD7-A3051EFF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41D2C-7319-4A1B-98AD-0249B92C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34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36713-3C21-43EF-B0D7-DBA56472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A10D1-3554-4BB3-A2C8-B7DECE4C9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A07F85-91CC-4ADB-B555-A27A83998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02F8EF-FC0F-4AC3-81AC-051B6BF8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2CDBA9-1F27-498A-8343-57A8D8F7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89C913-5A69-4B44-9A96-D87BE2C0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91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26F42-C688-4F1D-BBCD-DB832FAB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FFFCE-0F6C-4E15-B8C0-9BC49614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9421E3-1730-4788-83C3-A2D08DB11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EC7EB8-1454-4497-B16F-261A1B0CD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660683-C2CF-4C3D-B3F0-F6CED1134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38C6D6-DD3D-4F37-954A-9B2B566F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ACA5A0-13AA-4CE0-A07C-D52F3CE7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ECCC55-9385-4A37-BBF6-96CB193D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5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80AFB-3B50-455D-8A60-AF0B0AD2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5B9616-F06D-400E-8146-356FA440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0940D-420B-46D2-A539-7FC25057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D90497-1CEB-46C9-A7E2-9CFAB65A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03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14A8F1-E026-4514-A2BE-106BA364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C9058-E7E8-40DD-8427-69EC3512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27E063-6CD1-4449-BA0C-B94F80F0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75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D8BCC-D3FB-48F5-8083-1E39D0D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EF24F-A016-4A5F-8C66-C5788448C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50E691-0FCA-417C-880C-8D86370C7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218EE5-E200-4833-A38F-26E58703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A70336-66C4-4082-8BEC-0EAD54F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F232BE-1FE0-413C-A06D-6AAE6CF8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6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1E75A-9888-4982-BFA1-5DAF0B1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DB9B64-325C-41F0-91B0-9F457A1E2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A0153A-5B72-4761-BC92-A548E9701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8752D9-6539-49BA-988F-873A2DE4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2FD932-C6F5-4A82-A4F2-D0B08236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2EE3CA-9823-4040-98F3-25F7F1CE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61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53E27A-9401-4F31-B369-CC0819BD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65FE8C-61FA-439C-BDA8-B50F8A6C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C877D-98EF-4477-B0A3-31AB4AA6B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05A170-5EF3-469F-B795-E6217BD35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8145D-27D7-439E-9064-678F962F6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05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53E27A-9401-4F31-B369-CC0819BD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65FE8C-61FA-439C-BDA8-B50F8A6C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C877D-98EF-4477-B0A3-31AB4AA6B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BE0A-500B-4BCB-BF5D-93F5B805F9F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05A170-5EF3-469F-B795-E6217BD35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8145D-27D7-439E-9064-678F962F6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C399-A9D8-4B2E-9B14-30765CDD9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79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5.PNG"/><Relationship Id="rId9" Type="http://schemas.microsoft.com/office/2007/relationships/diagramDrawing" Target="../diagrams/drawing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23858C0-CCC5-49A8-8FDA-82BAEEE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73C386-7D31-4D0F-9EEC-BC2A67FC9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7D379B-0842-4203-A23B-FABED51E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7EAC2F-1230-4571-AA84-391676883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339" y="3772247"/>
            <a:ext cx="8132273" cy="2022061"/>
          </a:xfrm>
        </p:spPr>
        <p:txBody>
          <a:bodyPr anchor="b">
            <a:normAutofit fontScale="90000"/>
          </a:bodyPr>
          <a:lstStyle/>
          <a:p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  <a:t>Webinaire du 5 mai 2022 </a:t>
            </a: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  <a:t>Elections professionnelles</a:t>
            </a: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  <a:t>au </a:t>
            </a: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  <a:t>comité social territorial</a:t>
            </a: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  <a:t>Collectivités =&gt; 50 agents</a:t>
            </a:r>
            <a:endParaRPr lang="fr-FR" sz="36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D1E24A-BF09-4A6C-AAD2-AE3FCA215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13" y="-1550"/>
            <a:ext cx="3051858" cy="7191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9B62335-6922-487F-BE84-624A3E3A3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687444"/>
            <a:ext cx="3051857" cy="86977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3983C6A-56A5-4E61-A5AF-EEA9556C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80640" y="6142997"/>
            <a:ext cx="3051858" cy="7191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118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C6EAFE-5721-644F-CBFB-416F05FAD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1" y="208373"/>
            <a:ext cx="8866818" cy="59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4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EA3864-DA3A-1847-C9CF-59F9EE25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018" y="185565"/>
            <a:ext cx="9099007" cy="59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7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29E2575-B4E0-9274-80F9-E93B708B7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66" y="262129"/>
            <a:ext cx="9165793" cy="59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81F1CD6-E1C5-BD7E-FC23-3C3BDCFA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505" y="162634"/>
            <a:ext cx="9180623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1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27633E-44AA-9BC1-DFA3-CF978FAC1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302" y="223472"/>
            <a:ext cx="9033426" cy="60455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61D5658-23B1-F9F0-08B4-15DFEC3CF5EB}"/>
              </a:ext>
            </a:extLst>
          </p:cNvPr>
          <p:cNvSpPr txBox="1"/>
          <p:nvPr/>
        </p:nvSpPr>
        <p:spPr>
          <a:xfrm>
            <a:off x="2047876" y="1353306"/>
            <a:ext cx="66801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sourcesanspro"/>
              </a:rPr>
              <a:t>Arrêté du 9 mars 2022 fixant la date des prochaines élections professionnelles dans la FP : </a:t>
            </a:r>
            <a:r>
              <a:rPr lang="fr-FR" sz="1600" b="1" dirty="0">
                <a:solidFill>
                  <a:srgbClr val="000000"/>
                </a:solidFill>
                <a:latin typeface="sourcesanspro"/>
              </a:rPr>
              <a:t>jeudi 8 décembre 2022</a:t>
            </a:r>
            <a:r>
              <a:rPr lang="fr-FR" sz="1600" dirty="0">
                <a:solidFill>
                  <a:srgbClr val="000000"/>
                </a:solidFill>
                <a:latin typeface="sourcesanspro"/>
              </a:rPr>
              <a:t>.</a:t>
            </a:r>
          </a:p>
          <a:p>
            <a:r>
              <a:rPr lang="fr-FR" sz="1600" dirty="0">
                <a:solidFill>
                  <a:srgbClr val="000000"/>
                </a:solidFill>
                <a:latin typeface="sourcesanspro"/>
              </a:rPr>
              <a:t>Cette date s’entend pour la clôture et le dépouillement des votes ainsi que la proclamation des résultats.</a:t>
            </a:r>
          </a:p>
          <a:p>
            <a:endParaRPr lang="fr-FR" sz="1800" dirty="0">
              <a:solidFill>
                <a:srgbClr val="000000"/>
              </a:solidFill>
              <a:latin typeface="sourcesanspro"/>
            </a:endParaRP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582020-DDBA-12B1-8454-52BA231AD58A}"/>
              </a:ext>
            </a:extLst>
          </p:cNvPr>
          <p:cNvSpPr txBox="1"/>
          <p:nvPr/>
        </p:nvSpPr>
        <p:spPr>
          <a:xfrm>
            <a:off x="2187122" y="5854368"/>
            <a:ext cx="774781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600" dirty="0"/>
              <a:t>Le vote électronique s’effectue pendant une période qui </a:t>
            </a:r>
            <a:r>
              <a:rPr lang="fr-FR" sz="1600" b="1" dirty="0"/>
              <a:t>ne peut être inférieure à 24 heures et qui ne peut être supérieure à 8 jours</a:t>
            </a:r>
            <a:r>
              <a:rPr lang="fr-FR" sz="1600" dirty="0"/>
              <a:t>. Les jours et heures d’ouverture et de clôture du scrutin doivent être fixées par la délibération.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63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2B4DBF1-4130-0B5E-977E-DD9961CB6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532" y="266700"/>
            <a:ext cx="8804006" cy="60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42D4BF-E0BB-5AFD-24DD-94D5901A8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36" y="239042"/>
            <a:ext cx="9882150" cy="52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7EA7CAF-4EAC-01DB-CDB9-E1C65A7DD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224" y="245189"/>
            <a:ext cx="9101730" cy="58958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D2C89C-8116-CE72-2A69-1E7F6876AB07}"/>
              </a:ext>
            </a:extLst>
          </p:cNvPr>
          <p:cNvSpPr txBox="1"/>
          <p:nvPr/>
        </p:nvSpPr>
        <p:spPr>
          <a:xfrm>
            <a:off x="3387316" y="1985554"/>
            <a:ext cx="5007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Les conditions pour être électeurs -&gt; art. 31. Ce sont les mêmes conditions que pour le décompte des effectifs mais en se plaçant à la date du scrutin soit au 8 décembre si vote à l’urne.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F3FA0B-08F4-FB48-7436-6281A52DA900}"/>
              </a:ext>
            </a:extLst>
          </p:cNvPr>
          <p:cNvSpPr txBox="1"/>
          <p:nvPr/>
        </p:nvSpPr>
        <p:spPr>
          <a:xfrm>
            <a:off x="2170223" y="5275263"/>
            <a:ext cx="73919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0" i="0" dirty="0">
                <a:solidFill>
                  <a:srgbClr val="212529"/>
                </a:solidFill>
                <a:effectLst/>
                <a:latin typeface="open-sans"/>
              </a:rPr>
              <a:t>En cas de scrutin ouvert sur plusieurs jours par vote électronique, la date du scrutin à retenir pour élaborer le calendrier électoral est celle du premier jour du scrutin.</a:t>
            </a:r>
          </a:p>
          <a:p>
            <a:pPr algn="just"/>
            <a:r>
              <a:rPr lang="fr-FR" sz="1400" b="0" i="0" dirty="0">
                <a:solidFill>
                  <a:srgbClr val="212529"/>
                </a:solidFill>
                <a:effectLst/>
                <a:latin typeface="open-sans"/>
              </a:rPr>
              <a:t>Le calendrier des opérations électorales élaboré sur la base d’un scrutin avec vote à l’urne le 8 décembre 2022, doit donc être adapté en cas de recours au vote électronique. Les dates du calendrier liées au jour du scrutin doivent être décalées et avancées en conséquence (notamment : publication de la liste électorale, dépôt des candidatures …).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03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C462F7-6D8E-444A-823B-E773AB4AC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73" y="240976"/>
            <a:ext cx="8661366" cy="59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E26FF9-90F3-EED4-3E8A-04B3A1ACF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118977"/>
            <a:ext cx="8743735" cy="59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59485F-9B0D-4B57-805C-4F3D810379D9}"/>
              </a:ext>
            </a:extLst>
          </p:cNvPr>
          <p:cNvSpPr txBox="1"/>
          <p:nvPr/>
        </p:nvSpPr>
        <p:spPr>
          <a:xfrm>
            <a:off x="6888923" y="4380411"/>
            <a:ext cx="33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FCFFD8-F3EE-65A3-A28F-0A52ED808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726" y="301158"/>
            <a:ext cx="8823634" cy="56504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895E8-2BDA-6962-A531-89FA72363BA5}"/>
              </a:ext>
            </a:extLst>
          </p:cNvPr>
          <p:cNvSpPr/>
          <p:nvPr/>
        </p:nvSpPr>
        <p:spPr>
          <a:xfrm>
            <a:off x="2258008" y="1595535"/>
            <a:ext cx="1358507" cy="1138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16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57A89AD-5469-55A1-E192-05E76C5F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659" y="111733"/>
            <a:ext cx="8852641" cy="60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9B0AF74-DC21-4B36-816D-57B1D780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984" y="83343"/>
            <a:ext cx="9094377" cy="59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70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2FC7CF-55B9-067F-E9AD-0B0CCE952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514" y="201734"/>
            <a:ext cx="8802791" cy="59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E8965D-CFFA-F174-0F37-35F31EC1B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808" y="107946"/>
            <a:ext cx="9144989" cy="61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9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3C84787-6BD2-548C-A485-18990E5DF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660" y="138112"/>
            <a:ext cx="9171477" cy="60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43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F092EC-6D70-8A28-6D6C-FED8D3F3E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584" y="157487"/>
            <a:ext cx="8856441" cy="61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5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FAC8E01-BC91-595F-F2A5-D93789E32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012" y="140714"/>
            <a:ext cx="9051988" cy="59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32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3B86BE-CFA3-AE26-58FD-F1C01B34C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137" y="266700"/>
            <a:ext cx="7863169" cy="59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6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FFE42B-35B5-3837-E9D3-F97EC1CB9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670" y="168483"/>
            <a:ext cx="9070862" cy="61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40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4A6359F-2504-824E-904C-DCD596197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696" y="192881"/>
            <a:ext cx="9018244" cy="59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59485F-9B0D-4B57-805C-4F3D810379D9}"/>
              </a:ext>
            </a:extLst>
          </p:cNvPr>
          <p:cNvSpPr txBox="1"/>
          <p:nvPr/>
        </p:nvSpPr>
        <p:spPr>
          <a:xfrm>
            <a:off x="6888923" y="4380411"/>
            <a:ext cx="33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546558-67BA-8D76-DF61-DECF3BAA8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727" y="225101"/>
            <a:ext cx="9077284" cy="59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A3BFC0-804B-EA31-73D3-633929EE4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863" y="164402"/>
            <a:ext cx="8825137" cy="59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17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BBD25A-B927-FB94-2766-8F4D1EEE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87" y="177168"/>
            <a:ext cx="9037156" cy="59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8DF01C-BA18-42A5-8A06-35AFBC4F6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97" y="344200"/>
            <a:ext cx="8769266" cy="58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93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9401178-F82A-458F-BF65-3EE956AD1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94" y="412906"/>
            <a:ext cx="8626642" cy="57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8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76FA98-1CC8-4F31-A17B-A2BE29108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356" y="376237"/>
            <a:ext cx="8591471" cy="58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4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9CABDC-FC8B-4C1C-8877-6652B8B0B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37" y="376238"/>
            <a:ext cx="8886749" cy="58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5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4CD1E6-81F6-4050-AC56-39C10E37A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469" y="287338"/>
            <a:ext cx="92583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6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F6959FC-FAA0-4E2A-A14F-D7F1D294C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539" y="528638"/>
            <a:ext cx="8758497" cy="57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8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6B4EC5-A41B-43F2-BF0D-9C3E059F5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39" y="362380"/>
            <a:ext cx="8688761" cy="59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1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29E940C-6802-48BF-9743-95C98DF0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660" y="271689"/>
            <a:ext cx="8825403" cy="59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6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59485F-9B0D-4B57-805C-4F3D810379D9}"/>
              </a:ext>
            </a:extLst>
          </p:cNvPr>
          <p:cNvSpPr txBox="1"/>
          <p:nvPr/>
        </p:nvSpPr>
        <p:spPr>
          <a:xfrm>
            <a:off x="6888923" y="4380411"/>
            <a:ext cx="33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616C23-DC5D-7E87-B36E-1489F214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694" y="323867"/>
            <a:ext cx="9234607" cy="58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37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9A83E86-4E5B-459B-8FE1-6FE0636A2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984" y="530590"/>
            <a:ext cx="92297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D9A948-6525-4081-BE6D-3EB7C234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66700"/>
            <a:ext cx="8713234" cy="59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1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7AAB70-B0A1-4005-B049-D34E9ED1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589" y="376238"/>
            <a:ext cx="8872474" cy="58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5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E4FEB93-5CD1-4919-860D-679DC7FD9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984" y="111734"/>
            <a:ext cx="8948841" cy="60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4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2" name="Image 3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395C16-7EB5-4475-A830-4FEDE136D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34" y="54932"/>
            <a:ext cx="9593041" cy="3035143"/>
          </a:xfrm>
          <a:prstGeom prst="rect">
            <a:avLst/>
          </a:prstGeom>
        </p:spPr>
      </p:pic>
      <p:graphicFrame>
        <p:nvGraphicFramePr>
          <p:cNvPr id="31" name="Diagramme 30">
            <a:extLst>
              <a:ext uri="{FF2B5EF4-FFF2-40B4-BE49-F238E27FC236}">
                <a16:creationId xmlns:a16="http://schemas.microsoft.com/office/drawing/2014/main" id="{23AC5559-B3F4-4086-983A-88EF5EA3CC91}"/>
              </a:ext>
            </a:extLst>
          </p:cNvPr>
          <p:cNvGraphicFramePr/>
          <p:nvPr/>
        </p:nvGraphicFramePr>
        <p:xfrm>
          <a:off x="2107128" y="2316389"/>
          <a:ext cx="9045962" cy="411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99051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65B1830-F059-A0F3-A7B1-C752B3BB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376238"/>
            <a:ext cx="8958095" cy="59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1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55B76F-6512-C12B-CEC6-800D9DA49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81" y="376238"/>
            <a:ext cx="8767784" cy="55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8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7D0FD8-9611-3646-542F-31C05D51C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900" y="301879"/>
            <a:ext cx="9163178" cy="58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36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A6825A-2DA7-9F97-B68A-0741DCD5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287" y="229150"/>
            <a:ext cx="8610379" cy="59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53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C6D8988-C220-60AB-65A1-B947042F7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099" y="139633"/>
            <a:ext cx="8883402" cy="60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8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34858B6-2D4A-FB4F-D849-88FE93611753}"/>
              </a:ext>
            </a:extLst>
          </p:cNvPr>
          <p:cNvSpPr txBox="1"/>
          <p:nvPr/>
        </p:nvSpPr>
        <p:spPr>
          <a:xfrm>
            <a:off x="3983124" y="3494314"/>
            <a:ext cx="45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103860-80D8-0DB7-E094-BC4E8AD8DE3E}"/>
              </a:ext>
            </a:extLst>
          </p:cNvPr>
          <p:cNvSpPr txBox="1"/>
          <p:nvPr/>
        </p:nvSpPr>
        <p:spPr>
          <a:xfrm>
            <a:off x="3473705" y="1898532"/>
            <a:ext cx="79022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L’appréciation du franchissement du seuil de 50 agents se fait </a:t>
            </a:r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année au 1</a:t>
            </a:r>
            <a:r>
              <a:rPr lang="fr-FR" sz="20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janvier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Toute collectivité ou établissement ayant un effectif 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moins égal à 50 agents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au 1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janvier 2022 devra créer son 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propre CST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Toute collectivité ou établissement ayant un </a:t>
            </a:r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 inférieur à 50 agents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au 1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janvier 202 </a:t>
            </a:r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relèvera du CST placé auprès du CDG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collectivité ou un établissement dont l’effectif</a:t>
            </a:r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deviendrait au 1</a:t>
            </a:r>
            <a:r>
              <a:rPr lang="fr-FR" sz="20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janvier 2022 inférieur ou supérieur à 50 agents devra le déclarer au CDG avant le 15 janvier 2022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EC11A14-FC66-120A-E3E0-C8A3AB66A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751" y="419496"/>
            <a:ext cx="9258687" cy="14320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9CA0F6-76BF-5C5E-2DA2-863C67F9A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439" y="1785412"/>
            <a:ext cx="1552282" cy="28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89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23858C0-CCC5-49A8-8FDA-82BAEEE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73C386-7D31-4D0F-9EEC-BC2A67FC9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7D379B-0842-4203-A23B-FABED51E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7EAC2F-1230-4571-AA84-391676883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902" y="2729356"/>
            <a:ext cx="8154510" cy="1108255"/>
          </a:xfrm>
        </p:spPr>
        <p:txBody>
          <a:bodyPr anchor="b">
            <a:normAutofit fontScale="90000"/>
          </a:bodyPr>
          <a:lstStyle/>
          <a:p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br>
              <a:rPr lang="fr-FR" sz="4400" b="1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badi" panose="020B0604020104020204" pitchFamily="34" charset="0"/>
                <a:cs typeface="Arial" panose="020B0604020202020204" pitchFamily="34" charset="0"/>
              </a:rPr>
              <a:t>Merci de votre participation</a:t>
            </a:r>
            <a:endParaRPr lang="fr-FR" sz="53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D1E24A-BF09-4A6C-AAD2-AE3FCA215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13" y="-1550"/>
            <a:ext cx="3051858" cy="7191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9B62335-6922-487F-BE84-624A3E3A3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" y="687444"/>
            <a:ext cx="3051857" cy="86977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3983C6A-56A5-4E61-A5AF-EEA9556C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80640" y="6142997"/>
            <a:ext cx="3051858" cy="7191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101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59485F-9B0D-4B57-805C-4F3D810379D9}"/>
              </a:ext>
            </a:extLst>
          </p:cNvPr>
          <p:cNvSpPr txBox="1"/>
          <p:nvPr/>
        </p:nvSpPr>
        <p:spPr>
          <a:xfrm>
            <a:off x="6888923" y="4380411"/>
            <a:ext cx="33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4BF465-A536-1BE9-A248-5520E3BB3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840" y="259058"/>
            <a:ext cx="8882732" cy="58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59485F-9B0D-4B57-805C-4F3D810379D9}"/>
              </a:ext>
            </a:extLst>
          </p:cNvPr>
          <p:cNvSpPr txBox="1"/>
          <p:nvPr/>
        </p:nvSpPr>
        <p:spPr>
          <a:xfrm>
            <a:off x="6888923" y="4380411"/>
            <a:ext cx="33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DC717A-1A9A-243C-450C-451D1DD7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834" y="266701"/>
            <a:ext cx="8871119" cy="58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9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A59485F-9B0D-4B57-805C-4F3D810379D9}"/>
              </a:ext>
            </a:extLst>
          </p:cNvPr>
          <p:cNvSpPr txBox="1"/>
          <p:nvPr/>
        </p:nvSpPr>
        <p:spPr>
          <a:xfrm>
            <a:off x="6888923" y="4380411"/>
            <a:ext cx="33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225E4E-E4C7-DB52-A417-27F505D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828" y="167476"/>
            <a:ext cx="8895397" cy="60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Isosceles Triangle 171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D27094-0FE8-4BCE-8AA6-7E34BAA9AA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7" y="6252734"/>
            <a:ext cx="1731695" cy="4935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5233161-A625-7381-BBA9-45FB0307B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345" y="202491"/>
            <a:ext cx="8603335" cy="60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96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436</Words>
  <Application>Microsoft Office PowerPoint</Application>
  <PresentationFormat>Grand écran</PresentationFormat>
  <Paragraphs>74</Paragraphs>
  <Slides>50</Slides>
  <Notes>50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50</vt:i4>
      </vt:variant>
    </vt:vector>
  </HeadingPairs>
  <TitlesOfParts>
    <vt:vector size="59" baseType="lpstr">
      <vt:lpstr>Abadi</vt:lpstr>
      <vt:lpstr>Arial</vt:lpstr>
      <vt:lpstr>Calibri</vt:lpstr>
      <vt:lpstr>Calibri Light</vt:lpstr>
      <vt:lpstr>Helvetica Neue Medium</vt:lpstr>
      <vt:lpstr>open-sans</vt:lpstr>
      <vt:lpstr>sourcesanspro</vt:lpstr>
      <vt:lpstr>Thème Office</vt:lpstr>
      <vt:lpstr>1_Thème Office</vt:lpstr>
      <vt:lpstr> Webinaire du 5 mai 2022   Elections professionnelles au  comité social territorial  Collectivités =&gt; 50 agents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Merci de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LIGNES DIRECTRICES DE GESTION</dc:title>
  <dc:creator>Aurélie VIARD</dc:creator>
  <cp:lastModifiedBy>Pierre MOREL</cp:lastModifiedBy>
  <cp:revision>165</cp:revision>
  <cp:lastPrinted>2022-05-06T07:41:29Z</cp:lastPrinted>
  <dcterms:created xsi:type="dcterms:W3CDTF">2020-11-23T13:41:43Z</dcterms:created>
  <dcterms:modified xsi:type="dcterms:W3CDTF">2022-05-06T08:16:34Z</dcterms:modified>
</cp:coreProperties>
</file>