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334" r:id="rId2"/>
    <p:sldId id="404" r:id="rId3"/>
    <p:sldId id="405" r:id="rId4"/>
    <p:sldId id="406" r:id="rId5"/>
    <p:sldId id="407" r:id="rId6"/>
    <p:sldId id="409" r:id="rId7"/>
    <p:sldId id="408" r:id="rId8"/>
    <p:sldId id="410" r:id="rId9"/>
    <p:sldId id="411" r:id="rId10"/>
    <p:sldId id="412" r:id="rId11"/>
    <p:sldId id="413" r:id="rId12"/>
    <p:sldId id="414" r:id="rId13"/>
  </p:sldIdLst>
  <p:sldSz cx="18288000" cy="10287000"/>
  <p:notesSz cx="6797675" cy="9926638"/>
  <p:embeddedFontLst>
    <p:embeddedFont>
      <p:font typeface="Century Gothic" panose="020B0502020202020204" pitchFamily="34" charset="0"/>
      <p:regular r:id="rId16"/>
      <p:bold r:id="rId17"/>
      <p:italic r:id="rId18"/>
      <p:boldItalic r:id="rId19"/>
    </p:embeddedFont>
    <p:embeddedFont>
      <p:font typeface="Cocogoose Pro SemiLight" panose="00000500000000000000" charset="0"/>
      <p:regular r:id="rId20"/>
      <p:italic r:id="rId21"/>
    </p:embeddedFont>
    <p:embeddedFont>
      <p:font typeface="Lora Medium" pitchFamily="2" charset="0"/>
      <p:regular r:id="rId22"/>
      <p: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435B"/>
    <a:srgbClr val="A34E75"/>
    <a:srgbClr val="663A67"/>
    <a:srgbClr val="68BC9C"/>
    <a:srgbClr val="D1BC4B"/>
    <a:srgbClr val="DEECED"/>
    <a:srgbClr val="BD3850"/>
    <a:srgbClr val="FFFFFF"/>
    <a:srgbClr val="BED9DA"/>
    <a:srgbClr val="396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957" autoAdjust="0"/>
  </p:normalViewPr>
  <p:slideViewPr>
    <p:cSldViewPr snapToGrid="0">
      <p:cViewPr varScale="1">
        <p:scale>
          <a:sx n="95" d="100"/>
          <a:sy n="95" d="100"/>
        </p:scale>
        <p:origin x="930" y="90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66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E5C4F-AD25-4976-9DC7-23C58248387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0EBA74-01DE-4F50-B60D-8662325BC5FF}">
      <dgm:prSet phldrT="[Texte]" custT="1"/>
      <dgm:spPr/>
      <dgm:t>
        <a:bodyPr/>
        <a:lstStyle/>
        <a:p>
          <a:r>
            <a:rPr lang="fr-FR" sz="1900" b="0" dirty="0">
              <a:solidFill>
                <a:srgbClr val="663A67"/>
              </a:solidFill>
            </a:rPr>
            <a:t> </a:t>
          </a:r>
          <a:r>
            <a:rPr lang="fr-FR" sz="2000" b="0" dirty="0">
              <a:solidFill>
                <a:srgbClr val="663A67"/>
              </a:solidFill>
            </a:rPr>
            <a:t>Février - Mars</a:t>
          </a:r>
        </a:p>
        <a:p>
          <a:r>
            <a:rPr lang="fr-FR" sz="2000" dirty="0"/>
            <a:t>Recensement des besoins </a:t>
          </a:r>
          <a:r>
            <a:rPr lang="fr-FR" sz="1900" dirty="0"/>
            <a:t>(questionnaire)</a:t>
          </a:r>
        </a:p>
      </dgm:t>
    </dgm:pt>
    <dgm:pt modelId="{BA42F797-DEE5-41F7-9BB4-EE61E203973C}" type="parTrans" cxnId="{722FA8A6-F662-4F92-8489-F931DE6E40A9}">
      <dgm:prSet/>
      <dgm:spPr/>
      <dgm:t>
        <a:bodyPr/>
        <a:lstStyle/>
        <a:p>
          <a:endParaRPr lang="fr-FR"/>
        </a:p>
      </dgm:t>
    </dgm:pt>
    <dgm:pt modelId="{598C34F6-1595-44D7-890D-2E8902E4FF07}" type="sibTrans" cxnId="{722FA8A6-F662-4F92-8489-F931DE6E40A9}">
      <dgm:prSet/>
      <dgm:spPr/>
      <dgm:t>
        <a:bodyPr/>
        <a:lstStyle/>
        <a:p>
          <a:endParaRPr lang="fr-FR"/>
        </a:p>
      </dgm:t>
    </dgm:pt>
    <dgm:pt modelId="{154057D6-0594-4D85-B04F-BA7F7DB832A9}">
      <dgm:prSet phldrT="[Texte]" custT="1"/>
      <dgm:spPr/>
      <dgm:t>
        <a:bodyPr/>
        <a:lstStyle/>
        <a:p>
          <a:r>
            <a:rPr lang="fr-FR" sz="1900" dirty="0">
              <a:solidFill>
                <a:srgbClr val="663A67"/>
              </a:solidFill>
            </a:rPr>
            <a:t> </a:t>
          </a:r>
          <a:r>
            <a:rPr lang="fr-FR" sz="2000" dirty="0">
              <a:solidFill>
                <a:srgbClr val="663A67"/>
              </a:solidFill>
            </a:rPr>
            <a:t>Avril - Mai</a:t>
          </a:r>
        </a:p>
        <a:p>
          <a:r>
            <a:rPr lang="fr-FR" sz="2000" dirty="0"/>
            <a:t>Rédaction du DCE, publicité et appel d’offres</a:t>
          </a:r>
        </a:p>
      </dgm:t>
    </dgm:pt>
    <dgm:pt modelId="{C321373E-063F-4241-890E-55315A54679D}" type="parTrans" cxnId="{CCFC32F7-ED2E-4B2D-9000-D9A274E20828}">
      <dgm:prSet/>
      <dgm:spPr/>
      <dgm:t>
        <a:bodyPr/>
        <a:lstStyle/>
        <a:p>
          <a:endParaRPr lang="fr-FR"/>
        </a:p>
      </dgm:t>
    </dgm:pt>
    <dgm:pt modelId="{B469DF21-42F3-40EA-87D3-4B07501AC9B7}" type="sibTrans" cxnId="{CCFC32F7-ED2E-4B2D-9000-D9A274E20828}">
      <dgm:prSet/>
      <dgm:spPr/>
      <dgm:t>
        <a:bodyPr/>
        <a:lstStyle/>
        <a:p>
          <a:endParaRPr lang="fr-FR"/>
        </a:p>
      </dgm:t>
    </dgm:pt>
    <dgm:pt modelId="{41751640-9F98-4CB4-A785-1E49625203EF}">
      <dgm:prSet phldrT="[Texte]" custT="1"/>
      <dgm:spPr/>
      <dgm:t>
        <a:bodyPr/>
        <a:lstStyle/>
        <a:p>
          <a:r>
            <a:rPr lang="fr-FR" sz="1900" dirty="0">
              <a:solidFill>
                <a:srgbClr val="663A67"/>
              </a:solidFill>
            </a:rPr>
            <a:t> </a:t>
          </a:r>
          <a:r>
            <a:rPr lang="fr-FR" sz="2000" dirty="0">
              <a:solidFill>
                <a:srgbClr val="663A67"/>
              </a:solidFill>
            </a:rPr>
            <a:t>Juin - Juillet</a:t>
          </a:r>
        </a:p>
        <a:p>
          <a:r>
            <a:rPr lang="fr-FR" sz="2000" dirty="0"/>
            <a:t>Réception, analyse des offres et attribution par la CAO</a:t>
          </a:r>
        </a:p>
      </dgm:t>
    </dgm:pt>
    <dgm:pt modelId="{22B355D0-95F0-43E7-B56A-19BD65A80D4D}" type="parTrans" cxnId="{CE0BBE31-9407-4228-8693-4B3DA53F0FAE}">
      <dgm:prSet/>
      <dgm:spPr/>
      <dgm:t>
        <a:bodyPr/>
        <a:lstStyle/>
        <a:p>
          <a:endParaRPr lang="fr-FR"/>
        </a:p>
      </dgm:t>
    </dgm:pt>
    <dgm:pt modelId="{401A66AB-1CC8-4033-BF9F-C75FB56633C2}" type="sibTrans" cxnId="{CE0BBE31-9407-4228-8693-4B3DA53F0FAE}">
      <dgm:prSet/>
      <dgm:spPr/>
      <dgm:t>
        <a:bodyPr/>
        <a:lstStyle/>
        <a:p>
          <a:endParaRPr lang="fr-FR"/>
        </a:p>
      </dgm:t>
    </dgm:pt>
    <dgm:pt modelId="{C5E7EF7E-CEC6-4219-923F-DCE8290DC1B5}">
      <dgm:prSet phldrT="[Texte]" custT="1"/>
      <dgm:spPr/>
      <dgm:t>
        <a:bodyPr/>
        <a:lstStyle/>
        <a:p>
          <a:r>
            <a:rPr lang="fr-FR" sz="1900" dirty="0">
              <a:solidFill>
                <a:srgbClr val="663A67"/>
              </a:solidFill>
            </a:rPr>
            <a:t>  </a:t>
          </a:r>
          <a:r>
            <a:rPr lang="fr-FR" sz="2000" dirty="0">
              <a:solidFill>
                <a:srgbClr val="663A67"/>
              </a:solidFill>
            </a:rPr>
            <a:t>Septembre - Octobre</a:t>
          </a:r>
        </a:p>
        <a:p>
          <a:r>
            <a:rPr lang="fr-FR" sz="2000" dirty="0"/>
            <a:t>Mise au point et déploiement de la convention auprès des collectivités et établissements de la Manche</a:t>
          </a:r>
        </a:p>
      </dgm:t>
    </dgm:pt>
    <dgm:pt modelId="{14764035-E96D-4B4F-B160-5C6668EEE3DC}" type="parTrans" cxnId="{9268A306-7C69-42A7-A4CD-EFBD15CAB9C2}">
      <dgm:prSet/>
      <dgm:spPr/>
      <dgm:t>
        <a:bodyPr/>
        <a:lstStyle/>
        <a:p>
          <a:endParaRPr lang="fr-FR"/>
        </a:p>
      </dgm:t>
    </dgm:pt>
    <dgm:pt modelId="{20AAE1BA-170F-4E4E-A67E-680F690713B4}" type="sibTrans" cxnId="{9268A306-7C69-42A7-A4CD-EFBD15CAB9C2}">
      <dgm:prSet/>
      <dgm:spPr/>
      <dgm:t>
        <a:bodyPr/>
        <a:lstStyle/>
        <a:p>
          <a:endParaRPr lang="fr-FR"/>
        </a:p>
      </dgm:t>
    </dgm:pt>
    <dgm:pt modelId="{2DA854D3-4915-4091-B4A8-57F831AD76F7}" type="pres">
      <dgm:prSet presAssocID="{87CE5C4F-AD25-4976-9DC7-23C582483874}" presName="arrowDiagram" presStyleCnt="0">
        <dgm:presLayoutVars>
          <dgm:chMax val="5"/>
          <dgm:dir/>
          <dgm:resizeHandles val="exact"/>
        </dgm:presLayoutVars>
      </dgm:prSet>
      <dgm:spPr/>
    </dgm:pt>
    <dgm:pt modelId="{1A7C0B66-2466-44A4-AD74-60A071B61783}" type="pres">
      <dgm:prSet presAssocID="{87CE5C4F-AD25-4976-9DC7-23C582483874}" presName="arrow" presStyleLbl="bgShp" presStyleIdx="0" presStyleCnt="1"/>
      <dgm:spPr/>
    </dgm:pt>
    <dgm:pt modelId="{C02A3B88-AAD0-4BB4-8E78-C49FA72ACD54}" type="pres">
      <dgm:prSet presAssocID="{87CE5C4F-AD25-4976-9DC7-23C582483874}" presName="arrowDiagram4" presStyleCnt="0"/>
      <dgm:spPr/>
    </dgm:pt>
    <dgm:pt modelId="{86EA85F8-1A5C-4774-8B6A-A71FC7EDF4DC}" type="pres">
      <dgm:prSet presAssocID="{020EBA74-01DE-4F50-B60D-8662325BC5FF}" presName="bullet4a" presStyleLbl="node1" presStyleIdx="0" presStyleCnt="4"/>
      <dgm:spPr/>
    </dgm:pt>
    <dgm:pt modelId="{676420D3-02BA-43B2-9212-CC30610E383B}" type="pres">
      <dgm:prSet presAssocID="{020EBA74-01DE-4F50-B60D-8662325BC5FF}" presName="textBox4a" presStyleLbl="revTx" presStyleIdx="0" presStyleCnt="4">
        <dgm:presLayoutVars>
          <dgm:bulletEnabled val="1"/>
        </dgm:presLayoutVars>
      </dgm:prSet>
      <dgm:spPr/>
    </dgm:pt>
    <dgm:pt modelId="{40C76C02-B628-4BD8-AAC7-1CE38580D682}" type="pres">
      <dgm:prSet presAssocID="{154057D6-0594-4D85-B04F-BA7F7DB832A9}" presName="bullet4b" presStyleLbl="node1" presStyleIdx="1" presStyleCnt="4"/>
      <dgm:spPr/>
    </dgm:pt>
    <dgm:pt modelId="{68806E2A-35E3-4CF4-B53A-0F53CDB082E1}" type="pres">
      <dgm:prSet presAssocID="{154057D6-0594-4D85-B04F-BA7F7DB832A9}" presName="textBox4b" presStyleLbl="revTx" presStyleIdx="1" presStyleCnt="4">
        <dgm:presLayoutVars>
          <dgm:bulletEnabled val="1"/>
        </dgm:presLayoutVars>
      </dgm:prSet>
      <dgm:spPr/>
    </dgm:pt>
    <dgm:pt modelId="{03168F4A-6584-4DB6-B9BC-2B441987E46A}" type="pres">
      <dgm:prSet presAssocID="{41751640-9F98-4CB4-A785-1E49625203EF}" presName="bullet4c" presStyleLbl="node1" presStyleIdx="2" presStyleCnt="4"/>
      <dgm:spPr/>
    </dgm:pt>
    <dgm:pt modelId="{6EDDC14E-5F05-4232-9F57-1BA2618615F4}" type="pres">
      <dgm:prSet presAssocID="{41751640-9F98-4CB4-A785-1E49625203EF}" presName="textBox4c" presStyleLbl="revTx" presStyleIdx="2" presStyleCnt="4">
        <dgm:presLayoutVars>
          <dgm:bulletEnabled val="1"/>
        </dgm:presLayoutVars>
      </dgm:prSet>
      <dgm:spPr/>
    </dgm:pt>
    <dgm:pt modelId="{67562401-5201-4F06-93B5-BBE88E44D564}" type="pres">
      <dgm:prSet presAssocID="{C5E7EF7E-CEC6-4219-923F-DCE8290DC1B5}" presName="bullet4d" presStyleLbl="node1" presStyleIdx="3" presStyleCnt="4"/>
      <dgm:spPr/>
    </dgm:pt>
    <dgm:pt modelId="{6FB3FE27-3231-49EC-B35D-AD80884149A0}" type="pres">
      <dgm:prSet presAssocID="{C5E7EF7E-CEC6-4219-923F-DCE8290DC1B5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9268A306-7C69-42A7-A4CD-EFBD15CAB9C2}" srcId="{87CE5C4F-AD25-4976-9DC7-23C582483874}" destId="{C5E7EF7E-CEC6-4219-923F-DCE8290DC1B5}" srcOrd="3" destOrd="0" parTransId="{14764035-E96D-4B4F-B160-5C6668EEE3DC}" sibTransId="{20AAE1BA-170F-4E4E-A67E-680F690713B4}"/>
    <dgm:cxn modelId="{36E1D20B-77CA-46DE-A0F0-3B6998294C77}" type="presOf" srcId="{87CE5C4F-AD25-4976-9DC7-23C582483874}" destId="{2DA854D3-4915-4091-B4A8-57F831AD76F7}" srcOrd="0" destOrd="0" presId="urn:microsoft.com/office/officeart/2005/8/layout/arrow2"/>
    <dgm:cxn modelId="{CE0BBE31-9407-4228-8693-4B3DA53F0FAE}" srcId="{87CE5C4F-AD25-4976-9DC7-23C582483874}" destId="{41751640-9F98-4CB4-A785-1E49625203EF}" srcOrd="2" destOrd="0" parTransId="{22B355D0-95F0-43E7-B56A-19BD65A80D4D}" sibTransId="{401A66AB-1CC8-4033-BF9F-C75FB56633C2}"/>
    <dgm:cxn modelId="{F4650775-B81D-46FC-8C8A-DBC5CCD68A60}" type="presOf" srcId="{41751640-9F98-4CB4-A785-1E49625203EF}" destId="{6EDDC14E-5F05-4232-9F57-1BA2618615F4}" srcOrd="0" destOrd="0" presId="urn:microsoft.com/office/officeart/2005/8/layout/arrow2"/>
    <dgm:cxn modelId="{B4310C82-7657-4C66-B7A0-9E73FD0C1F01}" type="presOf" srcId="{020EBA74-01DE-4F50-B60D-8662325BC5FF}" destId="{676420D3-02BA-43B2-9212-CC30610E383B}" srcOrd="0" destOrd="0" presId="urn:microsoft.com/office/officeart/2005/8/layout/arrow2"/>
    <dgm:cxn modelId="{1C290895-305D-48F5-B592-4AEB4C80CAAE}" type="presOf" srcId="{C5E7EF7E-CEC6-4219-923F-DCE8290DC1B5}" destId="{6FB3FE27-3231-49EC-B35D-AD80884149A0}" srcOrd="0" destOrd="0" presId="urn:microsoft.com/office/officeart/2005/8/layout/arrow2"/>
    <dgm:cxn modelId="{722FA8A6-F662-4F92-8489-F931DE6E40A9}" srcId="{87CE5C4F-AD25-4976-9DC7-23C582483874}" destId="{020EBA74-01DE-4F50-B60D-8662325BC5FF}" srcOrd="0" destOrd="0" parTransId="{BA42F797-DEE5-41F7-9BB4-EE61E203973C}" sibTransId="{598C34F6-1595-44D7-890D-2E8902E4FF07}"/>
    <dgm:cxn modelId="{91B7B3E9-D5C6-4638-A042-E516667AD148}" type="presOf" srcId="{154057D6-0594-4D85-B04F-BA7F7DB832A9}" destId="{68806E2A-35E3-4CF4-B53A-0F53CDB082E1}" srcOrd="0" destOrd="0" presId="urn:microsoft.com/office/officeart/2005/8/layout/arrow2"/>
    <dgm:cxn modelId="{CCFC32F7-ED2E-4B2D-9000-D9A274E20828}" srcId="{87CE5C4F-AD25-4976-9DC7-23C582483874}" destId="{154057D6-0594-4D85-B04F-BA7F7DB832A9}" srcOrd="1" destOrd="0" parTransId="{C321373E-063F-4241-890E-55315A54679D}" sibTransId="{B469DF21-42F3-40EA-87D3-4B07501AC9B7}"/>
    <dgm:cxn modelId="{094B511A-C8D3-4147-A900-5D5C6200B26B}" type="presParOf" srcId="{2DA854D3-4915-4091-B4A8-57F831AD76F7}" destId="{1A7C0B66-2466-44A4-AD74-60A071B61783}" srcOrd="0" destOrd="0" presId="urn:microsoft.com/office/officeart/2005/8/layout/arrow2"/>
    <dgm:cxn modelId="{BC24AD3E-74CF-4835-B9CA-98166FB08927}" type="presParOf" srcId="{2DA854D3-4915-4091-B4A8-57F831AD76F7}" destId="{C02A3B88-AAD0-4BB4-8E78-C49FA72ACD54}" srcOrd="1" destOrd="0" presId="urn:microsoft.com/office/officeart/2005/8/layout/arrow2"/>
    <dgm:cxn modelId="{FF30D814-F196-40E9-A57F-10AF02773BCD}" type="presParOf" srcId="{C02A3B88-AAD0-4BB4-8E78-C49FA72ACD54}" destId="{86EA85F8-1A5C-4774-8B6A-A71FC7EDF4DC}" srcOrd="0" destOrd="0" presId="urn:microsoft.com/office/officeart/2005/8/layout/arrow2"/>
    <dgm:cxn modelId="{1B907264-8F1B-4B61-96B2-505622779B10}" type="presParOf" srcId="{C02A3B88-AAD0-4BB4-8E78-C49FA72ACD54}" destId="{676420D3-02BA-43B2-9212-CC30610E383B}" srcOrd="1" destOrd="0" presId="urn:microsoft.com/office/officeart/2005/8/layout/arrow2"/>
    <dgm:cxn modelId="{EE3CC64B-5979-4B63-AA65-88BFC82FFD70}" type="presParOf" srcId="{C02A3B88-AAD0-4BB4-8E78-C49FA72ACD54}" destId="{40C76C02-B628-4BD8-AAC7-1CE38580D682}" srcOrd="2" destOrd="0" presId="urn:microsoft.com/office/officeart/2005/8/layout/arrow2"/>
    <dgm:cxn modelId="{70D36ED5-35D0-4B93-8D6F-09180F00F3DD}" type="presParOf" srcId="{C02A3B88-AAD0-4BB4-8E78-C49FA72ACD54}" destId="{68806E2A-35E3-4CF4-B53A-0F53CDB082E1}" srcOrd="3" destOrd="0" presId="urn:microsoft.com/office/officeart/2005/8/layout/arrow2"/>
    <dgm:cxn modelId="{714347A1-C735-4E5C-8103-DD73D39F9823}" type="presParOf" srcId="{C02A3B88-AAD0-4BB4-8E78-C49FA72ACD54}" destId="{03168F4A-6584-4DB6-B9BC-2B441987E46A}" srcOrd="4" destOrd="0" presId="urn:microsoft.com/office/officeart/2005/8/layout/arrow2"/>
    <dgm:cxn modelId="{75D4B762-250B-4DCF-A7D6-D7C1BA031460}" type="presParOf" srcId="{C02A3B88-AAD0-4BB4-8E78-C49FA72ACD54}" destId="{6EDDC14E-5F05-4232-9F57-1BA2618615F4}" srcOrd="5" destOrd="0" presId="urn:microsoft.com/office/officeart/2005/8/layout/arrow2"/>
    <dgm:cxn modelId="{F5FF8833-540F-4D56-9B43-58BDB9DB6AD3}" type="presParOf" srcId="{C02A3B88-AAD0-4BB4-8E78-C49FA72ACD54}" destId="{67562401-5201-4F06-93B5-BBE88E44D564}" srcOrd="6" destOrd="0" presId="urn:microsoft.com/office/officeart/2005/8/layout/arrow2"/>
    <dgm:cxn modelId="{5521BDDA-5D6A-4113-97C2-FFA02D1ADBD7}" type="presParOf" srcId="{C02A3B88-AAD0-4BB4-8E78-C49FA72ACD54}" destId="{6FB3FE27-3231-49EC-B35D-AD80884149A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95C4A3-0DB7-46B9-9FED-3E346BAC88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401C5A-21E6-4A40-B796-31F2594D916C}">
      <dgm:prSet phldrT="[Texte]" custT="1"/>
      <dgm:spPr/>
      <dgm:t>
        <a:bodyPr/>
        <a:lstStyle/>
        <a:p>
          <a:r>
            <a:rPr lang="fr-FR" sz="3600" b="1" dirty="0"/>
            <a:t>Qualité des garanties de l’offre</a:t>
          </a:r>
        </a:p>
      </dgm:t>
    </dgm:pt>
    <dgm:pt modelId="{1D38885F-D48F-4EB3-9ECA-FB3A1E59D1BF}" type="parTrans" cxnId="{731EC972-8013-4F0D-84E8-1AD0BE96243B}">
      <dgm:prSet/>
      <dgm:spPr/>
      <dgm:t>
        <a:bodyPr/>
        <a:lstStyle/>
        <a:p>
          <a:endParaRPr lang="fr-FR"/>
        </a:p>
      </dgm:t>
    </dgm:pt>
    <dgm:pt modelId="{BB93E071-6563-4946-A477-0E17D6528700}" type="sibTrans" cxnId="{731EC972-8013-4F0D-84E8-1AD0BE96243B}">
      <dgm:prSet/>
      <dgm:spPr/>
      <dgm:t>
        <a:bodyPr/>
        <a:lstStyle/>
        <a:p>
          <a:endParaRPr lang="fr-FR"/>
        </a:p>
      </dgm:t>
    </dgm:pt>
    <dgm:pt modelId="{69669740-895A-418C-BE03-83A2C39B6A48}">
      <dgm:prSet phldrT="[Texte]" custT="1"/>
      <dgm:spPr/>
      <dgm:t>
        <a:bodyPr/>
        <a:lstStyle/>
        <a:p>
          <a:r>
            <a:rPr lang="fr-FR" sz="3600" b="1" dirty="0"/>
            <a:t>Prix des prestations</a:t>
          </a:r>
        </a:p>
      </dgm:t>
    </dgm:pt>
    <dgm:pt modelId="{FC41A358-5BA3-41CB-BB58-2848C8142161}" type="parTrans" cxnId="{68C304B4-2280-4307-9B40-AD6DA498FB0F}">
      <dgm:prSet/>
      <dgm:spPr/>
      <dgm:t>
        <a:bodyPr/>
        <a:lstStyle/>
        <a:p>
          <a:endParaRPr lang="fr-FR"/>
        </a:p>
      </dgm:t>
    </dgm:pt>
    <dgm:pt modelId="{0A642970-17B3-4986-804B-01B9FA059ECA}" type="sibTrans" cxnId="{68C304B4-2280-4307-9B40-AD6DA498FB0F}">
      <dgm:prSet/>
      <dgm:spPr/>
      <dgm:t>
        <a:bodyPr/>
        <a:lstStyle/>
        <a:p>
          <a:endParaRPr lang="fr-FR"/>
        </a:p>
      </dgm:t>
    </dgm:pt>
    <dgm:pt modelId="{03E29F63-70B5-4EB1-ABC5-B8DFF30817E0}">
      <dgm:prSet phldrT="[Texte]" custT="1"/>
      <dgm:spPr/>
      <dgm:t>
        <a:bodyPr/>
        <a:lstStyle/>
        <a:p>
          <a:r>
            <a:rPr lang="fr-FR" sz="3600" b="1" dirty="0"/>
            <a:t>Degré effectif de solidarité entre les adhérents</a:t>
          </a:r>
        </a:p>
      </dgm:t>
    </dgm:pt>
    <dgm:pt modelId="{A151F226-D2D7-4470-A8CE-D5B732A852CB}" type="parTrans" cxnId="{BF91FBDB-C7A4-4992-9AC0-E5863C3A8519}">
      <dgm:prSet/>
      <dgm:spPr/>
      <dgm:t>
        <a:bodyPr/>
        <a:lstStyle/>
        <a:p>
          <a:endParaRPr lang="fr-FR"/>
        </a:p>
      </dgm:t>
    </dgm:pt>
    <dgm:pt modelId="{2F6BDAAB-DA24-4824-A7CB-20BA8D8E08F3}" type="sibTrans" cxnId="{BF91FBDB-C7A4-4992-9AC0-E5863C3A8519}">
      <dgm:prSet/>
      <dgm:spPr/>
      <dgm:t>
        <a:bodyPr/>
        <a:lstStyle/>
        <a:p>
          <a:endParaRPr lang="fr-FR"/>
        </a:p>
      </dgm:t>
    </dgm:pt>
    <dgm:pt modelId="{AC21304B-0CC3-4A1C-919C-2812F09EDF2F}">
      <dgm:prSet phldrT="[Texte]" custT="1"/>
      <dgm:spPr/>
      <dgm:t>
        <a:bodyPr/>
        <a:lstStyle/>
        <a:p>
          <a:r>
            <a:rPr lang="fr-FR" sz="3600" b="1" dirty="0"/>
            <a:t>Maîtrise financière du dispositif</a:t>
          </a:r>
        </a:p>
      </dgm:t>
    </dgm:pt>
    <dgm:pt modelId="{0ADC6454-8606-4B9F-B59F-7774A173BE1F}" type="parTrans" cxnId="{D59C8146-4562-4873-A7F3-DC7636929980}">
      <dgm:prSet/>
      <dgm:spPr/>
      <dgm:t>
        <a:bodyPr/>
        <a:lstStyle/>
        <a:p>
          <a:endParaRPr lang="fr-FR"/>
        </a:p>
      </dgm:t>
    </dgm:pt>
    <dgm:pt modelId="{390CAC06-44AE-4B1E-A52A-E183AC877B38}" type="sibTrans" cxnId="{D59C8146-4562-4873-A7F3-DC7636929980}">
      <dgm:prSet/>
      <dgm:spPr/>
      <dgm:t>
        <a:bodyPr/>
        <a:lstStyle/>
        <a:p>
          <a:endParaRPr lang="fr-FR"/>
        </a:p>
      </dgm:t>
    </dgm:pt>
    <dgm:pt modelId="{2E07E1B4-EA93-4A8B-9725-8D8938E04D1D}">
      <dgm:prSet phldrT="[Texte]" custT="1"/>
      <dgm:spPr/>
      <dgm:t>
        <a:bodyPr/>
        <a:lstStyle/>
        <a:p>
          <a:pPr>
            <a:tabLst/>
          </a:pPr>
          <a:r>
            <a:rPr lang="fr-FR" sz="3200" b="1" dirty="0"/>
            <a:t>Moyens destinés à assurer une couverture effective des plus âgés et des plus exposés aux risques</a:t>
          </a:r>
        </a:p>
      </dgm:t>
    </dgm:pt>
    <dgm:pt modelId="{CC8B672F-B670-45BA-909A-3780A2892149}" type="parTrans" cxnId="{B4BB9845-2E04-4CFB-8AA0-DCB1A6FA6E58}">
      <dgm:prSet/>
      <dgm:spPr/>
      <dgm:t>
        <a:bodyPr/>
        <a:lstStyle/>
        <a:p>
          <a:endParaRPr lang="fr-FR"/>
        </a:p>
      </dgm:t>
    </dgm:pt>
    <dgm:pt modelId="{81B365A6-B12C-4049-8A3E-945F0D2FFE3D}" type="sibTrans" cxnId="{B4BB9845-2E04-4CFB-8AA0-DCB1A6FA6E58}">
      <dgm:prSet/>
      <dgm:spPr/>
      <dgm:t>
        <a:bodyPr/>
        <a:lstStyle/>
        <a:p>
          <a:endParaRPr lang="fr-FR"/>
        </a:p>
      </dgm:t>
    </dgm:pt>
    <dgm:pt modelId="{854FB5C4-3C60-499C-AFAD-31F7573C569D}" type="pres">
      <dgm:prSet presAssocID="{AF95C4A3-0DB7-46B9-9FED-3E346BAC881E}" presName="diagram" presStyleCnt="0">
        <dgm:presLayoutVars>
          <dgm:dir/>
          <dgm:resizeHandles val="exact"/>
        </dgm:presLayoutVars>
      </dgm:prSet>
      <dgm:spPr/>
    </dgm:pt>
    <dgm:pt modelId="{ECE99163-B2D0-471C-91D8-B86743E0B3AD}" type="pres">
      <dgm:prSet presAssocID="{D9401C5A-21E6-4A40-B796-31F2594D916C}" presName="node" presStyleLbl="node1" presStyleIdx="0" presStyleCnt="5">
        <dgm:presLayoutVars>
          <dgm:bulletEnabled val="1"/>
        </dgm:presLayoutVars>
      </dgm:prSet>
      <dgm:spPr/>
    </dgm:pt>
    <dgm:pt modelId="{DAC9D3EF-B602-424D-8632-9FBB1A047C01}" type="pres">
      <dgm:prSet presAssocID="{BB93E071-6563-4946-A477-0E17D6528700}" presName="sibTrans" presStyleCnt="0"/>
      <dgm:spPr/>
    </dgm:pt>
    <dgm:pt modelId="{D1B61560-682C-46FB-BB52-10D831EA47B3}" type="pres">
      <dgm:prSet presAssocID="{69669740-895A-418C-BE03-83A2C39B6A48}" presName="node" presStyleLbl="node1" presStyleIdx="1" presStyleCnt="5">
        <dgm:presLayoutVars>
          <dgm:bulletEnabled val="1"/>
        </dgm:presLayoutVars>
      </dgm:prSet>
      <dgm:spPr/>
    </dgm:pt>
    <dgm:pt modelId="{CA25CBE5-1671-4929-844C-5FD0B3E5B367}" type="pres">
      <dgm:prSet presAssocID="{0A642970-17B3-4986-804B-01B9FA059ECA}" presName="sibTrans" presStyleCnt="0"/>
      <dgm:spPr/>
    </dgm:pt>
    <dgm:pt modelId="{CEBA3ED4-E0C3-49B1-8E0C-19D7928B4FCB}" type="pres">
      <dgm:prSet presAssocID="{03E29F63-70B5-4EB1-ABC5-B8DFF30817E0}" presName="node" presStyleLbl="node1" presStyleIdx="2" presStyleCnt="5">
        <dgm:presLayoutVars>
          <dgm:bulletEnabled val="1"/>
        </dgm:presLayoutVars>
      </dgm:prSet>
      <dgm:spPr/>
    </dgm:pt>
    <dgm:pt modelId="{0CA5D62B-F492-46A8-9260-4B4B88889639}" type="pres">
      <dgm:prSet presAssocID="{2F6BDAAB-DA24-4824-A7CB-20BA8D8E08F3}" presName="sibTrans" presStyleCnt="0"/>
      <dgm:spPr/>
    </dgm:pt>
    <dgm:pt modelId="{E7F492A9-1635-4891-9717-43D83A168522}" type="pres">
      <dgm:prSet presAssocID="{AC21304B-0CC3-4A1C-919C-2812F09EDF2F}" presName="node" presStyleLbl="node1" presStyleIdx="3" presStyleCnt="5">
        <dgm:presLayoutVars>
          <dgm:bulletEnabled val="1"/>
        </dgm:presLayoutVars>
      </dgm:prSet>
      <dgm:spPr/>
    </dgm:pt>
    <dgm:pt modelId="{1B4A5841-A97E-4A00-941C-37F0BAC6B373}" type="pres">
      <dgm:prSet presAssocID="{390CAC06-44AE-4B1E-A52A-E183AC877B38}" presName="sibTrans" presStyleCnt="0"/>
      <dgm:spPr/>
    </dgm:pt>
    <dgm:pt modelId="{E4B7D379-AF13-4DE7-8EA8-5AE653D5F010}" type="pres">
      <dgm:prSet presAssocID="{2E07E1B4-EA93-4A8B-9725-8D8938E04D1D}" presName="node" presStyleLbl="node1" presStyleIdx="4" presStyleCnt="5">
        <dgm:presLayoutVars>
          <dgm:bulletEnabled val="1"/>
        </dgm:presLayoutVars>
      </dgm:prSet>
      <dgm:spPr/>
    </dgm:pt>
  </dgm:ptLst>
  <dgm:cxnLst>
    <dgm:cxn modelId="{6B5EC505-36F8-4AC3-B2AF-00287A4C5D98}" type="presOf" srcId="{AF95C4A3-0DB7-46B9-9FED-3E346BAC881E}" destId="{854FB5C4-3C60-499C-AFAD-31F7573C569D}" srcOrd="0" destOrd="0" presId="urn:microsoft.com/office/officeart/2005/8/layout/default"/>
    <dgm:cxn modelId="{6BB5BB36-1FEF-49D7-9E61-FA94D93A55F2}" type="presOf" srcId="{AC21304B-0CC3-4A1C-919C-2812F09EDF2F}" destId="{E7F492A9-1635-4891-9717-43D83A168522}" srcOrd="0" destOrd="0" presId="urn:microsoft.com/office/officeart/2005/8/layout/default"/>
    <dgm:cxn modelId="{B4BB9845-2E04-4CFB-8AA0-DCB1A6FA6E58}" srcId="{AF95C4A3-0DB7-46B9-9FED-3E346BAC881E}" destId="{2E07E1B4-EA93-4A8B-9725-8D8938E04D1D}" srcOrd="4" destOrd="0" parTransId="{CC8B672F-B670-45BA-909A-3780A2892149}" sibTransId="{81B365A6-B12C-4049-8A3E-945F0D2FFE3D}"/>
    <dgm:cxn modelId="{D59C8146-4562-4873-A7F3-DC7636929980}" srcId="{AF95C4A3-0DB7-46B9-9FED-3E346BAC881E}" destId="{AC21304B-0CC3-4A1C-919C-2812F09EDF2F}" srcOrd="3" destOrd="0" parTransId="{0ADC6454-8606-4B9F-B59F-7774A173BE1F}" sibTransId="{390CAC06-44AE-4B1E-A52A-E183AC877B38}"/>
    <dgm:cxn modelId="{8C3FF849-A400-45FB-A892-C309AD2478F7}" type="presOf" srcId="{03E29F63-70B5-4EB1-ABC5-B8DFF30817E0}" destId="{CEBA3ED4-E0C3-49B1-8E0C-19D7928B4FCB}" srcOrd="0" destOrd="0" presId="urn:microsoft.com/office/officeart/2005/8/layout/default"/>
    <dgm:cxn modelId="{731EC972-8013-4F0D-84E8-1AD0BE96243B}" srcId="{AF95C4A3-0DB7-46B9-9FED-3E346BAC881E}" destId="{D9401C5A-21E6-4A40-B796-31F2594D916C}" srcOrd="0" destOrd="0" parTransId="{1D38885F-D48F-4EB3-9ECA-FB3A1E59D1BF}" sibTransId="{BB93E071-6563-4946-A477-0E17D6528700}"/>
    <dgm:cxn modelId="{68C304B4-2280-4307-9B40-AD6DA498FB0F}" srcId="{AF95C4A3-0DB7-46B9-9FED-3E346BAC881E}" destId="{69669740-895A-418C-BE03-83A2C39B6A48}" srcOrd="1" destOrd="0" parTransId="{FC41A358-5BA3-41CB-BB58-2848C8142161}" sibTransId="{0A642970-17B3-4986-804B-01B9FA059ECA}"/>
    <dgm:cxn modelId="{A09DDEBC-21E2-485F-ABE2-C77ABA409E25}" type="presOf" srcId="{2E07E1B4-EA93-4A8B-9725-8D8938E04D1D}" destId="{E4B7D379-AF13-4DE7-8EA8-5AE653D5F010}" srcOrd="0" destOrd="0" presId="urn:microsoft.com/office/officeart/2005/8/layout/default"/>
    <dgm:cxn modelId="{3CB2CFCA-3249-44F1-AA02-53BC2C27177A}" type="presOf" srcId="{69669740-895A-418C-BE03-83A2C39B6A48}" destId="{D1B61560-682C-46FB-BB52-10D831EA47B3}" srcOrd="0" destOrd="0" presId="urn:microsoft.com/office/officeart/2005/8/layout/default"/>
    <dgm:cxn modelId="{BF91FBDB-C7A4-4992-9AC0-E5863C3A8519}" srcId="{AF95C4A3-0DB7-46B9-9FED-3E346BAC881E}" destId="{03E29F63-70B5-4EB1-ABC5-B8DFF30817E0}" srcOrd="2" destOrd="0" parTransId="{A151F226-D2D7-4470-A8CE-D5B732A852CB}" sibTransId="{2F6BDAAB-DA24-4824-A7CB-20BA8D8E08F3}"/>
    <dgm:cxn modelId="{AC7451F9-45B2-47D2-BB38-1F41A91E5402}" type="presOf" srcId="{D9401C5A-21E6-4A40-B796-31F2594D916C}" destId="{ECE99163-B2D0-471C-91D8-B86743E0B3AD}" srcOrd="0" destOrd="0" presId="urn:microsoft.com/office/officeart/2005/8/layout/default"/>
    <dgm:cxn modelId="{285E6CED-D668-42B3-96A9-5EBF2630910F}" type="presParOf" srcId="{854FB5C4-3C60-499C-AFAD-31F7573C569D}" destId="{ECE99163-B2D0-471C-91D8-B86743E0B3AD}" srcOrd="0" destOrd="0" presId="urn:microsoft.com/office/officeart/2005/8/layout/default"/>
    <dgm:cxn modelId="{7724B1FB-3A27-4FF0-ABB7-C6D2EDD05FA8}" type="presParOf" srcId="{854FB5C4-3C60-499C-AFAD-31F7573C569D}" destId="{DAC9D3EF-B602-424D-8632-9FBB1A047C01}" srcOrd="1" destOrd="0" presId="urn:microsoft.com/office/officeart/2005/8/layout/default"/>
    <dgm:cxn modelId="{219F9F19-B525-47DC-B151-A4729E26C2B9}" type="presParOf" srcId="{854FB5C4-3C60-499C-AFAD-31F7573C569D}" destId="{D1B61560-682C-46FB-BB52-10D831EA47B3}" srcOrd="2" destOrd="0" presId="urn:microsoft.com/office/officeart/2005/8/layout/default"/>
    <dgm:cxn modelId="{AFFA60A4-635B-4C85-929E-1EA9621D77D6}" type="presParOf" srcId="{854FB5C4-3C60-499C-AFAD-31F7573C569D}" destId="{CA25CBE5-1671-4929-844C-5FD0B3E5B367}" srcOrd="3" destOrd="0" presId="urn:microsoft.com/office/officeart/2005/8/layout/default"/>
    <dgm:cxn modelId="{67BA46FF-4440-4E36-A169-071415A2A097}" type="presParOf" srcId="{854FB5C4-3C60-499C-AFAD-31F7573C569D}" destId="{CEBA3ED4-E0C3-49B1-8E0C-19D7928B4FCB}" srcOrd="4" destOrd="0" presId="urn:microsoft.com/office/officeart/2005/8/layout/default"/>
    <dgm:cxn modelId="{BE87833F-B095-44F9-BA01-5118B18A4A59}" type="presParOf" srcId="{854FB5C4-3C60-499C-AFAD-31F7573C569D}" destId="{0CA5D62B-F492-46A8-9260-4B4B88889639}" srcOrd="5" destOrd="0" presId="urn:microsoft.com/office/officeart/2005/8/layout/default"/>
    <dgm:cxn modelId="{DD722D6A-A32F-4CE7-8455-5E73CBC54C4E}" type="presParOf" srcId="{854FB5C4-3C60-499C-AFAD-31F7573C569D}" destId="{E7F492A9-1635-4891-9717-43D83A168522}" srcOrd="6" destOrd="0" presId="urn:microsoft.com/office/officeart/2005/8/layout/default"/>
    <dgm:cxn modelId="{835FF2D8-F626-43CE-94AB-7CBA12444228}" type="presParOf" srcId="{854FB5C4-3C60-499C-AFAD-31F7573C569D}" destId="{1B4A5841-A97E-4A00-941C-37F0BAC6B373}" srcOrd="7" destOrd="0" presId="urn:microsoft.com/office/officeart/2005/8/layout/default"/>
    <dgm:cxn modelId="{1B93D9EF-3CDB-4F00-9B34-DB3F62E32ED7}" type="presParOf" srcId="{854FB5C4-3C60-499C-AFAD-31F7573C569D}" destId="{E4B7D379-AF13-4DE7-8EA8-5AE653D5F01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C0B66-2466-44A4-AD74-60A071B61783}">
      <dsp:nvSpPr>
        <dsp:cNvPr id="0" name=""/>
        <dsp:cNvSpPr/>
      </dsp:nvSpPr>
      <dsp:spPr>
        <a:xfrm>
          <a:off x="1575658" y="0"/>
          <a:ext cx="11548673" cy="721792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A85F8-1A5C-4774-8B6A-A71FC7EDF4DC}">
      <dsp:nvSpPr>
        <dsp:cNvPr id="0" name=""/>
        <dsp:cNvSpPr/>
      </dsp:nvSpPr>
      <dsp:spPr>
        <a:xfrm>
          <a:off x="2713202" y="5367246"/>
          <a:ext cx="265619" cy="265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420D3-02BA-43B2-9212-CC30610E383B}">
      <dsp:nvSpPr>
        <dsp:cNvPr id="0" name=""/>
        <dsp:cNvSpPr/>
      </dsp:nvSpPr>
      <dsp:spPr>
        <a:xfrm>
          <a:off x="2846012" y="5500055"/>
          <a:ext cx="1974823" cy="171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746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kern="1200" dirty="0">
              <a:solidFill>
                <a:srgbClr val="663A67"/>
              </a:solidFill>
            </a:rPr>
            <a:t> </a:t>
          </a:r>
          <a:r>
            <a:rPr lang="fr-FR" sz="2000" b="0" kern="1200" dirty="0">
              <a:solidFill>
                <a:srgbClr val="663A67"/>
              </a:solidFill>
            </a:rPr>
            <a:t>Février - Mars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Recensement des besoins </a:t>
          </a:r>
          <a:r>
            <a:rPr lang="fr-FR" sz="1900" kern="1200" dirty="0"/>
            <a:t>(questionnaire)</a:t>
          </a:r>
        </a:p>
      </dsp:txBody>
      <dsp:txXfrm>
        <a:off x="2846012" y="5500055"/>
        <a:ext cx="1974823" cy="1717865"/>
      </dsp:txXfrm>
    </dsp:sp>
    <dsp:sp modelId="{40C76C02-B628-4BD8-AAC7-1CE38580D682}">
      <dsp:nvSpPr>
        <dsp:cNvPr id="0" name=""/>
        <dsp:cNvSpPr/>
      </dsp:nvSpPr>
      <dsp:spPr>
        <a:xfrm>
          <a:off x="4589862" y="3688357"/>
          <a:ext cx="461946" cy="4619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06E2A-35E3-4CF4-B53A-0F53CDB082E1}">
      <dsp:nvSpPr>
        <dsp:cNvPr id="0" name=""/>
        <dsp:cNvSpPr/>
      </dsp:nvSpPr>
      <dsp:spPr>
        <a:xfrm>
          <a:off x="4820835" y="3919331"/>
          <a:ext cx="2425221" cy="3298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776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rgbClr val="663A67"/>
              </a:solidFill>
            </a:rPr>
            <a:t> </a:t>
          </a:r>
          <a:r>
            <a:rPr lang="fr-FR" sz="2000" kern="1200" dirty="0">
              <a:solidFill>
                <a:srgbClr val="663A67"/>
              </a:solidFill>
            </a:rPr>
            <a:t>Avril - Mai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Rédaction du DCE, publicité et appel d’offres</a:t>
          </a:r>
        </a:p>
      </dsp:txBody>
      <dsp:txXfrm>
        <a:off x="4820835" y="3919331"/>
        <a:ext cx="2425221" cy="3298589"/>
      </dsp:txXfrm>
    </dsp:sp>
    <dsp:sp modelId="{03168F4A-6584-4DB6-B9BC-2B441987E46A}">
      <dsp:nvSpPr>
        <dsp:cNvPr id="0" name=""/>
        <dsp:cNvSpPr/>
      </dsp:nvSpPr>
      <dsp:spPr>
        <a:xfrm>
          <a:off x="6986211" y="2451205"/>
          <a:ext cx="612079" cy="612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DC14E-5F05-4232-9F57-1BA2618615F4}">
      <dsp:nvSpPr>
        <dsp:cNvPr id="0" name=""/>
        <dsp:cNvSpPr/>
      </dsp:nvSpPr>
      <dsp:spPr>
        <a:xfrm>
          <a:off x="7292251" y="2757245"/>
          <a:ext cx="2425221" cy="4460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328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rgbClr val="663A67"/>
              </a:solidFill>
            </a:rPr>
            <a:t> </a:t>
          </a:r>
          <a:r>
            <a:rPr lang="fr-FR" sz="2000" kern="1200" dirty="0">
              <a:solidFill>
                <a:srgbClr val="663A67"/>
              </a:solidFill>
            </a:rPr>
            <a:t>Juin - Juillet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Réception, analyse des offres et attribution par la CAO</a:t>
          </a:r>
        </a:p>
      </dsp:txBody>
      <dsp:txXfrm>
        <a:off x="7292251" y="2757245"/>
        <a:ext cx="2425221" cy="4460675"/>
      </dsp:txXfrm>
    </dsp:sp>
    <dsp:sp modelId="{67562401-5201-4F06-93B5-BBE88E44D564}">
      <dsp:nvSpPr>
        <dsp:cNvPr id="0" name=""/>
        <dsp:cNvSpPr/>
      </dsp:nvSpPr>
      <dsp:spPr>
        <a:xfrm>
          <a:off x="9596212" y="1632693"/>
          <a:ext cx="819955" cy="819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3FE27-3231-49EC-B35D-AD80884149A0}">
      <dsp:nvSpPr>
        <dsp:cNvPr id="0" name=""/>
        <dsp:cNvSpPr/>
      </dsp:nvSpPr>
      <dsp:spPr>
        <a:xfrm>
          <a:off x="10006189" y="2042671"/>
          <a:ext cx="2425221" cy="5175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4478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rgbClr val="663A67"/>
              </a:solidFill>
            </a:rPr>
            <a:t>  </a:t>
          </a:r>
          <a:r>
            <a:rPr lang="fr-FR" sz="2000" kern="1200" dirty="0">
              <a:solidFill>
                <a:srgbClr val="663A67"/>
              </a:solidFill>
            </a:rPr>
            <a:t>Septembre - Octobre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Mise au point et déploiement de la convention auprès des collectivités et établissements de la Manche</a:t>
          </a:r>
        </a:p>
      </dsp:txBody>
      <dsp:txXfrm>
        <a:off x="10006189" y="2042671"/>
        <a:ext cx="2425221" cy="5175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99163-B2D0-471C-91D8-B86743E0B3AD}">
      <dsp:nvSpPr>
        <dsp:cNvPr id="0" name=""/>
        <dsp:cNvSpPr/>
      </dsp:nvSpPr>
      <dsp:spPr>
        <a:xfrm>
          <a:off x="0" y="253180"/>
          <a:ext cx="4594040" cy="2756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/>
            <a:t>Qualité des garanties de l’offre</a:t>
          </a:r>
        </a:p>
      </dsp:txBody>
      <dsp:txXfrm>
        <a:off x="0" y="253180"/>
        <a:ext cx="4594040" cy="2756424"/>
      </dsp:txXfrm>
    </dsp:sp>
    <dsp:sp modelId="{D1B61560-682C-46FB-BB52-10D831EA47B3}">
      <dsp:nvSpPr>
        <dsp:cNvPr id="0" name=""/>
        <dsp:cNvSpPr/>
      </dsp:nvSpPr>
      <dsp:spPr>
        <a:xfrm>
          <a:off x="5053444" y="253180"/>
          <a:ext cx="4594040" cy="2756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/>
            <a:t>Prix des prestations</a:t>
          </a:r>
        </a:p>
      </dsp:txBody>
      <dsp:txXfrm>
        <a:off x="5053444" y="253180"/>
        <a:ext cx="4594040" cy="2756424"/>
      </dsp:txXfrm>
    </dsp:sp>
    <dsp:sp modelId="{CEBA3ED4-E0C3-49B1-8E0C-19D7928B4FCB}">
      <dsp:nvSpPr>
        <dsp:cNvPr id="0" name=""/>
        <dsp:cNvSpPr/>
      </dsp:nvSpPr>
      <dsp:spPr>
        <a:xfrm>
          <a:off x="10106888" y="253180"/>
          <a:ext cx="4594040" cy="2756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/>
            <a:t>Degré effectif de solidarité entre les adhérents</a:t>
          </a:r>
        </a:p>
      </dsp:txBody>
      <dsp:txXfrm>
        <a:off x="10106888" y="253180"/>
        <a:ext cx="4594040" cy="2756424"/>
      </dsp:txXfrm>
    </dsp:sp>
    <dsp:sp modelId="{E7F492A9-1635-4891-9717-43D83A168522}">
      <dsp:nvSpPr>
        <dsp:cNvPr id="0" name=""/>
        <dsp:cNvSpPr/>
      </dsp:nvSpPr>
      <dsp:spPr>
        <a:xfrm>
          <a:off x="2526722" y="3469009"/>
          <a:ext cx="4594040" cy="2756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/>
            <a:t>Maîtrise financière du dispositif</a:t>
          </a:r>
        </a:p>
      </dsp:txBody>
      <dsp:txXfrm>
        <a:off x="2526722" y="3469009"/>
        <a:ext cx="4594040" cy="2756424"/>
      </dsp:txXfrm>
    </dsp:sp>
    <dsp:sp modelId="{E4B7D379-AF13-4DE7-8EA8-5AE653D5F010}">
      <dsp:nvSpPr>
        <dsp:cNvPr id="0" name=""/>
        <dsp:cNvSpPr/>
      </dsp:nvSpPr>
      <dsp:spPr>
        <a:xfrm>
          <a:off x="7580166" y="3469009"/>
          <a:ext cx="4594040" cy="2756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fr-FR" sz="3200" b="1" kern="1200" dirty="0"/>
            <a:t>Moyens destinés à assurer une couverture effective des plus âgés et des plus exposés aux risques</a:t>
          </a:r>
        </a:p>
      </dsp:txBody>
      <dsp:txXfrm>
        <a:off x="7580166" y="3469009"/>
        <a:ext cx="4594040" cy="2756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7412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1"/>
            <a:ext cx="2945659" cy="49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5" y="1"/>
            <a:ext cx="2945659" cy="49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1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2" name="Google Shape;5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tch-Deck" userDrawn="1">
  <p:cSld name="1_Pitch-Deck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07EF57B-AAC2-7342-787C-F387DC4517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138" y="3087974"/>
            <a:ext cx="9938869" cy="3717560"/>
          </a:xfrm>
          <a:prstGeom prst="rect">
            <a:avLst/>
          </a:prstGeom>
        </p:spPr>
        <p:txBody>
          <a:bodyPr/>
          <a:lstStyle>
            <a:lvl1pPr>
              <a:defRPr sz="10000"/>
            </a:lvl1pPr>
          </a:lstStyle>
          <a:p>
            <a:r>
              <a:rPr lang="fr-FR" dirty="0"/>
              <a:t>Titre </a:t>
            </a:r>
            <a:br>
              <a:rPr lang="fr-FR" dirty="0"/>
            </a:br>
            <a:r>
              <a:rPr lang="fr-FR" dirty="0"/>
              <a:t>du document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760" userDrawn="1">
          <p15:clr>
            <a:srgbClr val="FBAE40"/>
          </p15:clr>
        </p15:guide>
        <p15:guide id="2" orient="horz" pos="32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450" userDrawn="1">
          <p15:clr>
            <a:srgbClr val="FBAE40"/>
          </p15:clr>
        </p15:guide>
        <p15:guide id="5" pos="10613" userDrawn="1">
          <p15:clr>
            <a:srgbClr val="FBAE40"/>
          </p15:clr>
        </p15:guide>
        <p15:guide id="6" orient="horz" pos="603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tch-Deck" preserve="1" userDrawn="1">
  <p:cSld name="12_Pitch-Deck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>
            <a:spLocks noGrp="1"/>
          </p:cNvSpPr>
          <p:nvPr>
            <p:ph type="pic" idx="2"/>
          </p:nvPr>
        </p:nvSpPr>
        <p:spPr>
          <a:xfrm>
            <a:off x="8623495" y="604918"/>
            <a:ext cx="7735547" cy="896770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719139" y="5143501"/>
            <a:ext cx="7735546" cy="4429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228594" algn="l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Lora Medium" pitchFamily="2" charset="77"/>
              </a:defRPr>
            </a:lvl1pPr>
            <a:lvl2pPr marL="914377" lvl="1" indent="-228594" algn="l">
              <a:lnSpc>
                <a:spcPct val="15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566" lvl="2" indent="-228594" algn="l">
              <a:lnSpc>
                <a:spcPct val="15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1"/>
            </a:lvl3pPr>
            <a:lvl4pPr marL="1828754" lvl="3" indent="-228594" algn="l">
              <a:lnSpc>
                <a:spcPct val="15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5943" lvl="4" indent="-228594" algn="l">
              <a:lnSpc>
                <a:spcPct val="15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131" lvl="5" indent="-342891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207EF57B-AAC2-7342-787C-F387DC45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39" y="604918"/>
            <a:ext cx="7735546" cy="3952092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90721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0" userDrawn="1">
          <p15:clr>
            <a:srgbClr val="FBAE40"/>
          </p15:clr>
        </p15:guide>
        <p15:guide id="2" orient="horz" pos="3240" userDrawn="1">
          <p15:clr>
            <a:srgbClr val="FBAE40"/>
          </p15:clr>
        </p15:guide>
        <p15:guide id="3" pos="453" userDrawn="1">
          <p15:clr>
            <a:srgbClr val="FBAE40"/>
          </p15:clr>
        </p15:guide>
        <p15:guide id="4" orient="horz" pos="450" userDrawn="1">
          <p15:clr>
            <a:srgbClr val="FBAE40"/>
          </p15:clr>
        </p15:guide>
        <p15:guide id="5" pos="10613" userDrawn="1">
          <p15:clr>
            <a:srgbClr val="FBAE40"/>
          </p15:clr>
        </p15:guide>
        <p15:guide id="6" orient="horz" pos="603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86F8BD3C-8774-D525-DAE2-5CF641704B8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264327" y="9300959"/>
            <a:ext cx="1642839" cy="72765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70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200" b="0" i="0" u="none" strike="noStrike" cap="none">
          <a:solidFill>
            <a:srgbClr val="663A67"/>
          </a:solidFill>
          <a:latin typeface="Cocogoose Pro SemiLight" pitchFamily="2" charset="0"/>
          <a:ea typeface="Cocogoose Pro SemiLight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0" i="0" u="none" strike="noStrike" cap="none">
          <a:solidFill>
            <a:srgbClr val="000000"/>
          </a:solidFill>
          <a:latin typeface="Lora Medium" pitchFamily="2" charset="77"/>
          <a:ea typeface="Lora Medium" pitchFamily="2" charset="77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40" userDrawn="1">
          <p15:clr>
            <a:srgbClr val="F26B43"/>
          </p15:clr>
        </p15:guide>
        <p15:guide id="2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2"/>
          <p:cNvSpPr txBox="1">
            <a:spLocks noGrp="1"/>
          </p:cNvSpPr>
          <p:nvPr>
            <p:ph type="ctrTitle"/>
          </p:nvPr>
        </p:nvSpPr>
        <p:spPr>
          <a:xfrm>
            <a:off x="676532" y="2391425"/>
            <a:ext cx="9941668" cy="2184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algn="ctr"/>
            <a:r>
              <a:rPr lang="fr-FR" sz="8000" b="1" dirty="0">
                <a:latin typeface="Century Gothic" panose="020B0502020202020204" pitchFamily="34" charset="0"/>
              </a:rPr>
              <a:t>Conventions de participation CDG 50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BFBCA6-F14C-F7CD-AA43-662620C8B410}"/>
              </a:ext>
            </a:extLst>
          </p:cNvPr>
          <p:cNvSpPr/>
          <p:nvPr/>
        </p:nvSpPr>
        <p:spPr>
          <a:xfrm>
            <a:off x="435255" y="1081797"/>
            <a:ext cx="144000" cy="86173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tx2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Une image contenant dessin, illustration, Dessin d’enfant, clipart&#10;&#10;Description générée automatiquement">
            <a:extLst>
              <a:ext uri="{FF2B5EF4-FFF2-40B4-BE49-F238E27FC236}">
                <a16:creationId xmlns:a16="http://schemas.microsoft.com/office/drawing/2014/main" id="{45B9B125-A22B-F233-43FB-41CE317C8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3348" y="4558707"/>
            <a:ext cx="7687822" cy="4319235"/>
          </a:xfrm>
          <a:prstGeom prst="rect">
            <a:avLst/>
          </a:prstGeom>
        </p:spPr>
      </p:pic>
      <p:sp>
        <p:nvSpPr>
          <p:cNvPr id="10" name="Google Shape;595;p62">
            <a:extLst>
              <a:ext uri="{FF2B5EF4-FFF2-40B4-BE49-F238E27FC236}">
                <a16:creationId xmlns:a16="http://schemas.microsoft.com/office/drawing/2014/main" id="{21D848A3-22B2-E1A2-AB51-9CF4E44B5333}"/>
              </a:ext>
            </a:extLst>
          </p:cNvPr>
          <p:cNvSpPr txBox="1">
            <a:spLocks/>
          </p:cNvSpPr>
          <p:nvPr/>
        </p:nvSpPr>
        <p:spPr>
          <a:xfrm>
            <a:off x="986830" y="6238998"/>
            <a:ext cx="9321072" cy="1355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3000" b="1" dirty="0">
                <a:solidFill>
                  <a:srgbClr val="C9435B"/>
                </a:solidFill>
                <a:latin typeface="+mn-lt"/>
                <a:ea typeface="Open Sans"/>
                <a:cs typeface="Open Sans"/>
                <a:sym typeface="Open Sans"/>
              </a:rPr>
              <a:t>Webinaire</a:t>
            </a:r>
          </a:p>
          <a:p>
            <a:pPr algn="ctr"/>
            <a:endParaRPr lang="fr-FR" sz="1500" dirty="0">
              <a:solidFill>
                <a:srgbClr val="C9435B"/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 algn="ctr"/>
            <a:r>
              <a:rPr lang="fr-FR" sz="3000" dirty="0">
                <a:solidFill>
                  <a:srgbClr val="C9435B"/>
                </a:solidFill>
                <a:latin typeface="+mn-lt"/>
                <a:ea typeface="Open Sans"/>
                <a:cs typeface="Open Sans"/>
                <a:sym typeface="Open Sans"/>
              </a:rPr>
              <a:t>Vendredi 15 mars 2024</a:t>
            </a:r>
            <a:endParaRPr lang="fr-FR" sz="3000" dirty="0">
              <a:solidFill>
                <a:srgbClr val="C9435B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15;p83">
            <a:extLst>
              <a:ext uri="{FF2B5EF4-FFF2-40B4-BE49-F238E27FC236}">
                <a16:creationId xmlns:a16="http://schemas.microsoft.com/office/drawing/2014/main" id="{548BBE06-D84C-D1A9-C2ED-C7C8E9D3C0D4}"/>
              </a:ext>
            </a:extLst>
          </p:cNvPr>
          <p:cNvSpPr txBox="1">
            <a:spLocks/>
          </p:cNvSpPr>
          <p:nvPr/>
        </p:nvSpPr>
        <p:spPr>
          <a:xfrm>
            <a:off x="614657" y="616487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L’intérêt d’un contrat groupe</a:t>
            </a:r>
          </a:p>
        </p:txBody>
      </p:sp>
      <p:cxnSp>
        <p:nvCxnSpPr>
          <p:cNvPr id="8" name="Google Shape;816;p83">
            <a:extLst>
              <a:ext uri="{FF2B5EF4-FFF2-40B4-BE49-F238E27FC236}">
                <a16:creationId xmlns:a16="http://schemas.microsoft.com/office/drawing/2014/main" id="{C8FF7BFF-C507-7B87-7A7B-DA6B39B49A56}"/>
              </a:ext>
            </a:extLst>
          </p:cNvPr>
          <p:cNvCxnSpPr>
            <a:cxnSpLocks/>
          </p:cNvCxnSpPr>
          <p:nvPr/>
        </p:nvCxnSpPr>
        <p:spPr>
          <a:xfrm>
            <a:off x="478470" y="1837756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08FD963-93EE-F7A9-0329-43C8C1C20488}"/>
              </a:ext>
            </a:extLst>
          </p:cNvPr>
          <p:cNvSpPr txBox="1">
            <a:spLocks/>
          </p:cNvSpPr>
          <p:nvPr/>
        </p:nvSpPr>
        <p:spPr>
          <a:xfrm>
            <a:off x="1139950" y="3214669"/>
            <a:ext cx="15292503" cy="4168947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fr-FR" sz="4400" b="1" dirty="0">
                <a:solidFill>
                  <a:srgbClr val="663A67"/>
                </a:solidFill>
                <a:latin typeface="+mn-lt"/>
              </a:rPr>
              <a:t>UN CONTRAT D’ASSURANCE PROTECTEUR :</a:t>
            </a:r>
          </a:p>
          <a:p>
            <a:pPr algn="just">
              <a:lnSpc>
                <a:spcPct val="120000"/>
              </a:lnSpc>
            </a:pP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Garanties à </a:t>
            </a:r>
            <a:r>
              <a:rPr lang="fr-FR" sz="4000" b="1" dirty="0">
                <a:solidFill>
                  <a:srgbClr val="C9435B"/>
                </a:solidFill>
                <a:latin typeface="+mn-lt"/>
                <a:cs typeface="Calibri" panose="020F0502020204030204" pitchFamily="34" charset="0"/>
              </a:rPr>
              <a:t>haut pouvoir couvrant</a:t>
            </a:r>
          </a:p>
          <a:p>
            <a:pPr algn="just">
              <a:buClr>
                <a:schemeClr val="tx1"/>
              </a:buClr>
            </a:pPr>
            <a:endParaRPr lang="fr-FR" sz="2800" dirty="0">
              <a:solidFill>
                <a:srgbClr val="C9435B"/>
              </a:solidFill>
              <a:latin typeface="+mn-lt"/>
              <a:cs typeface="Calibri" panose="020F0502020204030204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fr-FR" sz="4000" b="1" dirty="0">
                <a:solidFill>
                  <a:srgbClr val="C9435B"/>
                </a:solidFill>
                <a:latin typeface="+mn-lt"/>
              </a:rPr>
              <a:t>Différents niveaux de garanties</a:t>
            </a:r>
            <a:r>
              <a:rPr lang="fr-FR" sz="4000" dirty="0">
                <a:solidFill>
                  <a:schemeClr val="tx1"/>
                </a:solidFill>
                <a:latin typeface="+mn-lt"/>
              </a:rPr>
              <a:t> au choix de l’agent, selon son degré de protection recherché et/ou sa situation familiale</a:t>
            </a:r>
            <a:endParaRPr lang="fr-FR" sz="4000" b="1" dirty="0">
              <a:solidFill>
                <a:srgbClr val="C943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630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15;p83">
            <a:extLst>
              <a:ext uri="{FF2B5EF4-FFF2-40B4-BE49-F238E27FC236}">
                <a16:creationId xmlns:a16="http://schemas.microsoft.com/office/drawing/2014/main" id="{548BBE06-D84C-D1A9-C2ED-C7C8E9D3C0D4}"/>
              </a:ext>
            </a:extLst>
          </p:cNvPr>
          <p:cNvSpPr txBox="1">
            <a:spLocks/>
          </p:cNvSpPr>
          <p:nvPr/>
        </p:nvSpPr>
        <p:spPr>
          <a:xfrm>
            <a:off x="614657" y="643177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L’intérêt d’un contrat groupe</a:t>
            </a:r>
          </a:p>
        </p:txBody>
      </p:sp>
      <p:cxnSp>
        <p:nvCxnSpPr>
          <p:cNvPr id="8" name="Google Shape;816;p83">
            <a:extLst>
              <a:ext uri="{FF2B5EF4-FFF2-40B4-BE49-F238E27FC236}">
                <a16:creationId xmlns:a16="http://schemas.microsoft.com/office/drawing/2014/main" id="{C8FF7BFF-C507-7B87-7A7B-DA6B39B49A56}"/>
              </a:ext>
            </a:extLst>
          </p:cNvPr>
          <p:cNvCxnSpPr>
            <a:cxnSpLocks/>
          </p:cNvCxnSpPr>
          <p:nvPr/>
        </p:nvCxnSpPr>
        <p:spPr>
          <a:xfrm>
            <a:off x="478470" y="1876667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08FD963-93EE-F7A9-0329-43C8C1C20488}"/>
              </a:ext>
            </a:extLst>
          </p:cNvPr>
          <p:cNvSpPr txBox="1">
            <a:spLocks/>
          </p:cNvSpPr>
          <p:nvPr/>
        </p:nvSpPr>
        <p:spPr>
          <a:xfrm>
            <a:off x="1081585" y="3467588"/>
            <a:ext cx="15292503" cy="3702019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fr-FR" sz="4400" b="1" dirty="0">
                <a:solidFill>
                  <a:srgbClr val="663A67"/>
                </a:solidFill>
                <a:latin typeface="+mn-lt"/>
              </a:rPr>
              <a:t>UN ACCOMPAGNEMENT DE VOTRE CDG :</a:t>
            </a:r>
          </a:p>
          <a:p>
            <a:pPr algn="just">
              <a:lnSpc>
                <a:spcPct val="120000"/>
              </a:lnSpc>
            </a:pP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000" b="1" dirty="0">
                <a:solidFill>
                  <a:srgbClr val="C9435B"/>
                </a:solidFill>
                <a:latin typeface="+mn-lt"/>
                <a:cs typeface="Calibri" panose="020F0502020204030204" pitchFamily="34" charset="0"/>
              </a:rPr>
              <a:t>Mise en concurrence portée par le CDG</a:t>
            </a:r>
            <a:r>
              <a:rPr lang="fr-FR" sz="4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et conforme aux règles de la commande publique</a:t>
            </a:r>
            <a:endParaRPr lang="fr-FR" sz="4000" dirty="0">
              <a:solidFill>
                <a:srgbClr val="C9435B"/>
              </a:solidFill>
              <a:latin typeface="+mn-lt"/>
              <a:cs typeface="Calibri" panose="020F0502020204030204" pitchFamily="34" charset="0"/>
            </a:endParaRPr>
          </a:p>
          <a:p>
            <a:pPr algn="just">
              <a:buClr>
                <a:schemeClr val="tx1"/>
              </a:buClr>
            </a:pPr>
            <a:endParaRPr lang="fr-FR" sz="2800" dirty="0">
              <a:solidFill>
                <a:srgbClr val="C9435B"/>
              </a:solidFill>
              <a:latin typeface="+mn-lt"/>
              <a:cs typeface="Calibri" panose="020F0502020204030204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fr-FR" sz="4000" b="1" dirty="0">
                <a:solidFill>
                  <a:srgbClr val="C9435B"/>
                </a:solidFill>
                <a:latin typeface="+mn-lt"/>
              </a:rPr>
              <a:t>Pilotage du contrat par le CDG</a:t>
            </a:r>
            <a:r>
              <a:rPr lang="fr-FR" sz="4000" dirty="0">
                <a:solidFill>
                  <a:schemeClr val="tx1"/>
                </a:solidFill>
                <a:latin typeface="+mn-lt"/>
              </a:rPr>
              <a:t> pendant 6 ans</a:t>
            </a:r>
            <a:endParaRPr lang="fr-FR" sz="4000" dirty="0">
              <a:solidFill>
                <a:srgbClr val="C9435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186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08FD963-93EE-F7A9-0329-43C8C1C20488}"/>
              </a:ext>
            </a:extLst>
          </p:cNvPr>
          <p:cNvSpPr txBox="1">
            <a:spLocks/>
          </p:cNvSpPr>
          <p:nvPr/>
        </p:nvSpPr>
        <p:spPr>
          <a:xfrm>
            <a:off x="1120496" y="3864718"/>
            <a:ext cx="15292503" cy="390597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800" b="1" dirty="0">
                <a:solidFill>
                  <a:srgbClr val="C9435B"/>
                </a:solidFill>
                <a:latin typeface="+mn-lt"/>
                <a:cs typeface="Calibri" panose="020F0502020204030204" pitchFamily="34" charset="0"/>
              </a:rPr>
              <a:t>Adhésion gratuite</a:t>
            </a:r>
            <a:r>
              <a:rPr lang="fr-FR" sz="4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aux conventions proposées par le CDG 50</a:t>
            </a:r>
          </a:p>
          <a:p>
            <a:pPr algn="just">
              <a:buClr>
                <a:schemeClr val="tx1"/>
              </a:buClr>
            </a:pPr>
            <a:endParaRPr lang="fr-FR" sz="4800" dirty="0">
              <a:solidFill>
                <a:srgbClr val="C9435B"/>
              </a:solidFill>
              <a:latin typeface="+mn-lt"/>
              <a:cs typeface="Calibri" panose="020F0502020204030204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fr-FR" sz="4800" b="1" dirty="0">
                <a:solidFill>
                  <a:srgbClr val="C9435B"/>
                </a:solidFill>
                <a:latin typeface="+mn-lt"/>
              </a:rPr>
              <a:t>Pas d’autre coût</a:t>
            </a:r>
            <a:r>
              <a:rPr lang="fr-FR" sz="4800" dirty="0">
                <a:solidFill>
                  <a:schemeClr val="tx1"/>
                </a:solidFill>
                <a:latin typeface="+mn-lt"/>
              </a:rPr>
              <a:t> pour les collectivités que la participation versée à chaque agent</a:t>
            </a:r>
            <a:endParaRPr lang="fr-FR" sz="4800" dirty="0">
              <a:solidFill>
                <a:srgbClr val="C9435B"/>
              </a:solidFill>
              <a:latin typeface="+mn-lt"/>
            </a:endParaRPr>
          </a:p>
        </p:txBody>
      </p:sp>
      <p:sp>
        <p:nvSpPr>
          <p:cNvPr id="3" name="Google Shape;815;p83">
            <a:extLst>
              <a:ext uri="{FF2B5EF4-FFF2-40B4-BE49-F238E27FC236}">
                <a16:creationId xmlns:a16="http://schemas.microsoft.com/office/drawing/2014/main" id="{2CDCF165-FE09-ED04-6C1E-F3F03C81E210}"/>
              </a:ext>
            </a:extLst>
          </p:cNvPr>
          <p:cNvSpPr txBox="1">
            <a:spLocks/>
          </p:cNvSpPr>
          <p:nvPr/>
        </p:nvSpPr>
        <p:spPr>
          <a:xfrm>
            <a:off x="614657" y="817552"/>
            <a:ext cx="14700928" cy="152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+mn-lt"/>
                <a:ea typeface="+mj-ea"/>
                <a:cs typeface="+mj-cs"/>
              </a:rPr>
              <a:t>L’adhésion aux conventions a-t-elle un coût pour la collectivité ?</a:t>
            </a:r>
            <a:endParaRPr lang="fr-FR" sz="3600" b="1" dirty="0">
              <a:latin typeface="+mn-lt"/>
              <a:ea typeface="+mj-ea"/>
              <a:cs typeface="+mj-cs"/>
            </a:endParaRPr>
          </a:p>
        </p:txBody>
      </p:sp>
      <p:cxnSp>
        <p:nvCxnSpPr>
          <p:cNvPr id="4" name="Google Shape;816;p83">
            <a:extLst>
              <a:ext uri="{FF2B5EF4-FFF2-40B4-BE49-F238E27FC236}">
                <a16:creationId xmlns:a16="http://schemas.microsoft.com/office/drawing/2014/main" id="{B059157A-6C58-E96E-DE95-4387BB843407}"/>
              </a:ext>
            </a:extLst>
          </p:cNvPr>
          <p:cNvCxnSpPr>
            <a:cxnSpLocks/>
          </p:cNvCxnSpPr>
          <p:nvPr/>
        </p:nvCxnSpPr>
        <p:spPr>
          <a:xfrm>
            <a:off x="478469" y="2577058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F0D28747-226E-8B7E-419B-1938C8884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38" y="4538925"/>
            <a:ext cx="2557564" cy="255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8">
            <a:extLst>
              <a:ext uri="{FF2B5EF4-FFF2-40B4-BE49-F238E27FC236}">
                <a16:creationId xmlns:a16="http://schemas.microsoft.com/office/drawing/2014/main" id="{A588E8B5-064A-7E87-075E-8772562EB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83798"/>
              </p:ext>
            </p:extLst>
          </p:nvPr>
        </p:nvGraphicFramePr>
        <p:xfrm>
          <a:off x="1605063" y="2417819"/>
          <a:ext cx="14912503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6605">
                  <a:extLst>
                    <a:ext uri="{9D8B030D-6E8A-4147-A177-3AD203B41FA5}">
                      <a16:colId xmlns:a16="http://schemas.microsoft.com/office/drawing/2014/main" val="1719246278"/>
                    </a:ext>
                  </a:extLst>
                </a:gridCol>
                <a:gridCol w="515160">
                  <a:extLst>
                    <a:ext uri="{9D8B030D-6E8A-4147-A177-3AD203B41FA5}">
                      <a16:colId xmlns:a16="http://schemas.microsoft.com/office/drawing/2014/main" val="3221297262"/>
                    </a:ext>
                  </a:extLst>
                </a:gridCol>
                <a:gridCol w="7250738">
                  <a:extLst>
                    <a:ext uri="{9D8B030D-6E8A-4147-A177-3AD203B41FA5}">
                      <a16:colId xmlns:a16="http://schemas.microsoft.com/office/drawing/2014/main" val="2173856272"/>
                    </a:ext>
                  </a:extLst>
                </a:gridCol>
              </a:tblGrid>
              <a:tr h="3747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u="none" dirty="0">
                          <a:solidFill>
                            <a:srgbClr val="C9435B"/>
                          </a:solidFill>
                        </a:rPr>
                        <a:t>SANTÉ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dirty="0">
                          <a:solidFill>
                            <a:schemeClr val="tx1"/>
                          </a:solidFill>
                        </a:rPr>
                        <a:t>Frais occasionnés par une maternité, une maladie ou un accident non pris en charge par la Sécurité sociale</a:t>
                      </a:r>
                    </a:p>
                    <a:p>
                      <a:endParaRPr lang="fr-FR" sz="3600" dirty="0"/>
                    </a:p>
                  </a:txBody>
                  <a:tcPr marL="137160" marR="137160" marT="68580" marB="68580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3600" dirty="0"/>
                    </a:p>
                  </a:txBody>
                  <a:tcPr marL="137160" marR="137160" marT="68580" marB="6858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u="none" dirty="0">
                          <a:solidFill>
                            <a:srgbClr val="C9435B"/>
                          </a:solidFill>
                          <a:effectLst/>
                        </a:rPr>
                        <a:t>PRÉVOYANCE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dirty="0">
                          <a:solidFill>
                            <a:schemeClr val="tx1"/>
                          </a:solidFill>
                        </a:rPr>
                        <a:t>Perte de salaire ou de retraite liée à une maladie, une invalidité, une incapacité ou un décès</a:t>
                      </a:r>
                    </a:p>
                    <a:p>
                      <a:endParaRPr lang="fr-FR" sz="3600" dirty="0"/>
                    </a:p>
                  </a:txBody>
                  <a:tcPr marL="137160" marR="137160" marT="68580" marB="685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396865"/>
                  </a:ext>
                </a:extLst>
              </a:tr>
            </a:tbl>
          </a:graphicData>
        </a:graphic>
      </p:graphicFrame>
      <p:sp>
        <p:nvSpPr>
          <p:cNvPr id="6" name="Google Shape;815;p83">
            <a:extLst>
              <a:ext uri="{FF2B5EF4-FFF2-40B4-BE49-F238E27FC236}">
                <a16:creationId xmlns:a16="http://schemas.microsoft.com/office/drawing/2014/main" id="{6DEC4969-E5F4-A4D3-5CF1-C8F91485CE9E}"/>
              </a:ext>
            </a:extLst>
          </p:cNvPr>
          <p:cNvSpPr txBox="1">
            <a:spLocks/>
          </p:cNvSpPr>
          <p:nvPr/>
        </p:nvSpPr>
        <p:spPr>
          <a:xfrm>
            <a:off x="614657" y="436773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La protection sociale complémentaire</a:t>
            </a:r>
          </a:p>
        </p:txBody>
      </p:sp>
      <p:cxnSp>
        <p:nvCxnSpPr>
          <p:cNvPr id="7" name="Google Shape;816;p83">
            <a:extLst>
              <a:ext uri="{FF2B5EF4-FFF2-40B4-BE49-F238E27FC236}">
                <a16:creationId xmlns:a16="http://schemas.microsoft.com/office/drawing/2014/main" id="{09A2D0EB-460E-701F-38F4-9EB995195580}"/>
              </a:ext>
            </a:extLst>
          </p:cNvPr>
          <p:cNvCxnSpPr>
            <a:cxnSpLocks/>
          </p:cNvCxnSpPr>
          <p:nvPr/>
        </p:nvCxnSpPr>
        <p:spPr>
          <a:xfrm>
            <a:off x="478470" y="1643203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" name="Image 7" descr="Une image contenant parapluie&#10;&#10;Description générée automatiquement">
            <a:extLst>
              <a:ext uri="{FF2B5EF4-FFF2-40B4-BE49-F238E27FC236}">
                <a16:creationId xmlns:a16="http://schemas.microsoft.com/office/drawing/2014/main" id="{F0CEDA25-3FE1-46A2-B958-0703E891E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624" y="6448957"/>
            <a:ext cx="3550558" cy="2840447"/>
          </a:xfrm>
          <a:prstGeom prst="rect">
            <a:avLst/>
          </a:prstGeom>
        </p:spPr>
      </p:pic>
      <p:pic>
        <p:nvPicPr>
          <p:cNvPr id="10" name="Image 9" descr="Une image contenant jouet, accessoire, parapluie, dessin humoristique&#10;&#10;Description générée automatiquement">
            <a:extLst>
              <a:ext uri="{FF2B5EF4-FFF2-40B4-BE49-F238E27FC236}">
                <a16:creationId xmlns:a16="http://schemas.microsoft.com/office/drawing/2014/main" id="{8EFAB32C-5D15-A62D-A1E4-229CBA5E6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824" y="6322001"/>
            <a:ext cx="4263552" cy="284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15;p83">
            <a:extLst>
              <a:ext uri="{FF2B5EF4-FFF2-40B4-BE49-F238E27FC236}">
                <a16:creationId xmlns:a16="http://schemas.microsoft.com/office/drawing/2014/main" id="{6DEC4969-E5F4-A4D3-5CF1-C8F91485CE9E}"/>
              </a:ext>
            </a:extLst>
          </p:cNvPr>
          <p:cNvSpPr txBox="1">
            <a:spLocks/>
          </p:cNvSpPr>
          <p:nvPr/>
        </p:nvSpPr>
        <p:spPr>
          <a:xfrm>
            <a:off x="614657" y="436773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Une participation facultative…</a:t>
            </a:r>
          </a:p>
        </p:txBody>
      </p:sp>
      <p:cxnSp>
        <p:nvCxnSpPr>
          <p:cNvPr id="7" name="Google Shape;816;p83">
            <a:extLst>
              <a:ext uri="{FF2B5EF4-FFF2-40B4-BE49-F238E27FC236}">
                <a16:creationId xmlns:a16="http://schemas.microsoft.com/office/drawing/2014/main" id="{09A2D0EB-460E-701F-38F4-9EB995195580}"/>
              </a:ext>
            </a:extLst>
          </p:cNvPr>
          <p:cNvCxnSpPr>
            <a:cxnSpLocks/>
          </p:cNvCxnSpPr>
          <p:nvPr/>
        </p:nvCxnSpPr>
        <p:spPr>
          <a:xfrm>
            <a:off x="478470" y="1643203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1D8DEEC4-853B-4D6F-54E2-744438F6ADEB}"/>
              </a:ext>
            </a:extLst>
          </p:cNvPr>
          <p:cNvSpPr txBox="1">
            <a:spLocks/>
          </p:cNvSpPr>
          <p:nvPr/>
        </p:nvSpPr>
        <p:spPr>
          <a:xfrm>
            <a:off x="1089499" y="2555854"/>
            <a:ext cx="14681474" cy="6087943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50838" algn="l"/>
              </a:tabLst>
            </a:pPr>
            <a:r>
              <a:rPr lang="fr-FR" sz="4400" dirty="0">
                <a:solidFill>
                  <a:schemeClr val="tx1"/>
                </a:solidFill>
                <a:latin typeface="+mn-lt"/>
              </a:rPr>
              <a:t> Avec la loi n°2007-148 du 2/2/2007 et le décret	n°2011-1474 du 8/11/2011, </a:t>
            </a:r>
            <a:r>
              <a:rPr lang="fr-FR" sz="4400" b="1" dirty="0">
                <a:solidFill>
                  <a:srgbClr val="C9435B"/>
                </a:solidFill>
                <a:latin typeface="+mn-lt"/>
              </a:rPr>
              <a:t>possibilité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 pour les 	employeurs territoriaux d’aider financièrement les 	agents qui adhèrent à des contrats qui répondent à 	des critères de solidarité</a:t>
            </a:r>
          </a:p>
          <a:p>
            <a:pPr algn="just">
              <a:lnSpc>
                <a:spcPct val="110000"/>
              </a:lnSpc>
              <a:buClr>
                <a:schemeClr val="tx1"/>
              </a:buClr>
            </a:pPr>
            <a:endParaRPr lang="fr-FR" dirty="0">
              <a:solidFill>
                <a:schemeClr val="tx1"/>
              </a:solidFill>
              <a:latin typeface="+mn-lt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400" dirty="0">
                <a:solidFill>
                  <a:schemeClr val="tx1"/>
                </a:solidFill>
                <a:latin typeface="+mn-lt"/>
              </a:rPr>
              <a:t> Adhésion </a:t>
            </a:r>
            <a:r>
              <a:rPr lang="fr-FR" sz="4400" b="1" dirty="0">
                <a:solidFill>
                  <a:srgbClr val="C9435B"/>
                </a:solidFill>
                <a:latin typeface="+mn-lt"/>
              </a:rPr>
              <a:t>facultative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 des agents à ces contrats</a:t>
            </a:r>
          </a:p>
          <a:p>
            <a:pPr algn="just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  <a:latin typeface="+mn-lt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50838" algn="l"/>
              </a:tabLst>
            </a:pPr>
            <a:r>
              <a:rPr lang="fr-FR" sz="4400" dirty="0">
                <a:solidFill>
                  <a:schemeClr val="tx1"/>
                </a:solidFill>
                <a:latin typeface="+mn-lt"/>
              </a:rPr>
              <a:t> Participation financière de l’employeur uniforme 	ou 	modulable selon les revenus et la situation 	familiale</a:t>
            </a:r>
          </a:p>
        </p:txBody>
      </p:sp>
    </p:spTree>
    <p:extLst>
      <p:ext uri="{BB962C8B-B14F-4D97-AF65-F5344CB8AC3E}">
        <p14:creationId xmlns:p14="http://schemas.microsoft.com/office/powerpoint/2010/main" val="31137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15;p83">
            <a:extLst>
              <a:ext uri="{FF2B5EF4-FFF2-40B4-BE49-F238E27FC236}">
                <a16:creationId xmlns:a16="http://schemas.microsoft.com/office/drawing/2014/main" id="{6DEC4969-E5F4-A4D3-5CF1-C8F91485CE9E}"/>
              </a:ext>
            </a:extLst>
          </p:cNvPr>
          <p:cNvSpPr txBox="1">
            <a:spLocks/>
          </p:cNvSpPr>
          <p:nvPr/>
        </p:nvSpPr>
        <p:spPr>
          <a:xfrm>
            <a:off x="614657" y="646617"/>
            <a:ext cx="14700928" cy="152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+mn-lt"/>
                <a:ea typeface="+mj-ea"/>
                <a:cs typeface="+mj-cs"/>
              </a:rPr>
              <a:t>… devenue obligatoire pour tous les 	employeurs </a:t>
            </a:r>
            <a:r>
              <a:rPr lang="fr-FR" sz="3600" b="1" dirty="0">
                <a:latin typeface="+mn-lt"/>
                <a:ea typeface="+mj-ea"/>
                <a:cs typeface="+mj-cs"/>
              </a:rPr>
              <a:t>(ordonnance n°2021-175 du 17/2/2021)</a:t>
            </a:r>
          </a:p>
        </p:txBody>
      </p:sp>
      <p:cxnSp>
        <p:nvCxnSpPr>
          <p:cNvPr id="7" name="Google Shape;816;p83">
            <a:extLst>
              <a:ext uri="{FF2B5EF4-FFF2-40B4-BE49-F238E27FC236}">
                <a16:creationId xmlns:a16="http://schemas.microsoft.com/office/drawing/2014/main" id="{09A2D0EB-460E-701F-38F4-9EB995195580}"/>
              </a:ext>
            </a:extLst>
          </p:cNvPr>
          <p:cNvCxnSpPr>
            <a:cxnSpLocks/>
          </p:cNvCxnSpPr>
          <p:nvPr/>
        </p:nvCxnSpPr>
        <p:spPr>
          <a:xfrm>
            <a:off x="478470" y="2440872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C5916-496C-3DC7-8874-AE539C53C6C8}"/>
              </a:ext>
            </a:extLst>
          </p:cNvPr>
          <p:cNvSpPr txBox="1">
            <a:spLocks/>
          </p:cNvSpPr>
          <p:nvPr/>
        </p:nvSpPr>
        <p:spPr>
          <a:xfrm>
            <a:off x="1070044" y="3089688"/>
            <a:ext cx="14700929" cy="54762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571500" algn="just">
              <a:buClr>
                <a:srgbClr val="A34E75"/>
              </a:buClr>
              <a:buFont typeface="Arial" panose="020B0604020202020204" pitchFamily="34" charset="0"/>
              <a:buChar char="•"/>
            </a:pPr>
            <a:r>
              <a:rPr lang="fr-FR" sz="4400" b="1" dirty="0">
                <a:solidFill>
                  <a:srgbClr val="A34E75"/>
                </a:solidFill>
                <a:latin typeface="+mn-lt"/>
              </a:rPr>
              <a:t>AU 1</a:t>
            </a:r>
            <a:r>
              <a:rPr lang="fr-FR" sz="4400" b="1" baseline="30000" dirty="0">
                <a:solidFill>
                  <a:srgbClr val="A34E75"/>
                </a:solidFill>
                <a:latin typeface="+mn-lt"/>
              </a:rPr>
              <a:t>ER</a:t>
            </a:r>
            <a:r>
              <a:rPr lang="fr-FR" sz="4400" b="1" dirty="0">
                <a:solidFill>
                  <a:srgbClr val="A34E75"/>
                </a:solidFill>
                <a:latin typeface="+mn-lt"/>
              </a:rPr>
              <a:t> JANVIER 2025 : Prévoyance</a:t>
            </a:r>
          </a:p>
          <a:p>
            <a:pPr algn="just">
              <a:buClr>
                <a:schemeClr val="tx1"/>
              </a:buClr>
            </a:pPr>
            <a:endParaRPr lang="fr-FR" sz="2000" dirty="0">
              <a:solidFill>
                <a:srgbClr val="00B0F0"/>
              </a:solidFill>
              <a:latin typeface="+mn-lt"/>
            </a:endParaRPr>
          </a:p>
          <a:p>
            <a:pPr algn="just">
              <a:spcBef>
                <a:spcPts val="600"/>
              </a:spcBef>
              <a:buClr>
                <a:schemeClr val="tx1"/>
              </a:buClr>
              <a:tabLst>
                <a:tab pos="544513" algn="l"/>
              </a:tabLst>
            </a:pPr>
            <a:r>
              <a:rPr lang="fr-FR" sz="4400" dirty="0">
                <a:solidFill>
                  <a:srgbClr val="C9435B"/>
                </a:solidFill>
                <a:latin typeface="+mn-lt"/>
              </a:rPr>
              <a:t>	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Participation </a:t>
            </a:r>
            <a:r>
              <a:rPr lang="fr-FR" sz="4400" b="1" dirty="0">
                <a:solidFill>
                  <a:schemeClr val="tx1"/>
                </a:solidFill>
                <a:latin typeface="+mn-lt"/>
              </a:rPr>
              <a:t>obligatoire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 des employeurs publics</a:t>
            </a:r>
            <a:r>
              <a:rPr lang="fr-FR" sz="4400" dirty="0">
                <a:solidFill>
                  <a:srgbClr val="00B0F0"/>
                </a:solidFill>
                <a:latin typeface="+mn-lt"/>
              </a:rPr>
              <a:t> 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à 	hauteur d’au moins </a:t>
            </a:r>
            <a:r>
              <a:rPr lang="fr-FR" sz="4400" b="1" dirty="0">
                <a:solidFill>
                  <a:srgbClr val="BD3850"/>
                </a:solidFill>
                <a:latin typeface="+mn-lt"/>
              </a:rPr>
              <a:t>7 € par mois par agent</a:t>
            </a:r>
          </a:p>
          <a:p>
            <a:pPr marL="2865438" lvl="8" algn="just">
              <a:buClr>
                <a:schemeClr val="tx1"/>
              </a:buClr>
            </a:pPr>
            <a:endParaRPr lang="fr-FR" sz="4400" dirty="0">
              <a:solidFill>
                <a:srgbClr val="00B0F0"/>
              </a:solidFill>
              <a:latin typeface="+mn-lt"/>
            </a:endParaRPr>
          </a:p>
          <a:p>
            <a:pPr marL="571500" indent="-571500" algn="just">
              <a:buClr>
                <a:srgbClr val="A34E75"/>
              </a:buClr>
              <a:buFont typeface="Arial" panose="020B0604020202020204" pitchFamily="34" charset="0"/>
              <a:buChar char="•"/>
            </a:pPr>
            <a:r>
              <a:rPr lang="fr-FR" sz="4400" b="1" dirty="0">
                <a:solidFill>
                  <a:srgbClr val="A34E75"/>
                </a:solidFill>
                <a:latin typeface="+mn-lt"/>
              </a:rPr>
              <a:t>AU 1</a:t>
            </a:r>
            <a:r>
              <a:rPr lang="fr-FR" sz="4400" b="1" baseline="30000" dirty="0">
                <a:solidFill>
                  <a:srgbClr val="A34E75"/>
                </a:solidFill>
                <a:latin typeface="+mn-lt"/>
              </a:rPr>
              <a:t>ER</a:t>
            </a:r>
            <a:r>
              <a:rPr lang="fr-FR" sz="4400" b="1" dirty="0">
                <a:solidFill>
                  <a:srgbClr val="A34E75"/>
                </a:solidFill>
                <a:latin typeface="+mn-lt"/>
              </a:rPr>
              <a:t> JANVIER 2026 : Santé</a:t>
            </a:r>
          </a:p>
          <a:p>
            <a:pPr algn="just">
              <a:buClr>
                <a:schemeClr val="tx1"/>
              </a:buClr>
            </a:pPr>
            <a:endParaRPr lang="fr-FR" sz="2000" dirty="0">
              <a:solidFill>
                <a:srgbClr val="00B0F0"/>
              </a:solidFill>
              <a:latin typeface="+mn-lt"/>
            </a:endParaRPr>
          </a:p>
          <a:p>
            <a:pPr algn="just">
              <a:spcBef>
                <a:spcPts val="600"/>
              </a:spcBef>
              <a:buClr>
                <a:schemeClr val="tx1"/>
              </a:buClr>
              <a:tabLst>
                <a:tab pos="544513" algn="l"/>
              </a:tabLst>
            </a:pPr>
            <a:r>
              <a:rPr lang="fr-FR" sz="4400" dirty="0">
                <a:solidFill>
                  <a:srgbClr val="C9435B"/>
                </a:solidFill>
                <a:latin typeface="+mn-lt"/>
              </a:rPr>
              <a:t>	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Participation </a:t>
            </a:r>
            <a:r>
              <a:rPr lang="fr-FR" sz="4400" b="1" dirty="0">
                <a:solidFill>
                  <a:schemeClr val="tx1"/>
                </a:solidFill>
                <a:latin typeface="+mn-lt"/>
              </a:rPr>
              <a:t>obligatoire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 des employeurs publics</a:t>
            </a:r>
            <a:r>
              <a:rPr lang="fr-FR" sz="4400" dirty="0">
                <a:solidFill>
                  <a:srgbClr val="00B0F0"/>
                </a:solidFill>
                <a:latin typeface="+mn-lt"/>
              </a:rPr>
              <a:t> </a:t>
            </a:r>
            <a:r>
              <a:rPr lang="fr-FR" sz="4400" dirty="0">
                <a:solidFill>
                  <a:schemeClr val="tx1"/>
                </a:solidFill>
                <a:latin typeface="+mn-lt"/>
              </a:rPr>
              <a:t>à 	hauteur d’au moins </a:t>
            </a:r>
            <a:r>
              <a:rPr lang="fr-FR" sz="4400" b="1" dirty="0">
                <a:solidFill>
                  <a:srgbClr val="BD3850"/>
                </a:solidFill>
                <a:latin typeface="+mn-lt"/>
              </a:rPr>
              <a:t>15 € par mois par agent</a:t>
            </a:r>
          </a:p>
          <a:p>
            <a:pPr algn="just">
              <a:buClr>
                <a:schemeClr val="tx1"/>
              </a:buClr>
            </a:pPr>
            <a:endParaRPr lang="fr-FR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139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C5916-496C-3DC7-8874-AE539C53C6C8}"/>
              </a:ext>
            </a:extLst>
          </p:cNvPr>
          <p:cNvSpPr txBox="1">
            <a:spLocks/>
          </p:cNvSpPr>
          <p:nvPr/>
        </p:nvSpPr>
        <p:spPr>
          <a:xfrm>
            <a:off x="1070044" y="3031322"/>
            <a:ext cx="14700929" cy="54762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Clr>
                <a:schemeClr val="tx1"/>
              </a:buClr>
            </a:pPr>
            <a:endParaRPr lang="fr-FR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43D4EE2-0226-CEC3-A429-37B2D8B8E3F9}"/>
              </a:ext>
            </a:extLst>
          </p:cNvPr>
          <p:cNvSpPr txBox="1"/>
          <p:nvPr/>
        </p:nvSpPr>
        <p:spPr>
          <a:xfrm>
            <a:off x="1070044" y="2347454"/>
            <a:ext cx="1470092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Depuis le 1/1/2022, </a:t>
            </a:r>
            <a:r>
              <a:rPr lang="fr-FR" sz="4400" b="1" dirty="0">
                <a:solidFill>
                  <a:srgbClr val="C9435B"/>
                </a:solidFill>
                <a:latin typeface="Century Gothic" panose="020B0502020202020204" pitchFamily="34" charset="0"/>
              </a:rPr>
              <a:t>obligation pour les CDG</a:t>
            </a:r>
            <a:r>
              <a:rPr lang="fr-FR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 de proposer aux collectivités territoriales et aux établissements publics de leur ressort </a:t>
            </a:r>
            <a:r>
              <a:rPr lang="fr-FR" sz="4400" b="1" dirty="0">
                <a:solidFill>
                  <a:srgbClr val="C9435B"/>
                </a:solidFill>
                <a:latin typeface="Century Gothic" panose="020B0502020202020204" pitchFamily="34" charset="0"/>
              </a:rPr>
              <a:t>des conventions de participation</a:t>
            </a:r>
            <a:r>
              <a:rPr lang="fr-FR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en :</a:t>
            </a:r>
          </a:p>
          <a:p>
            <a:pPr marL="2865438" indent="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 santé</a:t>
            </a:r>
          </a:p>
          <a:p>
            <a:pPr marL="2865438" indent="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 et prévoyance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4400" b="1" dirty="0">
                <a:solidFill>
                  <a:srgbClr val="C9435B"/>
                </a:solidFill>
                <a:latin typeface="Century Gothic" panose="020B0502020202020204" pitchFamily="34" charset="0"/>
              </a:rPr>
              <a:t>Possibilité</a:t>
            </a:r>
            <a:r>
              <a:rPr lang="fr-FR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 pour les collectivités et établissements publics d’adhérer pour le risque santé ou prévoyance ou les 2</a:t>
            </a:r>
          </a:p>
        </p:txBody>
      </p:sp>
      <p:sp>
        <p:nvSpPr>
          <p:cNvPr id="5" name="Google Shape;815;p83">
            <a:extLst>
              <a:ext uri="{FF2B5EF4-FFF2-40B4-BE49-F238E27FC236}">
                <a16:creationId xmlns:a16="http://schemas.microsoft.com/office/drawing/2014/main" id="{548BBE06-D84C-D1A9-C2ED-C7C8E9D3C0D4}"/>
              </a:ext>
            </a:extLst>
          </p:cNvPr>
          <p:cNvSpPr txBox="1">
            <a:spLocks/>
          </p:cNvSpPr>
          <p:nvPr/>
        </p:nvSpPr>
        <p:spPr>
          <a:xfrm>
            <a:off x="614657" y="436773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Obligation des CDG </a:t>
            </a:r>
            <a:r>
              <a:rPr kumimoji="0" lang="fr-FR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F0302020204030204"/>
                <a:ea typeface="+mj-ea"/>
                <a:cs typeface="Arial"/>
                <a:sym typeface="Arial"/>
              </a:rPr>
              <a:t>(ordonnance du 17/2/2021)</a:t>
            </a:r>
            <a:r>
              <a:rPr lang="fr-FR" sz="6000" b="1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8" name="Google Shape;816;p83">
            <a:extLst>
              <a:ext uri="{FF2B5EF4-FFF2-40B4-BE49-F238E27FC236}">
                <a16:creationId xmlns:a16="http://schemas.microsoft.com/office/drawing/2014/main" id="{C8FF7BFF-C507-7B87-7A7B-DA6B39B49A56}"/>
              </a:ext>
            </a:extLst>
          </p:cNvPr>
          <p:cNvCxnSpPr>
            <a:cxnSpLocks/>
          </p:cNvCxnSpPr>
          <p:nvPr/>
        </p:nvCxnSpPr>
        <p:spPr>
          <a:xfrm>
            <a:off x="478470" y="1643203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72235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15;p83">
            <a:extLst>
              <a:ext uri="{FF2B5EF4-FFF2-40B4-BE49-F238E27FC236}">
                <a16:creationId xmlns:a16="http://schemas.microsoft.com/office/drawing/2014/main" id="{548BBE06-D84C-D1A9-C2ED-C7C8E9D3C0D4}"/>
              </a:ext>
            </a:extLst>
          </p:cNvPr>
          <p:cNvSpPr txBox="1">
            <a:spLocks/>
          </p:cNvSpPr>
          <p:nvPr/>
        </p:nvSpPr>
        <p:spPr>
          <a:xfrm>
            <a:off x="614657" y="436773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Calendrier de la procédure</a:t>
            </a:r>
          </a:p>
        </p:txBody>
      </p:sp>
      <p:cxnSp>
        <p:nvCxnSpPr>
          <p:cNvPr id="8" name="Google Shape;816;p83">
            <a:extLst>
              <a:ext uri="{FF2B5EF4-FFF2-40B4-BE49-F238E27FC236}">
                <a16:creationId xmlns:a16="http://schemas.microsoft.com/office/drawing/2014/main" id="{C8FF7BFF-C507-7B87-7A7B-DA6B39B49A56}"/>
              </a:ext>
            </a:extLst>
          </p:cNvPr>
          <p:cNvCxnSpPr>
            <a:cxnSpLocks/>
          </p:cNvCxnSpPr>
          <p:nvPr/>
        </p:nvCxnSpPr>
        <p:spPr>
          <a:xfrm>
            <a:off x="478470" y="1643203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37FE5EAB-6489-231E-C265-E1D3410899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712524"/>
              </p:ext>
            </p:extLst>
          </p:nvPr>
        </p:nvGraphicFramePr>
        <p:xfrm>
          <a:off x="1070983" y="2062265"/>
          <a:ext cx="14699990" cy="721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Google Shape;815;p83">
            <a:extLst>
              <a:ext uri="{FF2B5EF4-FFF2-40B4-BE49-F238E27FC236}">
                <a16:creationId xmlns:a16="http://schemas.microsoft.com/office/drawing/2014/main" id="{FCEFFF16-61C2-A801-B014-904019BAFD88}"/>
              </a:ext>
            </a:extLst>
          </p:cNvPr>
          <p:cNvSpPr txBox="1">
            <a:spLocks/>
          </p:cNvSpPr>
          <p:nvPr/>
        </p:nvSpPr>
        <p:spPr>
          <a:xfrm>
            <a:off x="4599755" y="3157274"/>
            <a:ext cx="193723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6000" b="1" dirty="0">
                <a:latin typeface="Century Gothic" panose="020B0502020202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7201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C5916-496C-3DC7-8874-AE539C53C6C8}"/>
              </a:ext>
            </a:extLst>
          </p:cNvPr>
          <p:cNvSpPr txBox="1">
            <a:spLocks/>
          </p:cNvSpPr>
          <p:nvPr/>
        </p:nvSpPr>
        <p:spPr>
          <a:xfrm>
            <a:off x="1070044" y="3031322"/>
            <a:ext cx="14700929" cy="54762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Clr>
                <a:schemeClr val="tx1"/>
              </a:buClr>
            </a:pPr>
            <a:endParaRPr lang="fr-FR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Google Shape;815;p83">
            <a:extLst>
              <a:ext uri="{FF2B5EF4-FFF2-40B4-BE49-F238E27FC236}">
                <a16:creationId xmlns:a16="http://schemas.microsoft.com/office/drawing/2014/main" id="{548BBE06-D84C-D1A9-C2ED-C7C8E9D3C0D4}"/>
              </a:ext>
            </a:extLst>
          </p:cNvPr>
          <p:cNvSpPr txBox="1">
            <a:spLocks/>
          </p:cNvSpPr>
          <p:nvPr/>
        </p:nvSpPr>
        <p:spPr>
          <a:xfrm>
            <a:off x="614657" y="436773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Jugement des offres</a:t>
            </a:r>
          </a:p>
        </p:txBody>
      </p:sp>
      <p:cxnSp>
        <p:nvCxnSpPr>
          <p:cNvPr id="8" name="Google Shape;816;p83">
            <a:extLst>
              <a:ext uri="{FF2B5EF4-FFF2-40B4-BE49-F238E27FC236}">
                <a16:creationId xmlns:a16="http://schemas.microsoft.com/office/drawing/2014/main" id="{C8FF7BFF-C507-7B87-7A7B-DA6B39B49A56}"/>
              </a:ext>
            </a:extLst>
          </p:cNvPr>
          <p:cNvCxnSpPr>
            <a:cxnSpLocks/>
          </p:cNvCxnSpPr>
          <p:nvPr/>
        </p:nvCxnSpPr>
        <p:spPr>
          <a:xfrm>
            <a:off x="478470" y="1643203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8FB2B2F2-1772-425E-CED4-AE31671D8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6140381"/>
              </p:ext>
            </p:extLst>
          </p:nvPr>
        </p:nvGraphicFramePr>
        <p:xfrm>
          <a:off x="1070043" y="2393005"/>
          <a:ext cx="14700929" cy="6478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49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C5916-496C-3DC7-8874-AE539C53C6C8}"/>
              </a:ext>
            </a:extLst>
          </p:cNvPr>
          <p:cNvSpPr txBox="1">
            <a:spLocks/>
          </p:cNvSpPr>
          <p:nvPr/>
        </p:nvSpPr>
        <p:spPr>
          <a:xfrm>
            <a:off x="1070044" y="3031322"/>
            <a:ext cx="14700929" cy="54762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Clr>
                <a:schemeClr val="tx1"/>
              </a:buClr>
            </a:pPr>
            <a:endParaRPr lang="fr-FR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Google Shape;815;p83">
            <a:extLst>
              <a:ext uri="{FF2B5EF4-FFF2-40B4-BE49-F238E27FC236}">
                <a16:creationId xmlns:a16="http://schemas.microsoft.com/office/drawing/2014/main" id="{548BBE06-D84C-D1A9-C2ED-C7C8E9D3C0D4}"/>
              </a:ext>
            </a:extLst>
          </p:cNvPr>
          <p:cNvSpPr txBox="1">
            <a:spLocks/>
          </p:cNvSpPr>
          <p:nvPr/>
        </p:nvSpPr>
        <p:spPr>
          <a:xfrm>
            <a:off x="614657" y="436773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Choix des offres MNT et INTÉRIALE</a:t>
            </a:r>
          </a:p>
        </p:txBody>
      </p:sp>
      <p:cxnSp>
        <p:nvCxnSpPr>
          <p:cNvPr id="8" name="Google Shape;816;p83">
            <a:extLst>
              <a:ext uri="{FF2B5EF4-FFF2-40B4-BE49-F238E27FC236}">
                <a16:creationId xmlns:a16="http://schemas.microsoft.com/office/drawing/2014/main" id="{C8FF7BFF-C507-7B87-7A7B-DA6B39B49A56}"/>
              </a:ext>
            </a:extLst>
          </p:cNvPr>
          <p:cNvCxnSpPr>
            <a:cxnSpLocks/>
          </p:cNvCxnSpPr>
          <p:nvPr/>
        </p:nvCxnSpPr>
        <p:spPr>
          <a:xfrm>
            <a:off x="478470" y="1643203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61149CA1-E3D5-08C6-4DBD-A89324082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730" y="2879347"/>
            <a:ext cx="7309981" cy="730998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1B1D33F-6890-D6F4-734E-8F40A530E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584" y="1915030"/>
            <a:ext cx="3035030" cy="2806553"/>
          </a:xfrm>
          <a:prstGeom prst="rect">
            <a:avLst/>
          </a:prstGeom>
        </p:spPr>
      </p:pic>
      <p:pic>
        <p:nvPicPr>
          <p:cNvPr id="9" name="Image 8" descr="Une image contenant Police, logo, texte, Graphique&#10;&#10;Description générée automatiquement">
            <a:extLst>
              <a:ext uri="{FF2B5EF4-FFF2-40B4-BE49-F238E27FC236}">
                <a16:creationId xmlns:a16="http://schemas.microsoft.com/office/drawing/2014/main" id="{999AC1FF-DB85-3CFB-C207-22784E8C3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4720" y="1852956"/>
            <a:ext cx="4324375" cy="243420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C25B5F0-EE6D-FFB3-91DA-A0285B2581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56458" y="2924457"/>
            <a:ext cx="2241777" cy="873054"/>
          </a:xfrm>
          <a:prstGeom prst="rect">
            <a:avLst/>
          </a:prstGeom>
        </p:spPr>
      </p:pic>
      <p:pic>
        <p:nvPicPr>
          <p:cNvPr id="12" name="Image 11" descr="Une image contenant Graphique, graphisme, logo, Police&#10;&#10;Description générée automatiquement">
            <a:extLst>
              <a:ext uri="{FF2B5EF4-FFF2-40B4-BE49-F238E27FC236}">
                <a16:creationId xmlns:a16="http://schemas.microsoft.com/office/drawing/2014/main" id="{C43FFAAC-981C-19F1-A53B-6D1731715E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6170" y="2994067"/>
            <a:ext cx="2731803" cy="1011621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04591487-36B9-08CF-4653-9A7D9B0D7F16}"/>
              </a:ext>
            </a:extLst>
          </p:cNvPr>
          <p:cNvSpPr txBox="1"/>
          <p:nvPr/>
        </p:nvSpPr>
        <p:spPr>
          <a:xfrm>
            <a:off x="4695701" y="5000025"/>
            <a:ext cx="19825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u="none" dirty="0">
                <a:solidFill>
                  <a:srgbClr val="C9435B"/>
                </a:solidFill>
                <a:latin typeface="+mn-lt"/>
              </a:rPr>
              <a:t>Santé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BC65499-3A25-8D4F-A19B-60F7506EA21B}"/>
              </a:ext>
            </a:extLst>
          </p:cNvPr>
          <p:cNvSpPr txBox="1"/>
          <p:nvPr/>
        </p:nvSpPr>
        <p:spPr>
          <a:xfrm>
            <a:off x="9644734" y="5000024"/>
            <a:ext cx="39300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u="none" dirty="0">
                <a:solidFill>
                  <a:srgbClr val="C9435B"/>
                </a:solidFill>
                <a:latin typeface="+mn-lt"/>
              </a:rPr>
              <a:t>Prévoyance</a:t>
            </a:r>
          </a:p>
        </p:txBody>
      </p:sp>
    </p:spTree>
    <p:extLst>
      <p:ext uri="{BB962C8B-B14F-4D97-AF65-F5344CB8AC3E}">
        <p14:creationId xmlns:p14="http://schemas.microsoft.com/office/powerpoint/2010/main" val="294401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15;p83">
            <a:extLst>
              <a:ext uri="{FF2B5EF4-FFF2-40B4-BE49-F238E27FC236}">
                <a16:creationId xmlns:a16="http://schemas.microsoft.com/office/drawing/2014/main" id="{548BBE06-D84C-D1A9-C2ED-C7C8E9D3C0D4}"/>
              </a:ext>
            </a:extLst>
          </p:cNvPr>
          <p:cNvSpPr txBox="1">
            <a:spLocks/>
          </p:cNvSpPr>
          <p:nvPr/>
        </p:nvSpPr>
        <p:spPr>
          <a:xfrm>
            <a:off x="614657" y="436773"/>
            <a:ext cx="14541182" cy="105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7200" b="0" i="0" u="none" strike="noStrike" cap="none">
                <a:solidFill>
                  <a:srgbClr val="663A67"/>
                </a:solidFill>
                <a:latin typeface="Cocogoose Pro SemiLight" pitchFamily="2" charset="0"/>
                <a:ea typeface="Cocogoose Pro SemiLight" pitchFamily="2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6000" b="1" dirty="0">
                <a:latin typeface="Century Gothic" panose="020B0502020202020204" pitchFamily="34" charset="0"/>
              </a:rPr>
              <a:t>L’intérêt d’un contrat groupe</a:t>
            </a:r>
          </a:p>
        </p:txBody>
      </p:sp>
      <p:cxnSp>
        <p:nvCxnSpPr>
          <p:cNvPr id="8" name="Google Shape;816;p83">
            <a:extLst>
              <a:ext uri="{FF2B5EF4-FFF2-40B4-BE49-F238E27FC236}">
                <a16:creationId xmlns:a16="http://schemas.microsoft.com/office/drawing/2014/main" id="{C8FF7BFF-C507-7B87-7A7B-DA6B39B49A56}"/>
              </a:ext>
            </a:extLst>
          </p:cNvPr>
          <p:cNvCxnSpPr>
            <a:cxnSpLocks/>
          </p:cNvCxnSpPr>
          <p:nvPr/>
        </p:nvCxnSpPr>
        <p:spPr>
          <a:xfrm>
            <a:off x="478470" y="1643203"/>
            <a:ext cx="15292503" cy="0"/>
          </a:xfrm>
          <a:prstGeom prst="straightConnector1">
            <a:avLst/>
          </a:prstGeom>
          <a:noFill/>
          <a:ln w="38100" cap="flat" cmpd="sng">
            <a:solidFill>
              <a:srgbClr val="EE455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08FD963-93EE-F7A9-0329-43C8C1C20488}"/>
              </a:ext>
            </a:extLst>
          </p:cNvPr>
          <p:cNvSpPr txBox="1">
            <a:spLocks/>
          </p:cNvSpPr>
          <p:nvPr/>
        </p:nvSpPr>
        <p:spPr>
          <a:xfrm>
            <a:off x="1101040" y="2893334"/>
            <a:ext cx="15292503" cy="4908250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rgbClr val="000000"/>
                </a:solidFill>
                <a:latin typeface="Lora Medium" pitchFamily="2" charset="77"/>
                <a:ea typeface="Lora Medium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fr-FR" sz="4400" b="1" dirty="0">
                <a:solidFill>
                  <a:srgbClr val="663A67"/>
                </a:solidFill>
                <a:latin typeface="+mn-lt"/>
              </a:rPr>
              <a:t>UN CONTRAT D’ASSURANCE SOLIDAIRE :</a:t>
            </a:r>
          </a:p>
          <a:p>
            <a:pPr algn="just">
              <a:lnSpc>
                <a:spcPct val="120000"/>
              </a:lnSpc>
            </a:pP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Éligibilité de </a:t>
            </a:r>
            <a:r>
              <a:rPr lang="fr-FR" sz="4000" b="1" dirty="0">
                <a:solidFill>
                  <a:srgbClr val="C9435B"/>
                </a:solidFill>
                <a:latin typeface="+mn-lt"/>
                <a:cs typeface="Calibri" panose="020F0502020204030204" pitchFamily="34" charset="0"/>
              </a:rPr>
              <a:t>l’ensemble des agents</a:t>
            </a:r>
          </a:p>
          <a:p>
            <a:pPr algn="just">
              <a:buClr>
                <a:schemeClr val="tx1"/>
              </a:buClr>
            </a:pPr>
            <a:endParaRPr lang="fr-FR" sz="2400" dirty="0">
              <a:solidFill>
                <a:srgbClr val="C9435B"/>
              </a:solidFill>
              <a:latin typeface="+mn-lt"/>
              <a:cs typeface="Calibri" panose="020F0502020204030204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fr-FR" sz="4000" dirty="0">
                <a:solidFill>
                  <a:schemeClr val="tx1"/>
                </a:solidFill>
                <a:latin typeface="+mn-lt"/>
              </a:rPr>
              <a:t>Montant de cotisation par niveau de garanties </a:t>
            </a:r>
            <a:r>
              <a:rPr lang="fr-FR" sz="4000" b="1" dirty="0">
                <a:solidFill>
                  <a:srgbClr val="C9435B"/>
                </a:solidFill>
                <a:latin typeface="+mn-lt"/>
              </a:rPr>
              <a:t>compétitif</a:t>
            </a:r>
          </a:p>
          <a:p>
            <a:pPr algn="just">
              <a:buClr>
                <a:schemeClr val="tx1"/>
              </a:buClr>
              <a:tabLst>
                <a:tab pos="268288" algn="l"/>
              </a:tabLst>
            </a:pPr>
            <a:endParaRPr lang="fr-FR" sz="2400" dirty="0">
              <a:solidFill>
                <a:srgbClr val="C9435B"/>
              </a:solidFill>
              <a:latin typeface="+mn-lt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fr-FR" sz="4000" dirty="0">
                <a:solidFill>
                  <a:schemeClr val="tx1"/>
                </a:solidFill>
                <a:latin typeface="+mn-lt"/>
              </a:rPr>
              <a:t>Taux de cotisation </a:t>
            </a:r>
            <a:r>
              <a:rPr lang="fr-FR" sz="4000" b="1" dirty="0">
                <a:solidFill>
                  <a:srgbClr val="C9435B"/>
                </a:solidFill>
                <a:latin typeface="+mn-lt"/>
              </a:rPr>
              <a:t>unique</a:t>
            </a:r>
            <a:r>
              <a:rPr lang="fr-FR" sz="4000" dirty="0">
                <a:solidFill>
                  <a:schemeClr val="tx1"/>
                </a:solidFill>
                <a:latin typeface="+mn-lt"/>
              </a:rPr>
              <a:t> quel que soit l’âge</a:t>
            </a: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68288" algn="l"/>
              </a:tabLst>
            </a:pPr>
            <a:endParaRPr lang="fr-FR" sz="2400" dirty="0">
              <a:solidFill>
                <a:schemeClr val="tx1"/>
              </a:solidFill>
              <a:latin typeface="+mn-lt"/>
            </a:endParaRPr>
          </a:p>
          <a:p>
            <a:pPr marL="571500" indent="-5715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4000" b="1" dirty="0">
                <a:solidFill>
                  <a:srgbClr val="C9435B"/>
                </a:solidFill>
                <a:latin typeface="+mn-lt"/>
              </a:rPr>
              <a:t>Absence de questionnaire médical</a:t>
            </a:r>
          </a:p>
        </p:txBody>
      </p:sp>
    </p:spTree>
    <p:extLst>
      <p:ext uri="{BB962C8B-B14F-4D97-AF65-F5344CB8AC3E}">
        <p14:creationId xmlns:p14="http://schemas.microsoft.com/office/powerpoint/2010/main" val="249557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DG50">
      <a:dk1>
        <a:sysClr val="windowText" lastClr="000000"/>
      </a:dk1>
      <a:lt1>
        <a:sysClr val="window" lastClr="FFFFFF"/>
      </a:lt1>
      <a:dk2>
        <a:srgbClr val="B487C0"/>
      </a:dk2>
      <a:lt2>
        <a:srgbClr val="D57284"/>
      </a:lt2>
      <a:accent1>
        <a:srgbClr val="C9435B"/>
      </a:accent1>
      <a:accent2>
        <a:srgbClr val="62386A"/>
      </a:accent2>
      <a:accent3>
        <a:srgbClr val="7E2535"/>
      </a:accent3>
      <a:accent4>
        <a:srgbClr val="D1BC4B"/>
      </a:accent4>
      <a:accent5>
        <a:srgbClr val="5C9FA3"/>
      </a:accent5>
      <a:accent6>
        <a:srgbClr val="606BB4"/>
      </a:accent6>
      <a:hlink>
        <a:srgbClr val="62386A"/>
      </a:hlink>
      <a:folHlink>
        <a:srgbClr val="330A4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13873</TotalTime>
  <Words>487</Words>
  <Application>Microsoft Office PowerPoint</Application>
  <PresentationFormat>Personnalisé</PresentationFormat>
  <Paragraphs>76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Cocogoose Pro SemiLight</vt:lpstr>
      <vt:lpstr>Arial</vt:lpstr>
      <vt:lpstr>Century Gothic</vt:lpstr>
      <vt:lpstr>Calibri</vt:lpstr>
      <vt:lpstr>Lora Medium</vt:lpstr>
      <vt:lpstr>Office Theme</vt:lpstr>
      <vt:lpstr>Conventions de participation CDG 50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Pitch-Deck Presentation</dc:title>
  <dc:creator>Elodie CONTENTIN</dc:creator>
  <cp:lastModifiedBy>Marlène GIROD</cp:lastModifiedBy>
  <cp:revision>315</cp:revision>
  <cp:lastPrinted>2023-11-09T16:16:12Z</cp:lastPrinted>
  <dcterms:modified xsi:type="dcterms:W3CDTF">2024-03-22T10:53:50Z</dcterms:modified>
</cp:coreProperties>
</file>