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708" r:id="rId1"/>
  </p:sldMasterIdLst>
  <p:notesMasterIdLst>
    <p:notesMasterId r:id="rId28"/>
  </p:notesMasterIdLst>
  <p:handoutMasterIdLst>
    <p:handoutMasterId r:id="rId29"/>
  </p:handoutMasterIdLst>
  <p:sldIdLst>
    <p:sldId id="401" r:id="rId2"/>
    <p:sldId id="371" r:id="rId3"/>
    <p:sldId id="399" r:id="rId4"/>
    <p:sldId id="319" r:id="rId5"/>
    <p:sldId id="408" r:id="rId6"/>
    <p:sldId id="407" r:id="rId7"/>
    <p:sldId id="393" r:id="rId8"/>
    <p:sldId id="414" r:id="rId9"/>
    <p:sldId id="396" r:id="rId10"/>
    <p:sldId id="397" r:id="rId11"/>
    <p:sldId id="398" r:id="rId12"/>
    <p:sldId id="415" r:id="rId13"/>
    <p:sldId id="390" r:id="rId14"/>
    <p:sldId id="394" r:id="rId15"/>
    <p:sldId id="395" r:id="rId16"/>
    <p:sldId id="391" r:id="rId17"/>
    <p:sldId id="413" r:id="rId18"/>
    <p:sldId id="412" r:id="rId19"/>
    <p:sldId id="417" r:id="rId20"/>
    <p:sldId id="402" r:id="rId21"/>
    <p:sldId id="410" r:id="rId22"/>
    <p:sldId id="416" r:id="rId23"/>
    <p:sldId id="340" r:id="rId24"/>
    <p:sldId id="374" r:id="rId25"/>
    <p:sldId id="331" r:id="rId26"/>
    <p:sldId id="309" r:id="rId27"/>
  </p:sldIdLst>
  <p:sldSz cx="18288000" cy="10287000"/>
  <p:notesSz cx="6797675" cy="9926638"/>
  <p:embeddedFontLst>
    <p:embeddedFont>
      <p:font typeface="Century Gothic" panose="020B0502020202020204" pitchFamily="34" charset="0"/>
      <p:regular r:id="rId30"/>
      <p:bold r:id="rId31"/>
      <p:italic r:id="rId32"/>
      <p:boldItalic r:id="rId33"/>
    </p:embeddedFont>
    <p:embeddedFont>
      <p:font typeface="Cocogoose Pro SemiLight" panose="00000500000000000000" charset="0"/>
      <p:regular r:id="rId34"/>
      <p:italic r:id="rId35"/>
    </p:embeddedFont>
    <p:embeddedFont>
      <p:font typeface="Cocogoose Pro UltraLight" panose="00000500000000000000" charset="0"/>
      <p:regular r:id="rId36"/>
      <p:italic r:id="rId37"/>
    </p:embeddedFont>
    <p:embeddedFont>
      <p:font typeface="Lora Medium" pitchFamily="2" charset="0"/>
      <p:regular r:id="rId38"/>
      <p:italic r:id="rId39"/>
    </p:embeddedFont>
    <p:embeddedFont>
      <p:font typeface="Montserrat ExtraBold" panose="00000900000000000000" pitchFamily="2" charset="0"/>
      <p:bold r:id="rId40"/>
      <p:italic r:id="rId41"/>
      <p:boldItalic r:id="rId42"/>
    </p:embeddedFont>
    <p:embeddedFont>
      <p:font typeface="Tahoma" panose="020B0604030504040204" pitchFamily="34" charset="0"/>
      <p:regular r:id="rId43"/>
      <p:bold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240" userDrawn="1">
          <p15:clr>
            <a:srgbClr val="A4A3A4"/>
          </p15:clr>
        </p15:guide>
        <p15:guide id="2" pos="57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9435B"/>
    <a:srgbClr val="BED9DA"/>
    <a:srgbClr val="A34E75"/>
    <a:srgbClr val="D1BC4B"/>
    <a:srgbClr val="68BC9C"/>
    <a:srgbClr val="39695C"/>
    <a:srgbClr val="559D8A"/>
    <a:srgbClr val="57989B"/>
    <a:srgbClr val="BDD5C2"/>
    <a:srgbClr val="2D71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6957" autoAdjust="0"/>
  </p:normalViewPr>
  <p:slideViewPr>
    <p:cSldViewPr snapToGrid="0">
      <p:cViewPr varScale="1">
        <p:scale>
          <a:sx n="65" d="100"/>
          <a:sy n="65" d="100"/>
        </p:scale>
        <p:origin x="1056" y="60"/>
      </p:cViewPr>
      <p:guideLst>
        <p:guide orient="horz" pos="3240"/>
        <p:guide pos="576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2766"/>
    </p:cViewPr>
  </p:sorterViewPr>
  <p:notesViewPr>
    <p:cSldViewPr snapToGrid="0">
      <p:cViewPr varScale="1">
        <p:scale>
          <a:sx n="80" d="100"/>
          <a:sy n="80" d="100"/>
        </p:scale>
        <p:origin x="4014" y="9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font" Target="fonts/font12.fntdata"/></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3_1">
  <dgm:title val=""/>
  <dgm:desc val=""/>
  <dgm:catLst>
    <dgm:cat type="accent3" pri="11100"/>
  </dgm:catLst>
  <dgm:styleLbl name="node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3">
        <a:shade val="80000"/>
      </a:schemeClr>
    </dgm:linClrLst>
    <dgm:effectClrLst/>
    <dgm:txLinClrLst/>
    <dgm:txFillClrLst/>
    <dgm:txEffectClrLst/>
  </dgm:styleLbl>
  <dgm:styleLbl name="node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f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align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bgImgPlace1">
    <dgm:fillClrLst meth="repeat">
      <a:schemeClr val="accent3">
        <a:tint val="40000"/>
      </a:schemeClr>
    </dgm:fillClrLst>
    <dgm:linClrLst meth="repeat">
      <a:schemeClr val="accent3">
        <a:shade val="80000"/>
      </a:schemeClr>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meth="repeat">
      <a:schemeClr val="dk1"/>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3">
        <a:shade val="80000"/>
      </a:schemeClr>
    </dgm:linClrLst>
    <dgm:effectClrLst/>
    <dgm:txLinClrLst/>
    <dgm:txFillClrLst meth="repeat">
      <a:schemeClr val="dk1"/>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dgm:txEffectClrLst/>
  </dgm:styleLbl>
  <dgm:styleLbl name="parChTrans2D2">
    <dgm:fillClrLst meth="repeat">
      <a:schemeClr val="accent3"/>
    </dgm:fillClrLst>
    <dgm:linClrLst meth="repeat">
      <a:schemeClr val="accent3"/>
    </dgm:linClrLst>
    <dgm:effectClrLst/>
    <dgm:txLinClrLst/>
    <dgm:txFillClrLst/>
    <dgm:txEffectClrLst/>
  </dgm:styleLbl>
  <dgm:styleLbl name="parChTrans2D3">
    <dgm:fillClrLst meth="repeat">
      <a:schemeClr val="accent3"/>
    </dgm:fillClrLst>
    <dgm:linClrLst meth="repeat">
      <a:schemeClr val="accent3"/>
    </dgm:linClrLst>
    <dgm:effectClrLst/>
    <dgm:txLinClrLst/>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conF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align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trAlignAcc1">
    <dgm:fillClrLst meth="repeat">
      <a:schemeClr val="accent3">
        <a:alpha val="40000"/>
        <a:tint val="40000"/>
      </a:schemeClr>
    </dgm:fillClrLst>
    <dgm:linClrLst meth="repeat">
      <a:schemeClr val="accent3"/>
    </dgm:linClrLst>
    <dgm:effectClrLst/>
    <dgm:txLinClrLst/>
    <dgm:txFillClrLst meth="repeat">
      <a:schemeClr val="dk1"/>
    </dgm:txFillClrLst>
    <dgm:txEffectClrLst/>
  </dgm:styleLbl>
  <dgm:styleLbl name="bgAcc1">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3">
        <a:alpha val="90000"/>
      </a:schemeClr>
    </dgm:linClrLst>
    <dgm:effectClrLst/>
    <dgm:txLinClrLst/>
    <dgm:txFillClrLst meth="repeat">
      <a:schemeClr val="dk1"/>
    </dgm:txFillClrLst>
    <dgm:txEffectClrLst/>
  </dgm:styleLbl>
  <dgm:styleLbl name="fgAcc0">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2">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3">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fgAcc4">
    <dgm:fillClrLst meth="repeat">
      <a:schemeClr val="accent3">
        <a:alpha val="90000"/>
        <a:tint val="4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1F6BA0-D93F-4504-A0AE-73F2E0E91720}"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fr-FR"/>
        </a:p>
      </dgm:t>
    </dgm:pt>
    <dgm:pt modelId="{E189FDC4-F99F-4618-B985-EF06695712D9}">
      <dgm:prSet phldrT="[Texte]" custT="1"/>
      <dgm:spPr/>
      <dgm:t>
        <a:bodyPr/>
        <a:lstStyle/>
        <a:p>
          <a:r>
            <a:rPr lang="fr-FR" sz="3200" dirty="0">
              <a:latin typeface="+mj-lt"/>
            </a:rPr>
            <a:t>A l’initiative </a:t>
          </a:r>
          <a:br>
            <a:rPr lang="fr-FR" sz="3200" dirty="0">
              <a:latin typeface="+mj-lt"/>
            </a:rPr>
          </a:br>
          <a:r>
            <a:rPr lang="fr-FR" sz="3200" dirty="0">
              <a:latin typeface="+mj-lt"/>
            </a:rPr>
            <a:t>de l’Autorité Territoriale</a:t>
          </a:r>
          <a:endParaRPr lang="fr-FR" sz="3200" dirty="0"/>
        </a:p>
      </dgm:t>
    </dgm:pt>
    <dgm:pt modelId="{993C4701-7980-4504-AFE1-F9920D9D3601}" type="parTrans" cxnId="{18248730-7F7D-4FCF-BA71-184E457AD45A}">
      <dgm:prSet/>
      <dgm:spPr/>
      <dgm:t>
        <a:bodyPr/>
        <a:lstStyle/>
        <a:p>
          <a:endParaRPr lang="fr-FR"/>
        </a:p>
      </dgm:t>
    </dgm:pt>
    <dgm:pt modelId="{1C37FEA5-1412-437F-85DB-E522F6072916}" type="sibTrans" cxnId="{18248730-7F7D-4FCF-BA71-184E457AD45A}">
      <dgm:prSet/>
      <dgm:spPr/>
      <dgm:t>
        <a:bodyPr/>
        <a:lstStyle/>
        <a:p>
          <a:endParaRPr lang="fr-FR"/>
        </a:p>
      </dgm:t>
    </dgm:pt>
    <dgm:pt modelId="{F1C6BC97-FAB8-4430-AC46-07FB3212CB7F}">
      <dgm:prSet phldrT="[Texte]"/>
      <dgm:spPr/>
      <dgm:t>
        <a:bodyPr/>
        <a:lstStyle/>
        <a:p>
          <a:r>
            <a:rPr lang="fr-FR" dirty="0"/>
            <a:t>Au terme du contrat</a:t>
          </a:r>
        </a:p>
      </dgm:t>
    </dgm:pt>
    <dgm:pt modelId="{CBD7098F-938A-47C2-B393-6E87C002F363}" type="parTrans" cxnId="{E611B1FA-E652-4AF4-B4E6-746026D8C938}">
      <dgm:prSet/>
      <dgm:spPr/>
      <dgm:t>
        <a:bodyPr/>
        <a:lstStyle/>
        <a:p>
          <a:endParaRPr lang="fr-FR"/>
        </a:p>
      </dgm:t>
    </dgm:pt>
    <dgm:pt modelId="{75594B84-BB53-4A91-85D3-2D150467ECA9}" type="sibTrans" cxnId="{E611B1FA-E652-4AF4-B4E6-746026D8C938}">
      <dgm:prSet/>
      <dgm:spPr/>
      <dgm:t>
        <a:bodyPr/>
        <a:lstStyle/>
        <a:p>
          <a:endParaRPr lang="fr-FR"/>
        </a:p>
      </dgm:t>
    </dgm:pt>
    <dgm:pt modelId="{0FE74ED6-A23F-4B1E-B3BD-4700880F948E}">
      <dgm:prSet phldrT="[Texte]" custT="1"/>
      <dgm:spPr/>
      <dgm:t>
        <a:bodyPr/>
        <a:lstStyle/>
        <a:p>
          <a:r>
            <a:rPr lang="fr-FR" sz="3200" dirty="0">
              <a:latin typeface="+mj-lt"/>
            </a:rPr>
            <a:t>Du fait de l’agent</a:t>
          </a:r>
          <a:endParaRPr lang="fr-FR" sz="3200" dirty="0"/>
        </a:p>
      </dgm:t>
    </dgm:pt>
    <dgm:pt modelId="{C505D406-3B10-4603-87FC-3A16CDBA4983}" type="parTrans" cxnId="{33956685-E73C-4D94-AB78-0EA9A2BE219F}">
      <dgm:prSet/>
      <dgm:spPr/>
      <dgm:t>
        <a:bodyPr/>
        <a:lstStyle/>
        <a:p>
          <a:endParaRPr lang="fr-FR"/>
        </a:p>
      </dgm:t>
    </dgm:pt>
    <dgm:pt modelId="{BD052E1D-C155-43A0-A282-5D33F6E6375D}" type="sibTrans" cxnId="{33956685-E73C-4D94-AB78-0EA9A2BE219F}">
      <dgm:prSet/>
      <dgm:spPr/>
      <dgm:t>
        <a:bodyPr/>
        <a:lstStyle/>
        <a:p>
          <a:endParaRPr lang="fr-FR"/>
        </a:p>
      </dgm:t>
    </dgm:pt>
    <dgm:pt modelId="{F02AFF38-99CB-46D6-A49C-4E66F55581AB}">
      <dgm:prSet phldrT="[Texte]"/>
      <dgm:spPr/>
      <dgm:t>
        <a:bodyPr/>
        <a:lstStyle/>
        <a:p>
          <a:r>
            <a:rPr lang="fr-FR" dirty="0"/>
            <a:t>Le refus de renouvellement du contrat</a:t>
          </a:r>
        </a:p>
      </dgm:t>
    </dgm:pt>
    <dgm:pt modelId="{940BACDE-B5A9-4DBC-84CD-7A80ABD1DCDB}" type="parTrans" cxnId="{5393509A-E025-46FD-A34B-CAE982D38DCE}">
      <dgm:prSet/>
      <dgm:spPr/>
      <dgm:t>
        <a:bodyPr/>
        <a:lstStyle/>
        <a:p>
          <a:endParaRPr lang="fr-FR"/>
        </a:p>
      </dgm:t>
    </dgm:pt>
    <dgm:pt modelId="{E80B95D9-D0D5-4A80-9779-9931770ACF40}" type="sibTrans" cxnId="{5393509A-E025-46FD-A34B-CAE982D38DCE}">
      <dgm:prSet/>
      <dgm:spPr/>
      <dgm:t>
        <a:bodyPr/>
        <a:lstStyle/>
        <a:p>
          <a:endParaRPr lang="fr-FR"/>
        </a:p>
      </dgm:t>
    </dgm:pt>
    <dgm:pt modelId="{18D3B9F3-A5B9-44AA-A1B8-F6426BCA54C5}">
      <dgm:prSet phldrT="[Texte]" custT="1"/>
      <dgm:spPr/>
      <dgm:t>
        <a:bodyPr/>
        <a:lstStyle/>
        <a:p>
          <a:r>
            <a:rPr lang="fr-FR" sz="3200" dirty="0"/>
            <a:t>D’un commun accord</a:t>
          </a:r>
        </a:p>
      </dgm:t>
    </dgm:pt>
    <dgm:pt modelId="{985C2495-C6F2-4EF5-9345-E73964A890E3}" type="parTrans" cxnId="{080BB195-F73D-41E5-B5FB-30BE1F5C15B9}">
      <dgm:prSet/>
      <dgm:spPr/>
      <dgm:t>
        <a:bodyPr/>
        <a:lstStyle/>
        <a:p>
          <a:endParaRPr lang="fr-FR"/>
        </a:p>
      </dgm:t>
    </dgm:pt>
    <dgm:pt modelId="{195E019D-255A-4355-A794-E4B1B1A6926F}" type="sibTrans" cxnId="{080BB195-F73D-41E5-B5FB-30BE1F5C15B9}">
      <dgm:prSet/>
      <dgm:spPr/>
      <dgm:t>
        <a:bodyPr/>
        <a:lstStyle/>
        <a:p>
          <a:endParaRPr lang="fr-FR"/>
        </a:p>
      </dgm:t>
    </dgm:pt>
    <dgm:pt modelId="{793D2E88-363C-44A0-B1F4-F09DA105A996}">
      <dgm:prSet phldrT="[Texte]"/>
      <dgm:spPr/>
      <dgm:t>
        <a:bodyPr/>
        <a:lstStyle/>
        <a:p>
          <a:r>
            <a:rPr lang="fr-FR" dirty="0"/>
            <a:t>La rupture conventionnelle</a:t>
          </a:r>
        </a:p>
      </dgm:t>
    </dgm:pt>
    <dgm:pt modelId="{599AE419-4A1F-49B7-BC14-524DB4B01524}" type="parTrans" cxnId="{3A7CF420-D87B-4DD0-9962-6ABE72331CF8}">
      <dgm:prSet/>
      <dgm:spPr/>
      <dgm:t>
        <a:bodyPr/>
        <a:lstStyle/>
        <a:p>
          <a:endParaRPr lang="fr-FR"/>
        </a:p>
      </dgm:t>
    </dgm:pt>
    <dgm:pt modelId="{80B6C5DE-5834-4456-8982-FA5E862F5838}" type="sibTrans" cxnId="{3A7CF420-D87B-4DD0-9962-6ABE72331CF8}">
      <dgm:prSet/>
      <dgm:spPr/>
      <dgm:t>
        <a:bodyPr/>
        <a:lstStyle/>
        <a:p>
          <a:endParaRPr lang="fr-FR"/>
        </a:p>
      </dgm:t>
    </dgm:pt>
    <dgm:pt modelId="{1CC81C23-0C49-41D1-8079-F5F675BC2975}">
      <dgm:prSet/>
      <dgm:spPr/>
      <dgm:t>
        <a:bodyPr/>
        <a:lstStyle/>
        <a:p>
          <a:r>
            <a:rPr lang="fr-FR" dirty="0"/>
            <a:t>Le non-renouvellement du contrat</a:t>
          </a:r>
        </a:p>
      </dgm:t>
    </dgm:pt>
    <dgm:pt modelId="{7C6DEE01-0ADE-45BD-8A35-37F744E24F92}" type="parTrans" cxnId="{93C726D5-1005-41CE-A072-6EC4789CC69D}">
      <dgm:prSet/>
      <dgm:spPr/>
      <dgm:t>
        <a:bodyPr/>
        <a:lstStyle/>
        <a:p>
          <a:endParaRPr lang="fr-FR"/>
        </a:p>
      </dgm:t>
    </dgm:pt>
    <dgm:pt modelId="{09B1BA52-FC80-4C54-B9DB-3D5B0F0F43A6}" type="sibTrans" cxnId="{93C726D5-1005-41CE-A072-6EC4789CC69D}">
      <dgm:prSet/>
      <dgm:spPr/>
      <dgm:t>
        <a:bodyPr/>
        <a:lstStyle/>
        <a:p>
          <a:endParaRPr lang="fr-FR"/>
        </a:p>
      </dgm:t>
    </dgm:pt>
    <dgm:pt modelId="{79085B56-7210-447A-85B2-DCC3A0D2935E}">
      <dgm:prSet/>
      <dgm:spPr/>
      <dgm:t>
        <a:bodyPr/>
        <a:lstStyle/>
        <a:p>
          <a:r>
            <a:rPr lang="fr-FR" dirty="0"/>
            <a:t>Le licenciement</a:t>
          </a:r>
        </a:p>
      </dgm:t>
    </dgm:pt>
    <dgm:pt modelId="{3F3BA436-4A18-4208-996D-1B2D9ECCA44D}" type="parTrans" cxnId="{F40362DC-AD9C-43C6-BE90-8B827CCAAD15}">
      <dgm:prSet/>
      <dgm:spPr/>
      <dgm:t>
        <a:bodyPr/>
        <a:lstStyle/>
        <a:p>
          <a:endParaRPr lang="fr-FR"/>
        </a:p>
      </dgm:t>
    </dgm:pt>
    <dgm:pt modelId="{577E1C74-7179-4B64-A105-0987CB309DA3}" type="sibTrans" cxnId="{F40362DC-AD9C-43C6-BE90-8B827CCAAD15}">
      <dgm:prSet/>
      <dgm:spPr/>
      <dgm:t>
        <a:bodyPr/>
        <a:lstStyle/>
        <a:p>
          <a:endParaRPr lang="fr-FR"/>
        </a:p>
      </dgm:t>
    </dgm:pt>
    <dgm:pt modelId="{C36B8063-3571-4CCA-B996-038361F5070C}">
      <dgm:prSet/>
      <dgm:spPr/>
      <dgm:t>
        <a:bodyPr/>
        <a:lstStyle/>
        <a:p>
          <a:r>
            <a:rPr lang="fr-FR" dirty="0"/>
            <a:t>Le refus d’une modification substantielle du contrat</a:t>
          </a:r>
        </a:p>
      </dgm:t>
    </dgm:pt>
    <dgm:pt modelId="{CD5C068B-4F2C-4556-A7AE-C82EDCCCD5BD}" type="parTrans" cxnId="{350F52F1-A885-4C8D-91F7-6FB28CDB863F}">
      <dgm:prSet/>
      <dgm:spPr/>
      <dgm:t>
        <a:bodyPr/>
        <a:lstStyle/>
        <a:p>
          <a:endParaRPr lang="fr-FR"/>
        </a:p>
      </dgm:t>
    </dgm:pt>
    <dgm:pt modelId="{6B407CEA-6411-4521-8A51-531807873DCE}" type="sibTrans" cxnId="{350F52F1-A885-4C8D-91F7-6FB28CDB863F}">
      <dgm:prSet/>
      <dgm:spPr/>
      <dgm:t>
        <a:bodyPr/>
        <a:lstStyle/>
        <a:p>
          <a:endParaRPr lang="fr-FR"/>
        </a:p>
      </dgm:t>
    </dgm:pt>
    <dgm:pt modelId="{7A46AFDA-AF58-4545-B4C4-B5DF2F7333CF}">
      <dgm:prSet/>
      <dgm:spPr/>
      <dgm:t>
        <a:bodyPr/>
        <a:lstStyle/>
        <a:p>
          <a:r>
            <a:rPr lang="fr-FR" dirty="0"/>
            <a:t>La démission</a:t>
          </a:r>
        </a:p>
      </dgm:t>
    </dgm:pt>
    <dgm:pt modelId="{861A8D84-6E9B-4484-8B65-F83AE53F366D}" type="parTrans" cxnId="{A15532F0-0D3B-4356-927D-5079D5E0D329}">
      <dgm:prSet/>
      <dgm:spPr/>
      <dgm:t>
        <a:bodyPr/>
        <a:lstStyle/>
        <a:p>
          <a:endParaRPr lang="fr-FR"/>
        </a:p>
      </dgm:t>
    </dgm:pt>
    <dgm:pt modelId="{E2B46975-E4C4-4711-BA3C-4848972238A4}" type="sibTrans" cxnId="{A15532F0-0D3B-4356-927D-5079D5E0D329}">
      <dgm:prSet/>
      <dgm:spPr/>
      <dgm:t>
        <a:bodyPr/>
        <a:lstStyle/>
        <a:p>
          <a:endParaRPr lang="fr-FR"/>
        </a:p>
      </dgm:t>
    </dgm:pt>
    <dgm:pt modelId="{D1558B75-8887-47D4-8E9A-05F474A0D1B9}">
      <dgm:prSet/>
      <dgm:spPr/>
      <dgm:t>
        <a:bodyPr/>
        <a:lstStyle/>
        <a:p>
          <a:r>
            <a:rPr lang="fr-FR" dirty="0"/>
            <a:t>L’abandon de poste</a:t>
          </a:r>
        </a:p>
      </dgm:t>
    </dgm:pt>
    <dgm:pt modelId="{BF514386-77A8-4210-9F58-2D86217328B4}" type="parTrans" cxnId="{985D7760-3B3E-42DC-870D-E84D17D66703}">
      <dgm:prSet/>
      <dgm:spPr/>
      <dgm:t>
        <a:bodyPr/>
        <a:lstStyle/>
        <a:p>
          <a:endParaRPr lang="fr-FR"/>
        </a:p>
      </dgm:t>
    </dgm:pt>
    <dgm:pt modelId="{C4200B14-1B40-4492-ABC9-F29DC8AB74FD}" type="sibTrans" cxnId="{985D7760-3B3E-42DC-870D-E84D17D66703}">
      <dgm:prSet/>
      <dgm:spPr/>
      <dgm:t>
        <a:bodyPr/>
        <a:lstStyle/>
        <a:p>
          <a:endParaRPr lang="fr-FR"/>
        </a:p>
      </dgm:t>
    </dgm:pt>
    <dgm:pt modelId="{D9486A16-0777-475A-A588-0A3B2976591D}">
      <dgm:prSet/>
      <dgm:spPr/>
      <dgm:t>
        <a:bodyPr/>
        <a:lstStyle/>
        <a:p>
          <a:r>
            <a:rPr lang="fr-FR"/>
            <a:t>La retraite</a:t>
          </a:r>
          <a:endParaRPr lang="fr-FR" dirty="0"/>
        </a:p>
      </dgm:t>
    </dgm:pt>
    <dgm:pt modelId="{6150363E-99E3-430A-840A-EA72CE7F464B}" type="parTrans" cxnId="{5D4DB87B-FADF-417C-B3F0-658661943750}">
      <dgm:prSet/>
      <dgm:spPr/>
      <dgm:t>
        <a:bodyPr/>
        <a:lstStyle/>
        <a:p>
          <a:endParaRPr lang="fr-FR"/>
        </a:p>
      </dgm:t>
    </dgm:pt>
    <dgm:pt modelId="{4F5F99C3-B159-435F-8B6A-44AE390B2946}" type="sibTrans" cxnId="{5D4DB87B-FADF-417C-B3F0-658661943750}">
      <dgm:prSet/>
      <dgm:spPr/>
      <dgm:t>
        <a:bodyPr/>
        <a:lstStyle/>
        <a:p>
          <a:endParaRPr lang="fr-FR"/>
        </a:p>
      </dgm:t>
    </dgm:pt>
    <dgm:pt modelId="{6741753E-572D-44E0-B417-4347058E1466}">
      <dgm:prSet/>
      <dgm:spPr/>
      <dgm:t>
        <a:bodyPr/>
        <a:lstStyle/>
        <a:p>
          <a:r>
            <a:rPr lang="fr-FR" dirty="0"/>
            <a:t>Le décès</a:t>
          </a:r>
        </a:p>
      </dgm:t>
    </dgm:pt>
    <dgm:pt modelId="{9BF2B624-E2F3-4682-9F74-04FDD715773A}" type="parTrans" cxnId="{401E876A-413A-4C35-801D-83E9BEB6BB77}">
      <dgm:prSet/>
      <dgm:spPr/>
      <dgm:t>
        <a:bodyPr/>
        <a:lstStyle/>
        <a:p>
          <a:endParaRPr lang="fr-FR"/>
        </a:p>
      </dgm:t>
    </dgm:pt>
    <dgm:pt modelId="{73A74F34-9004-4D95-9BDE-32802096FA5E}" type="sibTrans" cxnId="{401E876A-413A-4C35-801D-83E9BEB6BB77}">
      <dgm:prSet/>
      <dgm:spPr/>
      <dgm:t>
        <a:bodyPr/>
        <a:lstStyle/>
        <a:p>
          <a:endParaRPr lang="fr-FR"/>
        </a:p>
      </dgm:t>
    </dgm:pt>
    <dgm:pt modelId="{DDC7E921-54AA-4945-9246-DFB7046A41D1}">
      <dgm:prSet/>
      <dgm:spPr/>
      <dgm:t>
        <a:bodyPr/>
        <a:lstStyle/>
        <a:p>
          <a:r>
            <a:rPr lang="fr-FR" dirty="0">
              <a:latin typeface="+mj-lt"/>
            </a:rPr>
            <a:t>La cessation de contrat sans préavis</a:t>
          </a:r>
          <a:endParaRPr lang="fr-FR" dirty="0"/>
        </a:p>
      </dgm:t>
    </dgm:pt>
    <dgm:pt modelId="{BEBB1E0D-F390-4FD3-9269-26A6C8B96E98}" type="parTrans" cxnId="{431F858E-3746-46E4-8F9A-7429CA27CD33}">
      <dgm:prSet/>
      <dgm:spPr/>
      <dgm:t>
        <a:bodyPr/>
        <a:lstStyle/>
        <a:p>
          <a:endParaRPr lang="fr-FR"/>
        </a:p>
      </dgm:t>
    </dgm:pt>
    <dgm:pt modelId="{DD0E88E9-CB5D-4407-B6D3-2FC39D15EE33}" type="sibTrans" cxnId="{431F858E-3746-46E4-8F9A-7429CA27CD33}">
      <dgm:prSet/>
      <dgm:spPr/>
      <dgm:t>
        <a:bodyPr/>
        <a:lstStyle/>
        <a:p>
          <a:endParaRPr lang="fr-FR"/>
        </a:p>
      </dgm:t>
    </dgm:pt>
    <dgm:pt modelId="{22B22F12-3564-4156-8265-A755AADE29A2}" type="pres">
      <dgm:prSet presAssocID="{8C1F6BA0-D93F-4504-A0AE-73F2E0E91720}" presName="Name0" presStyleCnt="0">
        <dgm:presLayoutVars>
          <dgm:dir/>
          <dgm:animLvl val="lvl"/>
          <dgm:resizeHandles val="exact"/>
        </dgm:presLayoutVars>
      </dgm:prSet>
      <dgm:spPr/>
    </dgm:pt>
    <dgm:pt modelId="{A21C1C93-8B21-425F-B055-9D794EE9EB07}" type="pres">
      <dgm:prSet presAssocID="{E189FDC4-F99F-4618-B985-EF06695712D9}" presName="composite" presStyleCnt="0"/>
      <dgm:spPr/>
    </dgm:pt>
    <dgm:pt modelId="{85288124-BAE5-4F39-9462-3A86BBB05B6C}" type="pres">
      <dgm:prSet presAssocID="{E189FDC4-F99F-4618-B985-EF06695712D9}" presName="parTx" presStyleLbl="alignNode1" presStyleIdx="0" presStyleCnt="3">
        <dgm:presLayoutVars>
          <dgm:chMax val="0"/>
          <dgm:chPref val="0"/>
          <dgm:bulletEnabled val="1"/>
        </dgm:presLayoutVars>
      </dgm:prSet>
      <dgm:spPr/>
    </dgm:pt>
    <dgm:pt modelId="{CAF841BE-3B19-4A74-9D02-2D2AD1230DE4}" type="pres">
      <dgm:prSet presAssocID="{E189FDC4-F99F-4618-B985-EF06695712D9}" presName="desTx" presStyleLbl="alignAccFollowNode1" presStyleIdx="0" presStyleCnt="3">
        <dgm:presLayoutVars>
          <dgm:bulletEnabled val="1"/>
        </dgm:presLayoutVars>
      </dgm:prSet>
      <dgm:spPr/>
    </dgm:pt>
    <dgm:pt modelId="{2F0085C9-9FFD-40A7-BF12-862FC071F045}" type="pres">
      <dgm:prSet presAssocID="{1C37FEA5-1412-437F-85DB-E522F6072916}" presName="space" presStyleCnt="0"/>
      <dgm:spPr/>
    </dgm:pt>
    <dgm:pt modelId="{8FD99D20-7C2B-4478-98B9-4F7D1251362D}" type="pres">
      <dgm:prSet presAssocID="{0FE74ED6-A23F-4B1E-B3BD-4700880F948E}" presName="composite" presStyleCnt="0"/>
      <dgm:spPr/>
    </dgm:pt>
    <dgm:pt modelId="{219A466B-EA7D-47F4-BD0F-E6CA0D5EA8EE}" type="pres">
      <dgm:prSet presAssocID="{0FE74ED6-A23F-4B1E-B3BD-4700880F948E}" presName="parTx" presStyleLbl="alignNode1" presStyleIdx="1" presStyleCnt="3" custScaleX="141742">
        <dgm:presLayoutVars>
          <dgm:chMax val="0"/>
          <dgm:chPref val="0"/>
          <dgm:bulletEnabled val="1"/>
        </dgm:presLayoutVars>
      </dgm:prSet>
      <dgm:spPr/>
    </dgm:pt>
    <dgm:pt modelId="{851BA587-A24E-4802-911B-A9B5389EB1E6}" type="pres">
      <dgm:prSet presAssocID="{0FE74ED6-A23F-4B1E-B3BD-4700880F948E}" presName="desTx" presStyleLbl="alignAccFollowNode1" presStyleIdx="1" presStyleCnt="3" custScaleX="141119">
        <dgm:presLayoutVars>
          <dgm:bulletEnabled val="1"/>
        </dgm:presLayoutVars>
      </dgm:prSet>
      <dgm:spPr/>
    </dgm:pt>
    <dgm:pt modelId="{8EBEAAD1-1932-4411-8298-1CDBEB113B66}" type="pres">
      <dgm:prSet presAssocID="{BD052E1D-C155-43A0-A282-5D33F6E6375D}" presName="space" presStyleCnt="0"/>
      <dgm:spPr/>
    </dgm:pt>
    <dgm:pt modelId="{D0A7B355-63E9-4A78-84FB-CBB05575E8F6}" type="pres">
      <dgm:prSet presAssocID="{18D3B9F3-A5B9-44AA-A1B8-F6426BCA54C5}" presName="composite" presStyleCnt="0"/>
      <dgm:spPr/>
    </dgm:pt>
    <dgm:pt modelId="{CF61A377-BBC8-41D4-83C6-CDF5CEE9D692}" type="pres">
      <dgm:prSet presAssocID="{18D3B9F3-A5B9-44AA-A1B8-F6426BCA54C5}" presName="parTx" presStyleLbl="alignNode1" presStyleIdx="2" presStyleCnt="3" custScaleX="74939">
        <dgm:presLayoutVars>
          <dgm:chMax val="0"/>
          <dgm:chPref val="0"/>
          <dgm:bulletEnabled val="1"/>
        </dgm:presLayoutVars>
      </dgm:prSet>
      <dgm:spPr/>
    </dgm:pt>
    <dgm:pt modelId="{92967372-516A-46C8-8CB1-E98074F35AAA}" type="pres">
      <dgm:prSet presAssocID="{18D3B9F3-A5B9-44AA-A1B8-F6426BCA54C5}" presName="desTx" presStyleLbl="alignAccFollowNode1" presStyleIdx="2" presStyleCnt="3" custScaleX="73438">
        <dgm:presLayoutVars>
          <dgm:bulletEnabled val="1"/>
        </dgm:presLayoutVars>
      </dgm:prSet>
      <dgm:spPr/>
    </dgm:pt>
  </dgm:ptLst>
  <dgm:cxnLst>
    <dgm:cxn modelId="{3A7CF420-D87B-4DD0-9962-6ABE72331CF8}" srcId="{18D3B9F3-A5B9-44AA-A1B8-F6426BCA54C5}" destId="{793D2E88-363C-44A0-B1F4-F09DA105A996}" srcOrd="0" destOrd="0" parTransId="{599AE419-4A1F-49B7-BC14-524DB4B01524}" sibTransId="{80B6C5DE-5834-4456-8982-FA5E862F5838}"/>
    <dgm:cxn modelId="{96758324-C716-4891-A135-193E39634B7E}" type="presOf" srcId="{8C1F6BA0-D93F-4504-A0AE-73F2E0E91720}" destId="{22B22F12-3564-4156-8265-A755AADE29A2}" srcOrd="0" destOrd="0" presId="urn:microsoft.com/office/officeart/2005/8/layout/hList1"/>
    <dgm:cxn modelId="{42AB2B25-195C-40DF-94CA-EE7FAC16BED7}" type="presOf" srcId="{79085B56-7210-447A-85B2-DCC3A0D2935E}" destId="{CAF841BE-3B19-4A74-9D02-2D2AD1230DE4}" srcOrd="0" destOrd="2" presId="urn:microsoft.com/office/officeart/2005/8/layout/hList1"/>
    <dgm:cxn modelId="{15CB1D29-6F72-4F01-9615-DE6333F3B2D3}" type="presOf" srcId="{1CC81C23-0C49-41D1-8079-F5F675BC2975}" destId="{CAF841BE-3B19-4A74-9D02-2D2AD1230DE4}" srcOrd="0" destOrd="1" presId="urn:microsoft.com/office/officeart/2005/8/layout/hList1"/>
    <dgm:cxn modelId="{18248730-7F7D-4FCF-BA71-184E457AD45A}" srcId="{8C1F6BA0-D93F-4504-A0AE-73F2E0E91720}" destId="{E189FDC4-F99F-4618-B985-EF06695712D9}" srcOrd="0" destOrd="0" parTransId="{993C4701-7980-4504-AFE1-F9920D9D3601}" sibTransId="{1C37FEA5-1412-437F-85DB-E522F6072916}"/>
    <dgm:cxn modelId="{9B1E235E-A7E9-43EC-A3EB-D7F7B4B596C0}" type="presOf" srcId="{0FE74ED6-A23F-4B1E-B3BD-4700880F948E}" destId="{219A466B-EA7D-47F4-BD0F-E6CA0D5EA8EE}" srcOrd="0" destOrd="0" presId="urn:microsoft.com/office/officeart/2005/8/layout/hList1"/>
    <dgm:cxn modelId="{7AD22E60-425F-401E-ACF2-A4F581F0CE73}" type="presOf" srcId="{F02AFF38-99CB-46D6-A49C-4E66F55581AB}" destId="{851BA587-A24E-4802-911B-A9B5389EB1E6}" srcOrd="0" destOrd="0" presId="urn:microsoft.com/office/officeart/2005/8/layout/hList1"/>
    <dgm:cxn modelId="{985D7760-3B3E-42DC-870D-E84D17D66703}" srcId="{0FE74ED6-A23F-4B1E-B3BD-4700880F948E}" destId="{D1558B75-8887-47D4-8E9A-05F474A0D1B9}" srcOrd="3" destOrd="0" parTransId="{BF514386-77A8-4210-9F58-2D86217328B4}" sibTransId="{C4200B14-1B40-4492-ABC9-F29DC8AB74FD}"/>
    <dgm:cxn modelId="{401E876A-413A-4C35-801D-83E9BEB6BB77}" srcId="{0FE74ED6-A23F-4B1E-B3BD-4700880F948E}" destId="{6741753E-572D-44E0-B417-4347058E1466}" srcOrd="6" destOrd="0" parTransId="{9BF2B624-E2F3-4682-9F74-04FDD715773A}" sibTransId="{73A74F34-9004-4D95-9BDE-32802096FA5E}"/>
    <dgm:cxn modelId="{330F7C4F-BD85-4CB4-A264-1301E49D6F1B}" type="presOf" srcId="{D1558B75-8887-47D4-8E9A-05F474A0D1B9}" destId="{851BA587-A24E-4802-911B-A9B5389EB1E6}" srcOrd="0" destOrd="3" presId="urn:microsoft.com/office/officeart/2005/8/layout/hList1"/>
    <dgm:cxn modelId="{0023BA6F-38DC-4208-82EC-ADAE9CB2EE8D}" type="presOf" srcId="{C36B8063-3571-4CCA-B996-038361F5070C}" destId="{851BA587-A24E-4802-911B-A9B5389EB1E6}" srcOrd="0" destOrd="1" presId="urn:microsoft.com/office/officeart/2005/8/layout/hList1"/>
    <dgm:cxn modelId="{DF8C6474-04D6-4A9A-B6A7-FE161A7E5AA7}" type="presOf" srcId="{6741753E-572D-44E0-B417-4347058E1466}" destId="{851BA587-A24E-4802-911B-A9B5389EB1E6}" srcOrd="0" destOrd="6" presId="urn:microsoft.com/office/officeart/2005/8/layout/hList1"/>
    <dgm:cxn modelId="{5D4DB87B-FADF-417C-B3F0-658661943750}" srcId="{0FE74ED6-A23F-4B1E-B3BD-4700880F948E}" destId="{D9486A16-0777-475A-A588-0A3B2976591D}" srcOrd="5" destOrd="0" parTransId="{6150363E-99E3-430A-840A-EA72CE7F464B}" sibTransId="{4F5F99C3-B159-435F-8B6A-44AE390B2946}"/>
    <dgm:cxn modelId="{33956685-E73C-4D94-AB78-0EA9A2BE219F}" srcId="{8C1F6BA0-D93F-4504-A0AE-73F2E0E91720}" destId="{0FE74ED6-A23F-4B1E-B3BD-4700880F948E}" srcOrd="1" destOrd="0" parTransId="{C505D406-3B10-4603-87FC-3A16CDBA4983}" sibTransId="{BD052E1D-C155-43A0-A282-5D33F6E6375D}"/>
    <dgm:cxn modelId="{431F858E-3746-46E4-8F9A-7429CA27CD33}" srcId="{0FE74ED6-A23F-4B1E-B3BD-4700880F948E}" destId="{DDC7E921-54AA-4945-9246-DFB7046A41D1}" srcOrd="4" destOrd="0" parTransId="{BEBB1E0D-F390-4FD3-9269-26A6C8B96E98}" sibTransId="{DD0E88E9-CB5D-4407-B6D3-2FC39D15EE33}"/>
    <dgm:cxn modelId="{080BB195-F73D-41E5-B5FB-30BE1F5C15B9}" srcId="{8C1F6BA0-D93F-4504-A0AE-73F2E0E91720}" destId="{18D3B9F3-A5B9-44AA-A1B8-F6426BCA54C5}" srcOrd="2" destOrd="0" parTransId="{985C2495-C6F2-4EF5-9345-E73964A890E3}" sibTransId="{195E019D-255A-4355-A794-E4B1B1A6926F}"/>
    <dgm:cxn modelId="{A5A62A99-9452-4B19-9C86-B41AEEB6050E}" type="presOf" srcId="{F1C6BC97-FAB8-4430-AC46-07FB3212CB7F}" destId="{CAF841BE-3B19-4A74-9D02-2D2AD1230DE4}" srcOrd="0" destOrd="0" presId="urn:microsoft.com/office/officeart/2005/8/layout/hList1"/>
    <dgm:cxn modelId="{9CE69F99-D4EA-412A-82AC-408C6B1ABADC}" type="presOf" srcId="{E189FDC4-F99F-4618-B985-EF06695712D9}" destId="{85288124-BAE5-4F39-9462-3A86BBB05B6C}" srcOrd="0" destOrd="0" presId="urn:microsoft.com/office/officeart/2005/8/layout/hList1"/>
    <dgm:cxn modelId="{5393509A-E025-46FD-A34B-CAE982D38DCE}" srcId="{0FE74ED6-A23F-4B1E-B3BD-4700880F948E}" destId="{F02AFF38-99CB-46D6-A49C-4E66F55581AB}" srcOrd="0" destOrd="0" parTransId="{940BACDE-B5A9-4DBC-84CD-7A80ABD1DCDB}" sibTransId="{E80B95D9-D0D5-4A80-9779-9931770ACF40}"/>
    <dgm:cxn modelId="{3D2197A2-FAE7-4FFB-BCAE-84469830BA79}" type="presOf" srcId="{D9486A16-0777-475A-A588-0A3B2976591D}" destId="{851BA587-A24E-4802-911B-A9B5389EB1E6}" srcOrd="0" destOrd="5" presId="urn:microsoft.com/office/officeart/2005/8/layout/hList1"/>
    <dgm:cxn modelId="{93C726D5-1005-41CE-A072-6EC4789CC69D}" srcId="{E189FDC4-F99F-4618-B985-EF06695712D9}" destId="{1CC81C23-0C49-41D1-8079-F5F675BC2975}" srcOrd="1" destOrd="0" parTransId="{7C6DEE01-0ADE-45BD-8A35-37F744E24F92}" sibTransId="{09B1BA52-FC80-4C54-B9DB-3D5B0F0F43A6}"/>
    <dgm:cxn modelId="{F40362DC-AD9C-43C6-BE90-8B827CCAAD15}" srcId="{E189FDC4-F99F-4618-B985-EF06695712D9}" destId="{79085B56-7210-447A-85B2-DCC3A0D2935E}" srcOrd="2" destOrd="0" parTransId="{3F3BA436-4A18-4208-996D-1B2D9ECCA44D}" sibTransId="{577E1C74-7179-4B64-A105-0987CB309DA3}"/>
    <dgm:cxn modelId="{5638EEDE-197B-45BF-9D70-751A8085BA9A}" type="presOf" srcId="{18D3B9F3-A5B9-44AA-A1B8-F6426BCA54C5}" destId="{CF61A377-BBC8-41D4-83C6-CDF5CEE9D692}" srcOrd="0" destOrd="0" presId="urn:microsoft.com/office/officeart/2005/8/layout/hList1"/>
    <dgm:cxn modelId="{D36386E0-5150-4C44-B87E-A05E54E048B7}" type="presOf" srcId="{793D2E88-363C-44A0-B1F4-F09DA105A996}" destId="{92967372-516A-46C8-8CB1-E98074F35AAA}" srcOrd="0" destOrd="0" presId="urn:microsoft.com/office/officeart/2005/8/layout/hList1"/>
    <dgm:cxn modelId="{A15532F0-0D3B-4356-927D-5079D5E0D329}" srcId="{0FE74ED6-A23F-4B1E-B3BD-4700880F948E}" destId="{7A46AFDA-AF58-4545-B4C4-B5DF2F7333CF}" srcOrd="2" destOrd="0" parTransId="{861A8D84-6E9B-4484-8B65-F83AE53F366D}" sibTransId="{E2B46975-E4C4-4711-BA3C-4848972238A4}"/>
    <dgm:cxn modelId="{26B46BF0-F5D4-4542-905D-2BD3854BAFCE}" type="presOf" srcId="{7A46AFDA-AF58-4545-B4C4-B5DF2F7333CF}" destId="{851BA587-A24E-4802-911B-A9B5389EB1E6}" srcOrd="0" destOrd="2" presId="urn:microsoft.com/office/officeart/2005/8/layout/hList1"/>
    <dgm:cxn modelId="{350F52F1-A885-4C8D-91F7-6FB28CDB863F}" srcId="{0FE74ED6-A23F-4B1E-B3BD-4700880F948E}" destId="{C36B8063-3571-4CCA-B996-038361F5070C}" srcOrd="1" destOrd="0" parTransId="{CD5C068B-4F2C-4556-A7AE-C82EDCCCD5BD}" sibTransId="{6B407CEA-6411-4521-8A51-531807873DCE}"/>
    <dgm:cxn modelId="{BA063CF5-6E30-465F-9A61-7DD36D67E9D3}" type="presOf" srcId="{DDC7E921-54AA-4945-9246-DFB7046A41D1}" destId="{851BA587-A24E-4802-911B-A9B5389EB1E6}" srcOrd="0" destOrd="4" presId="urn:microsoft.com/office/officeart/2005/8/layout/hList1"/>
    <dgm:cxn modelId="{E611B1FA-E652-4AF4-B4E6-746026D8C938}" srcId="{E189FDC4-F99F-4618-B985-EF06695712D9}" destId="{F1C6BC97-FAB8-4430-AC46-07FB3212CB7F}" srcOrd="0" destOrd="0" parTransId="{CBD7098F-938A-47C2-B393-6E87C002F363}" sibTransId="{75594B84-BB53-4A91-85D3-2D150467ECA9}"/>
    <dgm:cxn modelId="{CC31C879-7683-43EE-8933-32BD112B63F8}" type="presParOf" srcId="{22B22F12-3564-4156-8265-A755AADE29A2}" destId="{A21C1C93-8B21-425F-B055-9D794EE9EB07}" srcOrd="0" destOrd="0" presId="urn:microsoft.com/office/officeart/2005/8/layout/hList1"/>
    <dgm:cxn modelId="{A6C0F4F7-28A9-44A6-9C75-CF69DFD4DB6C}" type="presParOf" srcId="{A21C1C93-8B21-425F-B055-9D794EE9EB07}" destId="{85288124-BAE5-4F39-9462-3A86BBB05B6C}" srcOrd="0" destOrd="0" presId="urn:microsoft.com/office/officeart/2005/8/layout/hList1"/>
    <dgm:cxn modelId="{2EC486BC-F805-46E1-9EA5-966405B83929}" type="presParOf" srcId="{A21C1C93-8B21-425F-B055-9D794EE9EB07}" destId="{CAF841BE-3B19-4A74-9D02-2D2AD1230DE4}" srcOrd="1" destOrd="0" presId="urn:microsoft.com/office/officeart/2005/8/layout/hList1"/>
    <dgm:cxn modelId="{6DCEA3EB-AADC-4E56-87BB-F4AE0E1F394E}" type="presParOf" srcId="{22B22F12-3564-4156-8265-A755AADE29A2}" destId="{2F0085C9-9FFD-40A7-BF12-862FC071F045}" srcOrd="1" destOrd="0" presId="urn:microsoft.com/office/officeart/2005/8/layout/hList1"/>
    <dgm:cxn modelId="{33BBC432-6998-431D-950E-AD026C8C78F7}" type="presParOf" srcId="{22B22F12-3564-4156-8265-A755AADE29A2}" destId="{8FD99D20-7C2B-4478-98B9-4F7D1251362D}" srcOrd="2" destOrd="0" presId="urn:microsoft.com/office/officeart/2005/8/layout/hList1"/>
    <dgm:cxn modelId="{8999B1C2-CDE1-42BF-AE64-BD4606EE88BB}" type="presParOf" srcId="{8FD99D20-7C2B-4478-98B9-4F7D1251362D}" destId="{219A466B-EA7D-47F4-BD0F-E6CA0D5EA8EE}" srcOrd="0" destOrd="0" presId="urn:microsoft.com/office/officeart/2005/8/layout/hList1"/>
    <dgm:cxn modelId="{41F68D68-CD76-4B2C-A896-51A09F460A87}" type="presParOf" srcId="{8FD99D20-7C2B-4478-98B9-4F7D1251362D}" destId="{851BA587-A24E-4802-911B-A9B5389EB1E6}" srcOrd="1" destOrd="0" presId="urn:microsoft.com/office/officeart/2005/8/layout/hList1"/>
    <dgm:cxn modelId="{F195583F-C655-4B44-A57D-337A88CE0FAC}" type="presParOf" srcId="{22B22F12-3564-4156-8265-A755AADE29A2}" destId="{8EBEAAD1-1932-4411-8298-1CDBEB113B66}" srcOrd="3" destOrd="0" presId="urn:microsoft.com/office/officeart/2005/8/layout/hList1"/>
    <dgm:cxn modelId="{4DD32CFD-32D0-4A37-92A8-14304F1CF43B}" type="presParOf" srcId="{22B22F12-3564-4156-8265-A755AADE29A2}" destId="{D0A7B355-63E9-4A78-84FB-CBB05575E8F6}" srcOrd="4" destOrd="0" presId="urn:microsoft.com/office/officeart/2005/8/layout/hList1"/>
    <dgm:cxn modelId="{EF309981-AC2D-44EF-87D9-C3D45EC3CE3E}" type="presParOf" srcId="{D0A7B355-63E9-4A78-84FB-CBB05575E8F6}" destId="{CF61A377-BBC8-41D4-83C6-CDF5CEE9D692}" srcOrd="0" destOrd="0" presId="urn:microsoft.com/office/officeart/2005/8/layout/hList1"/>
    <dgm:cxn modelId="{8A670914-473F-499B-AC82-5A08046C349E}" type="presParOf" srcId="{D0A7B355-63E9-4A78-84FB-CBB05575E8F6}" destId="{92967372-516A-46C8-8CB1-E98074F35AAA}"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185B9735-C897-4849-BE90-209D7C970427}" type="doc">
      <dgm:prSet loTypeId="urn:microsoft.com/office/officeart/2005/8/layout/chevron1" loCatId="process" qsTypeId="urn:microsoft.com/office/officeart/2005/8/quickstyle/simple1" qsCatId="simple" csTypeId="urn:microsoft.com/office/officeart/2005/8/colors/accent1_2" csCatId="accent1" phldr="1"/>
      <dgm:spPr/>
      <dgm:t>
        <a:bodyPr/>
        <a:lstStyle/>
        <a:p>
          <a:endParaRPr lang="fr-FR"/>
        </a:p>
      </dgm:t>
    </dgm:pt>
    <dgm:pt modelId="{9EFC8A7E-B490-48F0-B7BF-225763D25D7C}">
      <dgm:prSet phldrT="[Texte]"/>
      <dgm:spPr/>
      <dgm:t>
        <a:bodyPr/>
        <a:lstStyle/>
        <a:p>
          <a:r>
            <a:rPr lang="fr-FR" dirty="0"/>
            <a:t>1/2 de la rémunération</a:t>
          </a:r>
        </a:p>
      </dgm:t>
    </dgm:pt>
    <dgm:pt modelId="{F0D10E49-0BB4-43CA-BCF4-3A159E2446FA}" type="parTrans" cxnId="{83F19CBD-6AB7-4A73-9A11-F42D4079E047}">
      <dgm:prSet/>
      <dgm:spPr/>
      <dgm:t>
        <a:bodyPr/>
        <a:lstStyle/>
        <a:p>
          <a:endParaRPr lang="fr-FR"/>
        </a:p>
      </dgm:t>
    </dgm:pt>
    <dgm:pt modelId="{CD732E32-0DC7-48D9-A313-41C332E604CE}" type="sibTrans" cxnId="{83F19CBD-6AB7-4A73-9A11-F42D4079E047}">
      <dgm:prSet/>
      <dgm:spPr/>
      <dgm:t>
        <a:bodyPr/>
        <a:lstStyle/>
        <a:p>
          <a:endParaRPr lang="fr-FR"/>
        </a:p>
      </dgm:t>
    </dgm:pt>
    <dgm:pt modelId="{6C843781-6F83-4362-B96A-A9D3EE4285D8}">
      <dgm:prSet phldrT="[Texte]" custT="1"/>
      <dgm:spPr/>
      <dgm:t>
        <a:bodyPr/>
        <a:lstStyle/>
        <a:p>
          <a:r>
            <a:rPr lang="fr-FR" sz="2400" dirty="0"/>
            <a:t>Pour les 12 premières années</a:t>
          </a:r>
        </a:p>
      </dgm:t>
    </dgm:pt>
    <dgm:pt modelId="{BF8277AA-AC4C-476A-9FA4-9041E43844CB}" type="parTrans" cxnId="{551A5331-E041-4A5E-ACEF-29FFEB1CA089}">
      <dgm:prSet/>
      <dgm:spPr/>
      <dgm:t>
        <a:bodyPr/>
        <a:lstStyle/>
        <a:p>
          <a:endParaRPr lang="fr-FR"/>
        </a:p>
      </dgm:t>
    </dgm:pt>
    <dgm:pt modelId="{BB827680-465E-4E37-BD3E-366C6D914306}" type="sibTrans" cxnId="{551A5331-E041-4A5E-ACEF-29FFEB1CA089}">
      <dgm:prSet/>
      <dgm:spPr/>
      <dgm:t>
        <a:bodyPr/>
        <a:lstStyle/>
        <a:p>
          <a:endParaRPr lang="fr-FR"/>
        </a:p>
      </dgm:t>
    </dgm:pt>
    <dgm:pt modelId="{45099E72-B37A-4105-ACBF-806FE614794D}">
      <dgm:prSet phldrT="[Texte]"/>
      <dgm:spPr/>
      <dgm:t>
        <a:bodyPr/>
        <a:lstStyle/>
        <a:p>
          <a:r>
            <a:rPr lang="fr-FR" dirty="0"/>
            <a:t>1/3 de la rémunération</a:t>
          </a:r>
        </a:p>
      </dgm:t>
    </dgm:pt>
    <dgm:pt modelId="{CE93687F-BB6D-4142-9BCB-F7D21A8DB60A}" type="parTrans" cxnId="{905EB201-75C0-4C04-998C-227BE70824F9}">
      <dgm:prSet/>
      <dgm:spPr/>
      <dgm:t>
        <a:bodyPr/>
        <a:lstStyle/>
        <a:p>
          <a:endParaRPr lang="fr-FR"/>
        </a:p>
      </dgm:t>
    </dgm:pt>
    <dgm:pt modelId="{191649D2-A844-49A4-9446-90A674DD832F}" type="sibTrans" cxnId="{905EB201-75C0-4C04-998C-227BE70824F9}">
      <dgm:prSet/>
      <dgm:spPr/>
      <dgm:t>
        <a:bodyPr/>
        <a:lstStyle/>
        <a:p>
          <a:endParaRPr lang="fr-FR"/>
        </a:p>
      </dgm:t>
    </dgm:pt>
    <dgm:pt modelId="{BF6E2691-C1F5-46B0-991A-70902DBB5143}">
      <dgm:prSet phldrT="[Texte]" custT="1"/>
      <dgm:spPr/>
      <dgm:t>
        <a:bodyPr/>
        <a:lstStyle/>
        <a:p>
          <a:r>
            <a:rPr lang="fr-FR" sz="2400" dirty="0"/>
            <a:t>Pour les années suivantes</a:t>
          </a:r>
        </a:p>
      </dgm:t>
    </dgm:pt>
    <dgm:pt modelId="{7B4A7E4E-CA99-4D57-9B8F-ACEAB8659CFF}" type="parTrans" cxnId="{186DA425-23E0-43BF-99FB-5526C87C32B2}">
      <dgm:prSet/>
      <dgm:spPr/>
      <dgm:t>
        <a:bodyPr/>
        <a:lstStyle/>
        <a:p>
          <a:endParaRPr lang="fr-FR"/>
        </a:p>
      </dgm:t>
    </dgm:pt>
    <dgm:pt modelId="{24B80DA8-FB17-45EE-94EB-D428FEDD38D4}" type="sibTrans" cxnId="{186DA425-23E0-43BF-99FB-5526C87C32B2}">
      <dgm:prSet/>
      <dgm:spPr/>
      <dgm:t>
        <a:bodyPr/>
        <a:lstStyle/>
        <a:p>
          <a:endParaRPr lang="fr-FR"/>
        </a:p>
      </dgm:t>
    </dgm:pt>
    <dgm:pt modelId="{3AFD4D42-9D7A-4AB9-B0DE-1E4C09B50FB7}">
      <dgm:prSet phldrT="[Texte]"/>
      <dgm:spPr/>
      <dgm:t>
        <a:bodyPr/>
        <a:lstStyle/>
        <a:p>
          <a:r>
            <a:rPr lang="fr-FR" dirty="0"/>
            <a:t>Réduction de 1,67% par mois de service</a:t>
          </a:r>
        </a:p>
      </dgm:t>
    </dgm:pt>
    <dgm:pt modelId="{72A0132C-3E89-404D-9036-D27313E1B831}" type="parTrans" cxnId="{6151EB32-BA0B-4A0C-AFDB-F0953BEB372B}">
      <dgm:prSet/>
      <dgm:spPr/>
      <dgm:t>
        <a:bodyPr/>
        <a:lstStyle/>
        <a:p>
          <a:endParaRPr lang="fr-FR"/>
        </a:p>
      </dgm:t>
    </dgm:pt>
    <dgm:pt modelId="{26C60DEE-8B82-46A1-BA1D-28441F443FFE}" type="sibTrans" cxnId="{6151EB32-BA0B-4A0C-AFDB-F0953BEB372B}">
      <dgm:prSet/>
      <dgm:spPr/>
      <dgm:t>
        <a:bodyPr/>
        <a:lstStyle/>
        <a:p>
          <a:endParaRPr lang="fr-FR"/>
        </a:p>
      </dgm:t>
    </dgm:pt>
    <dgm:pt modelId="{F3EB3323-404B-4694-90BF-1F58D04A6873}">
      <dgm:prSet phldrT="[Texte]" custT="1"/>
      <dgm:spPr/>
      <dgm:t>
        <a:bodyPr/>
        <a:lstStyle/>
        <a:p>
          <a:r>
            <a:rPr lang="fr-FR" sz="2400" dirty="0"/>
            <a:t>Accompli au-delà de l'âge d’ouverture de droit à pension de retraite et si pas atteint la durée suffisante d’une retraite à taux plein</a:t>
          </a:r>
        </a:p>
      </dgm:t>
    </dgm:pt>
    <dgm:pt modelId="{EDDFF80A-3CAA-4F13-83D8-5B786F59EA8B}" type="parTrans" cxnId="{3A3936E4-18C2-4ADB-8907-396F19719A08}">
      <dgm:prSet/>
      <dgm:spPr/>
      <dgm:t>
        <a:bodyPr/>
        <a:lstStyle/>
        <a:p>
          <a:endParaRPr lang="fr-FR"/>
        </a:p>
      </dgm:t>
    </dgm:pt>
    <dgm:pt modelId="{1B0C2397-6AE3-4491-BCC6-D83B47D609F1}" type="sibTrans" cxnId="{3A3936E4-18C2-4ADB-8907-396F19719A08}">
      <dgm:prSet/>
      <dgm:spPr/>
      <dgm:t>
        <a:bodyPr/>
        <a:lstStyle/>
        <a:p>
          <a:endParaRPr lang="fr-FR"/>
        </a:p>
      </dgm:t>
    </dgm:pt>
    <dgm:pt modelId="{6B5653D9-43A5-42E8-B757-87EEAB7A94DC}" type="pres">
      <dgm:prSet presAssocID="{185B9735-C897-4849-BE90-209D7C970427}" presName="Name0" presStyleCnt="0">
        <dgm:presLayoutVars>
          <dgm:dir/>
          <dgm:animLvl val="lvl"/>
          <dgm:resizeHandles val="exact"/>
        </dgm:presLayoutVars>
      </dgm:prSet>
      <dgm:spPr/>
    </dgm:pt>
    <dgm:pt modelId="{2546294D-CEC7-4EE4-8FFE-4DD500E16E97}" type="pres">
      <dgm:prSet presAssocID="{9EFC8A7E-B490-48F0-B7BF-225763D25D7C}" presName="composite" presStyleCnt="0"/>
      <dgm:spPr/>
    </dgm:pt>
    <dgm:pt modelId="{8B2635F3-B51D-4F52-A607-F679748454F6}" type="pres">
      <dgm:prSet presAssocID="{9EFC8A7E-B490-48F0-B7BF-225763D25D7C}" presName="parTx" presStyleLbl="node1" presStyleIdx="0" presStyleCnt="3">
        <dgm:presLayoutVars>
          <dgm:chMax val="0"/>
          <dgm:chPref val="0"/>
          <dgm:bulletEnabled val="1"/>
        </dgm:presLayoutVars>
      </dgm:prSet>
      <dgm:spPr/>
    </dgm:pt>
    <dgm:pt modelId="{4D7BE2D0-6663-4A33-9170-D8572899CE03}" type="pres">
      <dgm:prSet presAssocID="{9EFC8A7E-B490-48F0-B7BF-225763D25D7C}" presName="desTx" presStyleLbl="revTx" presStyleIdx="0" presStyleCnt="3">
        <dgm:presLayoutVars>
          <dgm:bulletEnabled val="1"/>
        </dgm:presLayoutVars>
      </dgm:prSet>
      <dgm:spPr/>
    </dgm:pt>
    <dgm:pt modelId="{D645C744-894A-468B-9768-74452D3D884F}" type="pres">
      <dgm:prSet presAssocID="{CD732E32-0DC7-48D9-A313-41C332E604CE}" presName="space" presStyleCnt="0"/>
      <dgm:spPr/>
    </dgm:pt>
    <dgm:pt modelId="{E60E1D37-7C0A-4E79-BC44-EBC0C8C33116}" type="pres">
      <dgm:prSet presAssocID="{45099E72-B37A-4105-ACBF-806FE614794D}" presName="composite" presStyleCnt="0"/>
      <dgm:spPr/>
    </dgm:pt>
    <dgm:pt modelId="{1DD74B67-495A-4F45-B3BD-A379F7E30847}" type="pres">
      <dgm:prSet presAssocID="{45099E72-B37A-4105-ACBF-806FE614794D}" presName="parTx" presStyleLbl="node1" presStyleIdx="1" presStyleCnt="3">
        <dgm:presLayoutVars>
          <dgm:chMax val="0"/>
          <dgm:chPref val="0"/>
          <dgm:bulletEnabled val="1"/>
        </dgm:presLayoutVars>
      </dgm:prSet>
      <dgm:spPr/>
    </dgm:pt>
    <dgm:pt modelId="{70368A4E-1D59-43B8-84E7-80FC9371987F}" type="pres">
      <dgm:prSet presAssocID="{45099E72-B37A-4105-ACBF-806FE614794D}" presName="desTx" presStyleLbl="revTx" presStyleIdx="1" presStyleCnt="3">
        <dgm:presLayoutVars>
          <dgm:bulletEnabled val="1"/>
        </dgm:presLayoutVars>
      </dgm:prSet>
      <dgm:spPr/>
    </dgm:pt>
    <dgm:pt modelId="{53181538-ED77-47BB-A6F3-F6563625886E}" type="pres">
      <dgm:prSet presAssocID="{191649D2-A844-49A4-9446-90A674DD832F}" presName="space" presStyleCnt="0"/>
      <dgm:spPr/>
    </dgm:pt>
    <dgm:pt modelId="{C09C429B-1A4A-4926-BFD0-83C472CCEB07}" type="pres">
      <dgm:prSet presAssocID="{3AFD4D42-9D7A-4AB9-B0DE-1E4C09B50FB7}" presName="composite" presStyleCnt="0"/>
      <dgm:spPr/>
    </dgm:pt>
    <dgm:pt modelId="{13CE4E80-C1E5-4D16-916E-E47011DD24AC}" type="pres">
      <dgm:prSet presAssocID="{3AFD4D42-9D7A-4AB9-B0DE-1E4C09B50FB7}" presName="parTx" presStyleLbl="node1" presStyleIdx="2" presStyleCnt="3">
        <dgm:presLayoutVars>
          <dgm:chMax val="0"/>
          <dgm:chPref val="0"/>
          <dgm:bulletEnabled val="1"/>
        </dgm:presLayoutVars>
      </dgm:prSet>
      <dgm:spPr/>
    </dgm:pt>
    <dgm:pt modelId="{1F52037F-28A7-4689-A5AB-017EDB38E21A}" type="pres">
      <dgm:prSet presAssocID="{3AFD4D42-9D7A-4AB9-B0DE-1E4C09B50FB7}" presName="desTx" presStyleLbl="revTx" presStyleIdx="2" presStyleCnt="3">
        <dgm:presLayoutVars>
          <dgm:bulletEnabled val="1"/>
        </dgm:presLayoutVars>
      </dgm:prSet>
      <dgm:spPr/>
    </dgm:pt>
  </dgm:ptLst>
  <dgm:cxnLst>
    <dgm:cxn modelId="{905EB201-75C0-4C04-998C-227BE70824F9}" srcId="{185B9735-C897-4849-BE90-209D7C970427}" destId="{45099E72-B37A-4105-ACBF-806FE614794D}" srcOrd="1" destOrd="0" parTransId="{CE93687F-BB6D-4142-9BCB-F7D21A8DB60A}" sibTransId="{191649D2-A844-49A4-9446-90A674DD832F}"/>
    <dgm:cxn modelId="{E0341E16-6479-45F4-81F9-F3F949E7655C}" type="presOf" srcId="{3AFD4D42-9D7A-4AB9-B0DE-1E4C09B50FB7}" destId="{13CE4E80-C1E5-4D16-916E-E47011DD24AC}" srcOrd="0" destOrd="0" presId="urn:microsoft.com/office/officeart/2005/8/layout/chevron1"/>
    <dgm:cxn modelId="{12BDA91A-D522-44C3-B983-A554AD68B841}" type="presOf" srcId="{45099E72-B37A-4105-ACBF-806FE614794D}" destId="{1DD74B67-495A-4F45-B3BD-A379F7E30847}" srcOrd="0" destOrd="0" presId="urn:microsoft.com/office/officeart/2005/8/layout/chevron1"/>
    <dgm:cxn modelId="{186DA425-23E0-43BF-99FB-5526C87C32B2}" srcId="{45099E72-B37A-4105-ACBF-806FE614794D}" destId="{BF6E2691-C1F5-46B0-991A-70902DBB5143}" srcOrd="0" destOrd="0" parTransId="{7B4A7E4E-CA99-4D57-9B8F-ACEAB8659CFF}" sibTransId="{24B80DA8-FB17-45EE-94EB-D428FEDD38D4}"/>
    <dgm:cxn modelId="{E21B3931-AB58-4AAC-A5B8-F4923DA3BAEC}" type="presOf" srcId="{185B9735-C897-4849-BE90-209D7C970427}" destId="{6B5653D9-43A5-42E8-B757-87EEAB7A94DC}" srcOrd="0" destOrd="0" presId="urn:microsoft.com/office/officeart/2005/8/layout/chevron1"/>
    <dgm:cxn modelId="{551A5331-E041-4A5E-ACEF-29FFEB1CA089}" srcId="{9EFC8A7E-B490-48F0-B7BF-225763D25D7C}" destId="{6C843781-6F83-4362-B96A-A9D3EE4285D8}" srcOrd="0" destOrd="0" parTransId="{BF8277AA-AC4C-476A-9FA4-9041E43844CB}" sibTransId="{BB827680-465E-4E37-BD3E-366C6D914306}"/>
    <dgm:cxn modelId="{6151EB32-BA0B-4A0C-AFDB-F0953BEB372B}" srcId="{185B9735-C897-4849-BE90-209D7C970427}" destId="{3AFD4D42-9D7A-4AB9-B0DE-1E4C09B50FB7}" srcOrd="2" destOrd="0" parTransId="{72A0132C-3E89-404D-9036-D27313E1B831}" sibTransId="{26C60DEE-8B82-46A1-BA1D-28441F443FFE}"/>
    <dgm:cxn modelId="{548EA63C-5383-4EE7-8140-6757B12798BB}" type="presOf" srcId="{F3EB3323-404B-4694-90BF-1F58D04A6873}" destId="{1F52037F-28A7-4689-A5AB-017EDB38E21A}" srcOrd="0" destOrd="0" presId="urn:microsoft.com/office/officeart/2005/8/layout/chevron1"/>
    <dgm:cxn modelId="{67E97D56-91D6-4CAD-8F0A-BB296FEA544D}" type="presOf" srcId="{9EFC8A7E-B490-48F0-B7BF-225763D25D7C}" destId="{8B2635F3-B51D-4F52-A607-F679748454F6}" srcOrd="0" destOrd="0" presId="urn:microsoft.com/office/officeart/2005/8/layout/chevron1"/>
    <dgm:cxn modelId="{2D288782-A079-4215-9716-A30BC74751D8}" type="presOf" srcId="{BF6E2691-C1F5-46B0-991A-70902DBB5143}" destId="{70368A4E-1D59-43B8-84E7-80FC9371987F}" srcOrd="0" destOrd="0" presId="urn:microsoft.com/office/officeart/2005/8/layout/chevron1"/>
    <dgm:cxn modelId="{691EA082-20FA-41AB-96A5-AD3F40DF54B5}" type="presOf" srcId="{6C843781-6F83-4362-B96A-A9D3EE4285D8}" destId="{4D7BE2D0-6663-4A33-9170-D8572899CE03}" srcOrd="0" destOrd="0" presId="urn:microsoft.com/office/officeart/2005/8/layout/chevron1"/>
    <dgm:cxn modelId="{83F19CBD-6AB7-4A73-9A11-F42D4079E047}" srcId="{185B9735-C897-4849-BE90-209D7C970427}" destId="{9EFC8A7E-B490-48F0-B7BF-225763D25D7C}" srcOrd="0" destOrd="0" parTransId="{F0D10E49-0BB4-43CA-BCF4-3A159E2446FA}" sibTransId="{CD732E32-0DC7-48D9-A313-41C332E604CE}"/>
    <dgm:cxn modelId="{3A3936E4-18C2-4ADB-8907-396F19719A08}" srcId="{3AFD4D42-9D7A-4AB9-B0DE-1E4C09B50FB7}" destId="{F3EB3323-404B-4694-90BF-1F58D04A6873}" srcOrd="0" destOrd="0" parTransId="{EDDFF80A-3CAA-4F13-83D8-5B786F59EA8B}" sibTransId="{1B0C2397-6AE3-4491-BCC6-D83B47D609F1}"/>
    <dgm:cxn modelId="{F9E0FE07-35A9-44DB-8C1E-CB1067948C34}" type="presParOf" srcId="{6B5653D9-43A5-42E8-B757-87EEAB7A94DC}" destId="{2546294D-CEC7-4EE4-8FFE-4DD500E16E97}" srcOrd="0" destOrd="0" presId="urn:microsoft.com/office/officeart/2005/8/layout/chevron1"/>
    <dgm:cxn modelId="{DEBC6040-146E-4AF1-AD3D-B24CDBED54C0}" type="presParOf" srcId="{2546294D-CEC7-4EE4-8FFE-4DD500E16E97}" destId="{8B2635F3-B51D-4F52-A607-F679748454F6}" srcOrd="0" destOrd="0" presId="urn:microsoft.com/office/officeart/2005/8/layout/chevron1"/>
    <dgm:cxn modelId="{0A5E21D0-8895-48D1-B9A3-1FB43FA33A44}" type="presParOf" srcId="{2546294D-CEC7-4EE4-8FFE-4DD500E16E97}" destId="{4D7BE2D0-6663-4A33-9170-D8572899CE03}" srcOrd="1" destOrd="0" presId="urn:microsoft.com/office/officeart/2005/8/layout/chevron1"/>
    <dgm:cxn modelId="{EDFA6448-5C62-4E98-A6D4-9DF4B855F525}" type="presParOf" srcId="{6B5653D9-43A5-42E8-B757-87EEAB7A94DC}" destId="{D645C744-894A-468B-9768-74452D3D884F}" srcOrd="1" destOrd="0" presId="urn:microsoft.com/office/officeart/2005/8/layout/chevron1"/>
    <dgm:cxn modelId="{738D9F9C-93B5-4602-A05B-72E09ABDC633}" type="presParOf" srcId="{6B5653D9-43A5-42E8-B757-87EEAB7A94DC}" destId="{E60E1D37-7C0A-4E79-BC44-EBC0C8C33116}" srcOrd="2" destOrd="0" presId="urn:microsoft.com/office/officeart/2005/8/layout/chevron1"/>
    <dgm:cxn modelId="{525DEE2B-2A6B-427C-B1FF-1A75AAA17505}" type="presParOf" srcId="{E60E1D37-7C0A-4E79-BC44-EBC0C8C33116}" destId="{1DD74B67-495A-4F45-B3BD-A379F7E30847}" srcOrd="0" destOrd="0" presId="urn:microsoft.com/office/officeart/2005/8/layout/chevron1"/>
    <dgm:cxn modelId="{69F3F93C-451C-4A50-97C5-99661F8AA088}" type="presParOf" srcId="{E60E1D37-7C0A-4E79-BC44-EBC0C8C33116}" destId="{70368A4E-1D59-43B8-84E7-80FC9371987F}" srcOrd="1" destOrd="0" presId="urn:microsoft.com/office/officeart/2005/8/layout/chevron1"/>
    <dgm:cxn modelId="{DA6C4519-3E7D-4A2D-A7F0-278ECD803F72}" type="presParOf" srcId="{6B5653D9-43A5-42E8-B757-87EEAB7A94DC}" destId="{53181538-ED77-47BB-A6F3-F6563625886E}" srcOrd="3" destOrd="0" presId="urn:microsoft.com/office/officeart/2005/8/layout/chevron1"/>
    <dgm:cxn modelId="{B1A515CE-8342-440B-9DFE-06610AF11E3E}" type="presParOf" srcId="{6B5653D9-43A5-42E8-B757-87EEAB7A94DC}" destId="{C09C429B-1A4A-4926-BFD0-83C472CCEB07}" srcOrd="4" destOrd="0" presId="urn:microsoft.com/office/officeart/2005/8/layout/chevron1"/>
    <dgm:cxn modelId="{7402EB05-EF99-4BDA-BF0E-AD3A3EB3C3E6}" type="presParOf" srcId="{C09C429B-1A4A-4926-BFD0-83C472CCEB07}" destId="{13CE4E80-C1E5-4D16-916E-E47011DD24AC}" srcOrd="0" destOrd="0" presId="urn:microsoft.com/office/officeart/2005/8/layout/chevron1"/>
    <dgm:cxn modelId="{569B36A2-F926-4CD4-94C6-F0F33970C804}" type="presParOf" srcId="{C09C429B-1A4A-4926-BFD0-83C472CCEB07}" destId="{1F52037F-28A7-4689-A5AB-017EDB38E21A}" srcOrd="1"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179CD5C-4495-4E16-B674-3A53A7C53F96}"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fr-FR"/>
        </a:p>
      </dgm:t>
    </dgm:pt>
    <dgm:pt modelId="{0DEA08B9-38A5-4DF9-B843-21B1ECC7224E}">
      <dgm:prSet phldrT="[Texte]"/>
      <dgm:spPr/>
      <dgm:t>
        <a:bodyPr/>
        <a:lstStyle/>
        <a:p>
          <a:r>
            <a:rPr lang="fr-FR" dirty="0"/>
            <a:t>Motif de radiation</a:t>
          </a:r>
        </a:p>
      </dgm:t>
    </dgm:pt>
    <dgm:pt modelId="{5C7312D2-7360-48A4-993B-37C4C326A1D6}" type="parTrans" cxnId="{8F8DA31B-C857-4A4E-8786-944A781F374E}">
      <dgm:prSet/>
      <dgm:spPr/>
      <dgm:t>
        <a:bodyPr/>
        <a:lstStyle/>
        <a:p>
          <a:endParaRPr lang="fr-FR"/>
        </a:p>
      </dgm:t>
    </dgm:pt>
    <dgm:pt modelId="{A0D6E64B-9D25-4D87-A6ED-184790726FD7}" type="sibTrans" cxnId="{8F8DA31B-C857-4A4E-8786-944A781F374E}">
      <dgm:prSet/>
      <dgm:spPr/>
      <dgm:t>
        <a:bodyPr/>
        <a:lstStyle/>
        <a:p>
          <a:endParaRPr lang="fr-FR"/>
        </a:p>
      </dgm:t>
    </dgm:pt>
    <dgm:pt modelId="{782CFB4E-FC04-4632-83B7-B7A9830C569B}">
      <dgm:prSet phldrT="[Texte]" custT="1"/>
      <dgm:spPr/>
      <dgm:t>
        <a:bodyPr/>
        <a:lstStyle/>
        <a:p>
          <a:pPr>
            <a:buFont typeface="Wingdings" panose="05000000000000000000" pitchFamily="2" charset="2"/>
            <a:buChar char="v"/>
          </a:pPr>
          <a:r>
            <a:rPr lang="fr-FR" sz="2200" dirty="0">
              <a:latin typeface="Century Gothic" panose="020B0502020202020204" pitchFamily="34" charset="0"/>
            </a:rPr>
            <a:t>- Fin de contrat, </a:t>
          </a:r>
        </a:p>
        <a:p>
          <a:pPr>
            <a:buFontTx/>
            <a:buNone/>
          </a:pPr>
          <a:r>
            <a:rPr lang="fr-FR" sz="2200" dirty="0">
              <a:latin typeface="Century Gothic" panose="020B0502020202020204" pitchFamily="34" charset="0"/>
            </a:rPr>
            <a:t>- Licenciement autre que celui pour motif disciplinaire</a:t>
          </a:r>
        </a:p>
        <a:p>
          <a:pPr>
            <a:buFontTx/>
            <a:buNone/>
          </a:pPr>
          <a:r>
            <a:rPr lang="fr-FR" sz="2200" dirty="0">
              <a:latin typeface="Century Gothic" panose="020B0502020202020204" pitchFamily="34" charset="0"/>
            </a:rPr>
            <a:t>- Démission</a:t>
          </a:r>
        </a:p>
        <a:p>
          <a:pPr>
            <a:buFontTx/>
            <a:buNone/>
          </a:pPr>
          <a:r>
            <a:rPr lang="fr-FR" sz="2200" dirty="0">
              <a:latin typeface="Century Gothic" panose="020B0502020202020204" pitchFamily="34" charset="0"/>
            </a:rPr>
            <a:t>- Mise à la retraite</a:t>
          </a:r>
          <a:endParaRPr lang="fr-FR" sz="2200" dirty="0"/>
        </a:p>
      </dgm:t>
    </dgm:pt>
    <dgm:pt modelId="{496CD190-C9C4-4FF9-8D96-20B3806C981E}" type="parTrans" cxnId="{6A871453-3025-4FB9-99C3-714EA5DBD3BF}">
      <dgm:prSet/>
      <dgm:spPr/>
      <dgm:t>
        <a:bodyPr/>
        <a:lstStyle/>
        <a:p>
          <a:endParaRPr lang="fr-FR"/>
        </a:p>
      </dgm:t>
    </dgm:pt>
    <dgm:pt modelId="{FCECA380-0604-432A-A42B-124D398C9F74}" type="sibTrans" cxnId="{6A871453-3025-4FB9-99C3-714EA5DBD3BF}">
      <dgm:prSet/>
      <dgm:spPr/>
      <dgm:t>
        <a:bodyPr/>
        <a:lstStyle/>
        <a:p>
          <a:endParaRPr lang="fr-FR"/>
        </a:p>
      </dgm:t>
    </dgm:pt>
    <dgm:pt modelId="{CB6C582D-DCB3-41E8-99FF-B8F414045D42}">
      <dgm:prSet phldrT="[Texte]"/>
      <dgm:spPr/>
      <dgm:t>
        <a:bodyPr/>
        <a:lstStyle/>
        <a:p>
          <a:r>
            <a:rPr lang="fr-FR" dirty="0"/>
            <a:t>Congés non pris </a:t>
          </a:r>
        </a:p>
      </dgm:t>
    </dgm:pt>
    <dgm:pt modelId="{11C1EA99-5DCF-4D88-8EC2-1040B37CAD99}" type="parTrans" cxnId="{F075CCB8-79F5-4DB1-A6AD-71324BACCB8D}">
      <dgm:prSet/>
      <dgm:spPr/>
      <dgm:t>
        <a:bodyPr/>
        <a:lstStyle/>
        <a:p>
          <a:endParaRPr lang="fr-FR"/>
        </a:p>
      </dgm:t>
    </dgm:pt>
    <dgm:pt modelId="{CBB59E3D-EFF5-4DDF-B6D6-95BBCEAE0189}" type="sibTrans" cxnId="{F075CCB8-79F5-4DB1-A6AD-71324BACCB8D}">
      <dgm:prSet/>
      <dgm:spPr/>
      <dgm:t>
        <a:bodyPr/>
        <a:lstStyle/>
        <a:p>
          <a:endParaRPr lang="fr-FR"/>
        </a:p>
      </dgm:t>
    </dgm:pt>
    <dgm:pt modelId="{F5BB32CF-578C-45E4-9D17-B2D8346C0EFB}">
      <dgm:prSet phldrT="[Texte]" custT="1"/>
      <dgm:spPr/>
      <dgm:t>
        <a:bodyPr/>
        <a:lstStyle/>
        <a:p>
          <a:pPr>
            <a:buFont typeface="Arial" panose="020B0604020202020204" pitchFamily="34" charset="0"/>
            <a:buChar char="•"/>
          </a:pPr>
          <a:r>
            <a:rPr lang="fr-FR" sz="2200" dirty="0">
              <a:latin typeface="Century Gothic" panose="020B0502020202020204" pitchFamily="34" charset="0"/>
            </a:rPr>
            <a:t>- En raison du refus du chef de service</a:t>
          </a:r>
        </a:p>
        <a:p>
          <a:pPr>
            <a:buFont typeface="Arial" panose="020B0604020202020204" pitchFamily="34" charset="0"/>
            <a:buChar char="•"/>
          </a:pPr>
          <a:r>
            <a:rPr lang="fr-FR" sz="2200" dirty="0">
              <a:latin typeface="Century Gothic" panose="020B0502020202020204" pitchFamily="34" charset="0"/>
            </a:rPr>
            <a:t>- Pour raison de santé</a:t>
          </a:r>
          <a:endParaRPr lang="fr-FR" sz="2200" dirty="0"/>
        </a:p>
      </dgm:t>
    </dgm:pt>
    <dgm:pt modelId="{101C61D1-F7BD-4188-9687-B6C458FD2082}" type="parTrans" cxnId="{04816DA1-EB66-4396-890F-541752306A6A}">
      <dgm:prSet/>
      <dgm:spPr/>
      <dgm:t>
        <a:bodyPr/>
        <a:lstStyle/>
        <a:p>
          <a:endParaRPr lang="fr-FR"/>
        </a:p>
      </dgm:t>
    </dgm:pt>
    <dgm:pt modelId="{B536A69B-45A1-4A73-8125-63A1CDEB544F}" type="sibTrans" cxnId="{04816DA1-EB66-4396-890F-541752306A6A}">
      <dgm:prSet/>
      <dgm:spPr/>
      <dgm:t>
        <a:bodyPr/>
        <a:lstStyle/>
        <a:p>
          <a:endParaRPr lang="fr-FR"/>
        </a:p>
      </dgm:t>
    </dgm:pt>
    <dgm:pt modelId="{1F4E7D9D-F994-477D-BD4E-EFAF374BC1BC}" type="pres">
      <dgm:prSet presAssocID="{8179CD5C-4495-4E16-B674-3A53A7C53F96}" presName="list" presStyleCnt="0">
        <dgm:presLayoutVars>
          <dgm:dir/>
          <dgm:animLvl val="lvl"/>
        </dgm:presLayoutVars>
      </dgm:prSet>
      <dgm:spPr/>
    </dgm:pt>
    <dgm:pt modelId="{8843E5EB-5B36-4676-9CFA-93FA2B013EDC}" type="pres">
      <dgm:prSet presAssocID="{0DEA08B9-38A5-4DF9-B843-21B1ECC7224E}" presName="posSpace" presStyleCnt="0"/>
      <dgm:spPr/>
    </dgm:pt>
    <dgm:pt modelId="{5CC68A51-8D82-4548-B23C-9277A516579E}" type="pres">
      <dgm:prSet presAssocID="{0DEA08B9-38A5-4DF9-B843-21B1ECC7224E}" presName="vertFlow" presStyleCnt="0"/>
      <dgm:spPr/>
    </dgm:pt>
    <dgm:pt modelId="{6D51B4F0-22F4-475D-9E76-37673B40E09A}" type="pres">
      <dgm:prSet presAssocID="{0DEA08B9-38A5-4DF9-B843-21B1ECC7224E}" presName="topSpace" presStyleCnt="0"/>
      <dgm:spPr/>
    </dgm:pt>
    <dgm:pt modelId="{39BDE43E-2619-4A77-B516-9846AFCE17D6}" type="pres">
      <dgm:prSet presAssocID="{0DEA08B9-38A5-4DF9-B843-21B1ECC7224E}" presName="firstComp" presStyleCnt="0"/>
      <dgm:spPr/>
    </dgm:pt>
    <dgm:pt modelId="{BA1C30C7-7524-4B89-9F9D-08207DC7EE5A}" type="pres">
      <dgm:prSet presAssocID="{0DEA08B9-38A5-4DF9-B843-21B1ECC7224E}" presName="firstChild" presStyleLbl="bgAccFollowNode1" presStyleIdx="0" presStyleCnt="2" custScaleX="135041" custScaleY="110099" custLinFactNeighborX="1537" custLinFactNeighborY="-10628"/>
      <dgm:spPr/>
    </dgm:pt>
    <dgm:pt modelId="{E4FCFA21-218B-4DE8-99BE-DADDAD1B9D64}" type="pres">
      <dgm:prSet presAssocID="{0DEA08B9-38A5-4DF9-B843-21B1ECC7224E}" presName="firstChildTx" presStyleLbl="bgAccFollowNode1" presStyleIdx="0" presStyleCnt="2">
        <dgm:presLayoutVars>
          <dgm:bulletEnabled val="1"/>
        </dgm:presLayoutVars>
      </dgm:prSet>
      <dgm:spPr/>
    </dgm:pt>
    <dgm:pt modelId="{58916B91-0D91-44E5-8AD8-84E02CCB600A}" type="pres">
      <dgm:prSet presAssocID="{0DEA08B9-38A5-4DF9-B843-21B1ECC7224E}" presName="negSpace" presStyleCnt="0"/>
      <dgm:spPr/>
    </dgm:pt>
    <dgm:pt modelId="{48CF3A43-4967-4F20-8A22-D74CE5CFC715}" type="pres">
      <dgm:prSet presAssocID="{0DEA08B9-38A5-4DF9-B843-21B1ECC7224E}" presName="circle" presStyleLbl="node1" presStyleIdx="0" presStyleCnt="2" custLinFactX="-36063" custLinFactNeighborX="-100000" custLinFactNeighborY="-97"/>
      <dgm:spPr/>
    </dgm:pt>
    <dgm:pt modelId="{7725B210-AC1B-47C6-8A78-361570089039}" type="pres">
      <dgm:prSet presAssocID="{A0D6E64B-9D25-4D87-A6ED-184790726FD7}" presName="transSpace" presStyleCnt="0"/>
      <dgm:spPr/>
    </dgm:pt>
    <dgm:pt modelId="{2FB22DC3-F53F-4635-910D-ECCDF66B0D84}" type="pres">
      <dgm:prSet presAssocID="{CB6C582D-DCB3-41E8-99FF-B8F414045D42}" presName="posSpace" presStyleCnt="0"/>
      <dgm:spPr/>
    </dgm:pt>
    <dgm:pt modelId="{22B812AE-797B-4780-8D75-D2B6C8A0C318}" type="pres">
      <dgm:prSet presAssocID="{CB6C582D-DCB3-41E8-99FF-B8F414045D42}" presName="vertFlow" presStyleCnt="0"/>
      <dgm:spPr/>
    </dgm:pt>
    <dgm:pt modelId="{EAFD39CE-3A9C-4EFD-A044-88ECEB73C465}" type="pres">
      <dgm:prSet presAssocID="{CB6C582D-DCB3-41E8-99FF-B8F414045D42}" presName="topSpace" presStyleCnt="0"/>
      <dgm:spPr/>
    </dgm:pt>
    <dgm:pt modelId="{00A157B4-FDBC-4585-A1E6-0FEC4690A3A6}" type="pres">
      <dgm:prSet presAssocID="{CB6C582D-DCB3-41E8-99FF-B8F414045D42}" presName="firstComp" presStyleCnt="0"/>
      <dgm:spPr/>
    </dgm:pt>
    <dgm:pt modelId="{5A9494EC-47E4-49A0-A287-FADBA5B15D33}" type="pres">
      <dgm:prSet presAssocID="{CB6C582D-DCB3-41E8-99FF-B8F414045D42}" presName="firstChild" presStyleLbl="bgAccFollowNode1" presStyleIdx="1" presStyleCnt="2" custScaleX="131850" custLinFactNeighborX="-5009" custLinFactNeighborY="-9888"/>
      <dgm:spPr/>
    </dgm:pt>
    <dgm:pt modelId="{1EE47ABB-FF0E-41B4-A22C-14158574357F}" type="pres">
      <dgm:prSet presAssocID="{CB6C582D-DCB3-41E8-99FF-B8F414045D42}" presName="firstChildTx" presStyleLbl="bgAccFollowNode1" presStyleIdx="1" presStyleCnt="2">
        <dgm:presLayoutVars>
          <dgm:bulletEnabled val="1"/>
        </dgm:presLayoutVars>
      </dgm:prSet>
      <dgm:spPr/>
    </dgm:pt>
    <dgm:pt modelId="{5ED7DDE3-4DFF-4EC3-9353-EE504F85C0D5}" type="pres">
      <dgm:prSet presAssocID="{CB6C582D-DCB3-41E8-99FF-B8F414045D42}" presName="negSpace" presStyleCnt="0"/>
      <dgm:spPr/>
    </dgm:pt>
    <dgm:pt modelId="{864B37B8-E728-4C6C-8284-EDB70D76E8F9}" type="pres">
      <dgm:prSet presAssocID="{CB6C582D-DCB3-41E8-99FF-B8F414045D42}" presName="circle" presStyleLbl="node1" presStyleIdx="1" presStyleCnt="2" custLinFactNeighborX="-41431" custLinFactNeighborY="-1800"/>
      <dgm:spPr/>
    </dgm:pt>
  </dgm:ptLst>
  <dgm:cxnLst>
    <dgm:cxn modelId="{8F8DA31B-C857-4A4E-8786-944A781F374E}" srcId="{8179CD5C-4495-4E16-B674-3A53A7C53F96}" destId="{0DEA08B9-38A5-4DF9-B843-21B1ECC7224E}" srcOrd="0" destOrd="0" parTransId="{5C7312D2-7360-48A4-993B-37C4C326A1D6}" sibTransId="{A0D6E64B-9D25-4D87-A6ED-184790726FD7}"/>
    <dgm:cxn modelId="{7C5A4B3F-F886-4166-B2DE-29A42B2353A0}" type="presOf" srcId="{0DEA08B9-38A5-4DF9-B843-21B1ECC7224E}" destId="{48CF3A43-4967-4F20-8A22-D74CE5CFC715}" srcOrd="0" destOrd="0" presId="urn:microsoft.com/office/officeart/2005/8/layout/hList9"/>
    <dgm:cxn modelId="{6A871453-3025-4FB9-99C3-714EA5DBD3BF}" srcId="{0DEA08B9-38A5-4DF9-B843-21B1ECC7224E}" destId="{782CFB4E-FC04-4632-83B7-B7A9830C569B}" srcOrd="0" destOrd="0" parTransId="{496CD190-C9C4-4FF9-8D96-20B3806C981E}" sibTransId="{FCECA380-0604-432A-A42B-124D398C9F74}"/>
    <dgm:cxn modelId="{80B19E8C-1CC8-4000-B140-66427DD7EEB7}" type="presOf" srcId="{8179CD5C-4495-4E16-B674-3A53A7C53F96}" destId="{1F4E7D9D-F994-477D-BD4E-EFAF374BC1BC}" srcOrd="0" destOrd="0" presId="urn:microsoft.com/office/officeart/2005/8/layout/hList9"/>
    <dgm:cxn modelId="{918C4892-7E07-4927-A217-3FD53B508BB2}" type="presOf" srcId="{782CFB4E-FC04-4632-83B7-B7A9830C569B}" destId="{E4FCFA21-218B-4DE8-99BE-DADDAD1B9D64}" srcOrd="1" destOrd="0" presId="urn:microsoft.com/office/officeart/2005/8/layout/hList9"/>
    <dgm:cxn modelId="{5FFA9595-1AB4-4CBA-B860-E2C14E4F5BFD}" type="presOf" srcId="{F5BB32CF-578C-45E4-9D17-B2D8346C0EFB}" destId="{5A9494EC-47E4-49A0-A287-FADBA5B15D33}" srcOrd="0" destOrd="0" presId="urn:microsoft.com/office/officeart/2005/8/layout/hList9"/>
    <dgm:cxn modelId="{2128FC9D-7CD9-4BE6-B729-07C6F0A8CB49}" type="presOf" srcId="{782CFB4E-FC04-4632-83B7-B7A9830C569B}" destId="{BA1C30C7-7524-4B89-9F9D-08207DC7EE5A}" srcOrd="0" destOrd="0" presId="urn:microsoft.com/office/officeart/2005/8/layout/hList9"/>
    <dgm:cxn modelId="{04816DA1-EB66-4396-890F-541752306A6A}" srcId="{CB6C582D-DCB3-41E8-99FF-B8F414045D42}" destId="{F5BB32CF-578C-45E4-9D17-B2D8346C0EFB}" srcOrd="0" destOrd="0" parTransId="{101C61D1-F7BD-4188-9687-B6C458FD2082}" sibTransId="{B536A69B-45A1-4A73-8125-63A1CDEB544F}"/>
    <dgm:cxn modelId="{5D8C25B0-F4B8-410B-A25B-3168F135DA74}" type="presOf" srcId="{F5BB32CF-578C-45E4-9D17-B2D8346C0EFB}" destId="{1EE47ABB-FF0E-41B4-A22C-14158574357F}" srcOrd="1" destOrd="0" presId="urn:microsoft.com/office/officeart/2005/8/layout/hList9"/>
    <dgm:cxn modelId="{F075CCB8-79F5-4DB1-A6AD-71324BACCB8D}" srcId="{8179CD5C-4495-4E16-B674-3A53A7C53F96}" destId="{CB6C582D-DCB3-41E8-99FF-B8F414045D42}" srcOrd="1" destOrd="0" parTransId="{11C1EA99-5DCF-4D88-8EC2-1040B37CAD99}" sibTransId="{CBB59E3D-EFF5-4DDF-B6D6-95BBCEAE0189}"/>
    <dgm:cxn modelId="{AA2D81BD-D6EB-42E4-AF2E-807DEBB2B7DF}" type="presOf" srcId="{CB6C582D-DCB3-41E8-99FF-B8F414045D42}" destId="{864B37B8-E728-4C6C-8284-EDB70D76E8F9}" srcOrd="0" destOrd="0" presId="urn:microsoft.com/office/officeart/2005/8/layout/hList9"/>
    <dgm:cxn modelId="{D6B2421C-3D1A-498C-B7EF-6E14030D8F4F}" type="presParOf" srcId="{1F4E7D9D-F994-477D-BD4E-EFAF374BC1BC}" destId="{8843E5EB-5B36-4676-9CFA-93FA2B013EDC}" srcOrd="0" destOrd="0" presId="urn:microsoft.com/office/officeart/2005/8/layout/hList9"/>
    <dgm:cxn modelId="{E3A2CEA6-48AB-49C0-BA51-39B8B3B1EBD4}" type="presParOf" srcId="{1F4E7D9D-F994-477D-BD4E-EFAF374BC1BC}" destId="{5CC68A51-8D82-4548-B23C-9277A516579E}" srcOrd="1" destOrd="0" presId="urn:microsoft.com/office/officeart/2005/8/layout/hList9"/>
    <dgm:cxn modelId="{B31A8088-BBBC-4F08-B9E3-035312334976}" type="presParOf" srcId="{5CC68A51-8D82-4548-B23C-9277A516579E}" destId="{6D51B4F0-22F4-475D-9E76-37673B40E09A}" srcOrd="0" destOrd="0" presId="urn:microsoft.com/office/officeart/2005/8/layout/hList9"/>
    <dgm:cxn modelId="{9D26E379-0891-44C6-8632-8EA6A872CD19}" type="presParOf" srcId="{5CC68A51-8D82-4548-B23C-9277A516579E}" destId="{39BDE43E-2619-4A77-B516-9846AFCE17D6}" srcOrd="1" destOrd="0" presId="urn:microsoft.com/office/officeart/2005/8/layout/hList9"/>
    <dgm:cxn modelId="{0055467F-F406-4A9A-87F9-DB8CF5477FF5}" type="presParOf" srcId="{39BDE43E-2619-4A77-B516-9846AFCE17D6}" destId="{BA1C30C7-7524-4B89-9F9D-08207DC7EE5A}" srcOrd="0" destOrd="0" presId="urn:microsoft.com/office/officeart/2005/8/layout/hList9"/>
    <dgm:cxn modelId="{074890FE-4815-4770-A26E-3FE00D706929}" type="presParOf" srcId="{39BDE43E-2619-4A77-B516-9846AFCE17D6}" destId="{E4FCFA21-218B-4DE8-99BE-DADDAD1B9D64}" srcOrd="1" destOrd="0" presId="urn:microsoft.com/office/officeart/2005/8/layout/hList9"/>
    <dgm:cxn modelId="{1501EE2D-C56C-4B8F-AE90-4A00497268C6}" type="presParOf" srcId="{1F4E7D9D-F994-477D-BD4E-EFAF374BC1BC}" destId="{58916B91-0D91-44E5-8AD8-84E02CCB600A}" srcOrd="2" destOrd="0" presId="urn:microsoft.com/office/officeart/2005/8/layout/hList9"/>
    <dgm:cxn modelId="{9A445D0D-7D2F-436C-B80B-9E648226A7E7}" type="presParOf" srcId="{1F4E7D9D-F994-477D-BD4E-EFAF374BC1BC}" destId="{48CF3A43-4967-4F20-8A22-D74CE5CFC715}" srcOrd="3" destOrd="0" presId="urn:microsoft.com/office/officeart/2005/8/layout/hList9"/>
    <dgm:cxn modelId="{68B3869B-DEDE-4970-8A84-3286D81D6DF1}" type="presParOf" srcId="{1F4E7D9D-F994-477D-BD4E-EFAF374BC1BC}" destId="{7725B210-AC1B-47C6-8A78-361570089039}" srcOrd="4" destOrd="0" presId="urn:microsoft.com/office/officeart/2005/8/layout/hList9"/>
    <dgm:cxn modelId="{053AE97E-7235-4866-BA0C-A7D750019468}" type="presParOf" srcId="{1F4E7D9D-F994-477D-BD4E-EFAF374BC1BC}" destId="{2FB22DC3-F53F-4635-910D-ECCDF66B0D84}" srcOrd="5" destOrd="0" presId="urn:microsoft.com/office/officeart/2005/8/layout/hList9"/>
    <dgm:cxn modelId="{A9B937AC-8439-4CD7-A7E3-4CAD55AF6B7C}" type="presParOf" srcId="{1F4E7D9D-F994-477D-BD4E-EFAF374BC1BC}" destId="{22B812AE-797B-4780-8D75-D2B6C8A0C318}" srcOrd="6" destOrd="0" presId="urn:microsoft.com/office/officeart/2005/8/layout/hList9"/>
    <dgm:cxn modelId="{40CF0322-43C7-4759-9377-735EE08C24B9}" type="presParOf" srcId="{22B812AE-797B-4780-8D75-D2B6C8A0C318}" destId="{EAFD39CE-3A9C-4EFD-A044-88ECEB73C465}" srcOrd="0" destOrd="0" presId="urn:microsoft.com/office/officeart/2005/8/layout/hList9"/>
    <dgm:cxn modelId="{C867868D-C1F1-4895-9138-AD8BA9077195}" type="presParOf" srcId="{22B812AE-797B-4780-8D75-D2B6C8A0C318}" destId="{00A157B4-FDBC-4585-A1E6-0FEC4690A3A6}" srcOrd="1" destOrd="0" presId="urn:microsoft.com/office/officeart/2005/8/layout/hList9"/>
    <dgm:cxn modelId="{C691D488-DA12-4A26-85E5-1B572DC375F4}" type="presParOf" srcId="{00A157B4-FDBC-4585-A1E6-0FEC4690A3A6}" destId="{5A9494EC-47E4-49A0-A287-FADBA5B15D33}" srcOrd="0" destOrd="0" presId="urn:microsoft.com/office/officeart/2005/8/layout/hList9"/>
    <dgm:cxn modelId="{8AA2D5EC-5A4E-408D-A46E-FF2AF1B852A3}" type="presParOf" srcId="{00A157B4-FDBC-4585-A1E6-0FEC4690A3A6}" destId="{1EE47ABB-FF0E-41B4-A22C-14158574357F}" srcOrd="1" destOrd="0" presId="urn:microsoft.com/office/officeart/2005/8/layout/hList9"/>
    <dgm:cxn modelId="{200EB43D-AD45-4283-BDD7-CEB96D7C1A5C}" type="presParOf" srcId="{1F4E7D9D-F994-477D-BD4E-EFAF374BC1BC}" destId="{5ED7DDE3-4DFF-4EC3-9353-EE504F85C0D5}" srcOrd="7" destOrd="0" presId="urn:microsoft.com/office/officeart/2005/8/layout/hList9"/>
    <dgm:cxn modelId="{3CE06423-2F21-46C8-80D2-D9CC3CD6402D}" type="presParOf" srcId="{1F4E7D9D-F994-477D-BD4E-EFAF374BC1BC}" destId="{864B37B8-E728-4C6C-8284-EDB70D76E8F9}" srcOrd="8" destOrd="0" presId="urn:microsoft.com/office/officeart/2005/8/layout/hList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6F2F4CD-B8A6-40B6-A100-9217E96FF1A2}" type="doc">
      <dgm:prSet loTypeId="urn:microsoft.com/office/officeart/2005/8/layout/vList6" loCatId="list" qsTypeId="urn:microsoft.com/office/officeart/2005/8/quickstyle/simple1" qsCatId="simple" csTypeId="urn:microsoft.com/office/officeart/2005/8/colors/colorful5" csCatId="colorful" phldr="1"/>
      <dgm:spPr/>
      <dgm:t>
        <a:bodyPr/>
        <a:lstStyle/>
        <a:p>
          <a:endParaRPr lang="fr-FR"/>
        </a:p>
      </dgm:t>
    </dgm:pt>
    <dgm:pt modelId="{7D1658B9-443B-4B18-9DC3-41C02775A0D1}">
      <dgm:prSet phldrT="[Texte]" custT="1"/>
      <dgm:spPr/>
      <dgm:t>
        <a:bodyPr/>
        <a:lstStyle/>
        <a:p>
          <a:pPr>
            <a:buFont typeface="Arial" panose="020B0604020202020204" pitchFamily="34" charset="0"/>
            <a:buChar char="•"/>
          </a:pPr>
          <a:r>
            <a:rPr lang="fr-FR" sz="2400" b="1" u="none" dirty="0"/>
            <a:t>FIN DE CONTRAT (hors décès)</a:t>
          </a:r>
        </a:p>
      </dgm:t>
    </dgm:pt>
    <dgm:pt modelId="{A363EA5C-6C8F-45AA-8380-ABA71643F679}" type="parTrans" cxnId="{65461922-6471-4F6D-A343-8B28281D02A4}">
      <dgm:prSet/>
      <dgm:spPr/>
      <dgm:t>
        <a:bodyPr/>
        <a:lstStyle/>
        <a:p>
          <a:endParaRPr lang="fr-FR" sz="2400"/>
        </a:p>
      </dgm:t>
    </dgm:pt>
    <dgm:pt modelId="{82FB2C7D-E0AB-4D97-BA21-5DCC2574A7D8}" type="sibTrans" cxnId="{65461922-6471-4F6D-A343-8B28281D02A4}">
      <dgm:prSet/>
      <dgm:spPr/>
      <dgm:t>
        <a:bodyPr/>
        <a:lstStyle/>
        <a:p>
          <a:endParaRPr lang="fr-FR" sz="2400"/>
        </a:p>
      </dgm:t>
    </dgm:pt>
    <dgm:pt modelId="{189DE13B-0585-4DC8-BF30-5CA09E399641}">
      <dgm:prSet phldrT="[Texte]" custT="1"/>
      <dgm:spPr/>
      <dgm:t>
        <a:bodyPr anchor="ctr" anchorCtr="0"/>
        <a:lstStyle/>
        <a:p>
          <a:pPr algn="just">
            <a:buFontTx/>
            <a:buNone/>
          </a:pPr>
          <a:r>
            <a:rPr lang="fr-FR" sz="2400" dirty="0"/>
            <a:t>	</a:t>
          </a:r>
          <a:r>
            <a:rPr lang="fr-FR" sz="2400" b="1" dirty="0"/>
            <a:t>Le CET doit être soldé</a:t>
          </a:r>
          <a:r>
            <a:rPr lang="fr-FR" sz="2400" dirty="0"/>
            <a:t> à la date de radiation des effectifs pour le contractuel.</a:t>
          </a:r>
        </a:p>
      </dgm:t>
    </dgm:pt>
    <dgm:pt modelId="{BECB2C9E-6900-4F3E-8D52-ED0542C46DDC}" type="parTrans" cxnId="{DD7E48E7-0727-4106-A879-C990B5E4EE1F}">
      <dgm:prSet/>
      <dgm:spPr/>
      <dgm:t>
        <a:bodyPr/>
        <a:lstStyle/>
        <a:p>
          <a:endParaRPr lang="fr-FR" sz="2400"/>
        </a:p>
      </dgm:t>
    </dgm:pt>
    <dgm:pt modelId="{23432A39-B39D-442A-9A2A-74D170D4560C}" type="sibTrans" cxnId="{DD7E48E7-0727-4106-A879-C990B5E4EE1F}">
      <dgm:prSet/>
      <dgm:spPr/>
      <dgm:t>
        <a:bodyPr/>
        <a:lstStyle/>
        <a:p>
          <a:endParaRPr lang="fr-FR" sz="2400"/>
        </a:p>
      </dgm:t>
    </dgm:pt>
    <dgm:pt modelId="{BAADBBF2-BD5C-4C2C-AC99-1BE8EC5BDD3F}">
      <dgm:prSet phldrT="[Texte]" custT="1"/>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fr-FR" sz="2400" b="1" u="none" dirty="0"/>
            <a:t>EN CAS DE DÉCÈS</a:t>
          </a:r>
        </a:p>
      </dgm:t>
    </dgm:pt>
    <dgm:pt modelId="{8C447DB0-7AC0-4314-A5C1-C36D37B7449D}" type="sibTrans" cxnId="{5066C4F6-0E2A-4C57-B7B4-97D7C8CB4224}">
      <dgm:prSet/>
      <dgm:spPr/>
      <dgm:t>
        <a:bodyPr/>
        <a:lstStyle/>
        <a:p>
          <a:endParaRPr lang="fr-FR" sz="2400"/>
        </a:p>
      </dgm:t>
    </dgm:pt>
    <dgm:pt modelId="{A3A7BF2D-09FF-4B71-AE32-3708DBCBDC37}" type="parTrans" cxnId="{5066C4F6-0E2A-4C57-B7B4-97D7C8CB4224}">
      <dgm:prSet/>
      <dgm:spPr/>
      <dgm:t>
        <a:bodyPr/>
        <a:lstStyle/>
        <a:p>
          <a:endParaRPr lang="fr-FR" sz="2400"/>
        </a:p>
      </dgm:t>
    </dgm:pt>
    <dgm:pt modelId="{0AEAD34D-F2E7-4198-8342-FDC903476B56}">
      <dgm:prSet phldrT="[Texte]" custT="1"/>
      <dgm:spPr/>
      <dgm:t>
        <a:bodyPr/>
        <a:lstStyle/>
        <a:p>
          <a:pPr algn="just">
            <a:buFont typeface="Arial" panose="020B0604020202020204" pitchFamily="34" charset="0"/>
            <a:buChar char="•"/>
          </a:pPr>
          <a:r>
            <a:rPr lang="fr-FR" sz="2400" dirty="0"/>
            <a:t>Les jours épargnés donnent lieu </a:t>
          </a:r>
          <a:r>
            <a:rPr lang="fr-FR" sz="2400" b="1" dirty="0"/>
            <a:t>OBLIGATOIREMENT</a:t>
          </a:r>
          <a:r>
            <a:rPr lang="fr-FR" sz="2400" dirty="0"/>
            <a:t> à une </a:t>
          </a:r>
          <a:r>
            <a:rPr lang="fr-FR" sz="2400" b="1" dirty="0"/>
            <a:t>indemnisation de ses ayants droit</a:t>
          </a:r>
          <a:r>
            <a:rPr lang="fr-FR" sz="2400" dirty="0"/>
            <a:t>, même si la collectivité n’a pas prévu la possibilité de monétisation.</a:t>
          </a:r>
        </a:p>
      </dgm:t>
    </dgm:pt>
    <dgm:pt modelId="{EB5AE888-D35B-40D4-BCA5-D8E6CBC621CB}" type="sibTrans" cxnId="{FE34596C-8C2D-4BB8-BF94-780F3BDDF10A}">
      <dgm:prSet/>
      <dgm:spPr/>
      <dgm:t>
        <a:bodyPr/>
        <a:lstStyle/>
        <a:p>
          <a:endParaRPr lang="fr-FR" sz="2400"/>
        </a:p>
      </dgm:t>
    </dgm:pt>
    <dgm:pt modelId="{69F09571-135C-412A-9F9E-C697C9E43500}" type="parTrans" cxnId="{FE34596C-8C2D-4BB8-BF94-780F3BDDF10A}">
      <dgm:prSet/>
      <dgm:spPr/>
      <dgm:t>
        <a:bodyPr/>
        <a:lstStyle/>
        <a:p>
          <a:endParaRPr lang="fr-FR" sz="2400"/>
        </a:p>
      </dgm:t>
    </dgm:pt>
    <dgm:pt modelId="{358BE112-FC6F-4598-8C4C-7F468603D9B5}">
      <dgm:prSet phldrT="[Texte]" custT="1"/>
      <dgm:spPr/>
      <dgm:t>
        <a:bodyPr/>
        <a:lstStyle/>
        <a:p>
          <a:pPr algn="just">
            <a:buFont typeface="Arial" panose="020B0604020202020204" pitchFamily="34" charset="0"/>
            <a:buChar char="•"/>
          </a:pPr>
          <a:r>
            <a:rPr lang="fr-FR" sz="2400" dirty="0"/>
            <a:t>Le nombre de jours épargnés est multiplié par le </a:t>
          </a:r>
          <a:r>
            <a:rPr lang="fr-FR" sz="2400" b="1" dirty="0"/>
            <a:t>montant forfaitaire correspondant à la catégorie de l’agent</a:t>
          </a:r>
          <a:r>
            <a:rPr lang="fr-FR" sz="2400" dirty="0"/>
            <a:t>.</a:t>
          </a:r>
        </a:p>
      </dgm:t>
    </dgm:pt>
    <dgm:pt modelId="{39A299FA-B796-467E-8DBA-3B874556D592}" type="parTrans" cxnId="{5936BEE8-1243-4482-95E2-5F11360375B2}">
      <dgm:prSet/>
      <dgm:spPr/>
      <dgm:t>
        <a:bodyPr/>
        <a:lstStyle/>
        <a:p>
          <a:endParaRPr lang="fr-FR"/>
        </a:p>
      </dgm:t>
    </dgm:pt>
    <dgm:pt modelId="{53AD8109-1E05-4FCB-AF36-79A7D61D8177}" type="sibTrans" cxnId="{5936BEE8-1243-4482-95E2-5F11360375B2}">
      <dgm:prSet/>
      <dgm:spPr/>
      <dgm:t>
        <a:bodyPr/>
        <a:lstStyle/>
        <a:p>
          <a:endParaRPr lang="fr-FR"/>
        </a:p>
      </dgm:t>
    </dgm:pt>
    <dgm:pt modelId="{DD64D77A-E649-4B5C-9FF8-8244241AD9C1}">
      <dgm:prSet phldrT="[Texte]" custT="1"/>
      <dgm:spPr/>
      <dgm:t>
        <a:bodyPr/>
        <a:lstStyle/>
        <a:p>
          <a:pPr algn="just">
            <a:buFont typeface="Arial" panose="020B0604020202020204" pitchFamily="34" charset="0"/>
            <a:buChar char="•"/>
          </a:pPr>
          <a:r>
            <a:rPr lang="fr-FR" sz="2400" dirty="0"/>
            <a:t>Cette indemnisation est effectuée en </a:t>
          </a:r>
          <a:r>
            <a:rPr lang="fr-FR" sz="2400" b="1" dirty="0"/>
            <a:t>un seul versement</a:t>
          </a:r>
          <a:r>
            <a:rPr lang="fr-FR" sz="2400" dirty="0"/>
            <a:t>.</a:t>
          </a:r>
        </a:p>
      </dgm:t>
    </dgm:pt>
    <dgm:pt modelId="{9AE47AC1-1A7B-456A-A081-6C5BE54243FB}" type="parTrans" cxnId="{4DFDC829-76EE-4902-A1B4-6638139C1C16}">
      <dgm:prSet/>
      <dgm:spPr/>
      <dgm:t>
        <a:bodyPr/>
        <a:lstStyle/>
        <a:p>
          <a:endParaRPr lang="fr-FR"/>
        </a:p>
      </dgm:t>
    </dgm:pt>
    <dgm:pt modelId="{7E436A52-DDDD-4E1F-954F-478C9E195A26}" type="sibTrans" cxnId="{4DFDC829-76EE-4902-A1B4-6638139C1C16}">
      <dgm:prSet/>
      <dgm:spPr/>
      <dgm:t>
        <a:bodyPr/>
        <a:lstStyle/>
        <a:p>
          <a:endParaRPr lang="fr-FR"/>
        </a:p>
      </dgm:t>
    </dgm:pt>
    <dgm:pt modelId="{87B21C31-80B1-4113-9A7E-8959F43B0F39}" type="pres">
      <dgm:prSet presAssocID="{06F2F4CD-B8A6-40B6-A100-9217E96FF1A2}" presName="Name0" presStyleCnt="0">
        <dgm:presLayoutVars>
          <dgm:dir/>
          <dgm:animLvl val="lvl"/>
          <dgm:resizeHandles/>
        </dgm:presLayoutVars>
      </dgm:prSet>
      <dgm:spPr/>
    </dgm:pt>
    <dgm:pt modelId="{8D899B6A-4257-44B6-B669-C422DEFB61B2}" type="pres">
      <dgm:prSet presAssocID="{7D1658B9-443B-4B18-9DC3-41C02775A0D1}" presName="linNode" presStyleCnt="0"/>
      <dgm:spPr/>
    </dgm:pt>
    <dgm:pt modelId="{AE04D3CA-5977-4A33-A237-0D8E2653364B}" type="pres">
      <dgm:prSet presAssocID="{7D1658B9-443B-4B18-9DC3-41C02775A0D1}" presName="parentShp" presStyleLbl="node1" presStyleIdx="0" presStyleCnt="2" custScaleX="95667" custScaleY="34233" custLinFactNeighborX="-590" custLinFactNeighborY="965">
        <dgm:presLayoutVars>
          <dgm:bulletEnabled val="1"/>
        </dgm:presLayoutVars>
      </dgm:prSet>
      <dgm:spPr>
        <a:prstGeom prst="notchedRightArrow">
          <a:avLst/>
        </a:prstGeom>
      </dgm:spPr>
    </dgm:pt>
    <dgm:pt modelId="{84309422-4653-4E89-849A-08EC414BC24F}" type="pres">
      <dgm:prSet presAssocID="{7D1658B9-443B-4B18-9DC3-41C02775A0D1}" presName="childShp" presStyleLbl="bgAccFollowNode1" presStyleIdx="0" presStyleCnt="2" custScaleX="129333" custScaleY="27354" custLinFactNeighborX="-3566" custLinFactNeighborY="-115">
        <dgm:presLayoutVars>
          <dgm:bulletEnabled val="1"/>
        </dgm:presLayoutVars>
      </dgm:prSet>
      <dgm:spPr>
        <a:prstGeom prst="roundRect">
          <a:avLst/>
        </a:prstGeom>
      </dgm:spPr>
    </dgm:pt>
    <dgm:pt modelId="{0DFDC3DC-96DB-4F64-8124-DFB954652C81}" type="pres">
      <dgm:prSet presAssocID="{82FB2C7D-E0AB-4D97-BA21-5DCC2574A7D8}" presName="spacing" presStyleCnt="0"/>
      <dgm:spPr/>
    </dgm:pt>
    <dgm:pt modelId="{2E6F400F-4671-45B5-9E63-8D8D66EF2DF6}" type="pres">
      <dgm:prSet presAssocID="{BAADBBF2-BD5C-4C2C-AC99-1BE8EC5BDD3F}" presName="linNode" presStyleCnt="0"/>
      <dgm:spPr/>
    </dgm:pt>
    <dgm:pt modelId="{DB32FA9E-AF23-4703-BB5C-56CE825142BB}" type="pres">
      <dgm:prSet presAssocID="{BAADBBF2-BD5C-4C2C-AC99-1BE8EC5BDD3F}" presName="parentShp" presStyleLbl="node1" presStyleIdx="1" presStyleCnt="2" custScaleX="69147" custScaleY="32248" custLinFactNeighborX="493" custLinFactNeighborY="-21783">
        <dgm:presLayoutVars>
          <dgm:bulletEnabled val="1"/>
        </dgm:presLayoutVars>
      </dgm:prSet>
      <dgm:spPr>
        <a:prstGeom prst="notchedRightArrow">
          <a:avLst/>
        </a:prstGeom>
      </dgm:spPr>
    </dgm:pt>
    <dgm:pt modelId="{4D317285-80F2-4EF3-B366-DEF3D8D97664}" type="pres">
      <dgm:prSet presAssocID="{BAADBBF2-BD5C-4C2C-AC99-1BE8EC5BDD3F}" presName="childShp" presStyleLbl="bgAccFollowNode1" presStyleIdx="1" presStyleCnt="2" custScaleX="121274" custScaleY="44438" custLinFactNeighborX="-1714" custLinFactNeighborY="-11048">
        <dgm:presLayoutVars>
          <dgm:bulletEnabled val="1"/>
        </dgm:presLayoutVars>
      </dgm:prSet>
      <dgm:spPr>
        <a:prstGeom prst="roundRect">
          <a:avLst/>
        </a:prstGeom>
      </dgm:spPr>
    </dgm:pt>
  </dgm:ptLst>
  <dgm:cxnLst>
    <dgm:cxn modelId="{65461922-6471-4F6D-A343-8B28281D02A4}" srcId="{06F2F4CD-B8A6-40B6-A100-9217E96FF1A2}" destId="{7D1658B9-443B-4B18-9DC3-41C02775A0D1}" srcOrd="0" destOrd="0" parTransId="{A363EA5C-6C8F-45AA-8380-ABA71643F679}" sibTransId="{82FB2C7D-E0AB-4D97-BA21-5DCC2574A7D8}"/>
    <dgm:cxn modelId="{4A6A2126-F75F-4F12-980F-679E7D5737AF}" type="presOf" srcId="{189DE13B-0585-4DC8-BF30-5CA09E399641}" destId="{84309422-4653-4E89-849A-08EC414BC24F}" srcOrd="0" destOrd="0" presId="urn:microsoft.com/office/officeart/2005/8/layout/vList6"/>
    <dgm:cxn modelId="{4DFDC829-76EE-4902-A1B4-6638139C1C16}" srcId="{BAADBBF2-BD5C-4C2C-AC99-1BE8EC5BDD3F}" destId="{DD64D77A-E649-4B5C-9FF8-8244241AD9C1}" srcOrd="2" destOrd="0" parTransId="{9AE47AC1-1A7B-456A-A081-6C5BE54243FB}" sibTransId="{7E436A52-DDDD-4E1F-954F-478C9E195A26}"/>
    <dgm:cxn modelId="{C65DBA5C-1FD3-45D6-8BEB-D1B9580496D0}" type="presOf" srcId="{06F2F4CD-B8A6-40B6-A100-9217E96FF1A2}" destId="{87B21C31-80B1-4113-9A7E-8959F43B0F39}" srcOrd="0" destOrd="0" presId="urn:microsoft.com/office/officeart/2005/8/layout/vList6"/>
    <dgm:cxn modelId="{FE34596C-8C2D-4BB8-BF94-780F3BDDF10A}" srcId="{BAADBBF2-BD5C-4C2C-AC99-1BE8EC5BDD3F}" destId="{0AEAD34D-F2E7-4198-8342-FDC903476B56}" srcOrd="0" destOrd="0" parTransId="{69F09571-135C-412A-9F9E-C697C9E43500}" sibTransId="{EB5AE888-D35B-40D4-BCA5-D8E6CBC621CB}"/>
    <dgm:cxn modelId="{6B83A353-3E83-4325-B542-17AC8EFF2257}" type="presOf" srcId="{0AEAD34D-F2E7-4198-8342-FDC903476B56}" destId="{4D317285-80F2-4EF3-B366-DEF3D8D97664}" srcOrd="0" destOrd="0" presId="urn:microsoft.com/office/officeart/2005/8/layout/vList6"/>
    <dgm:cxn modelId="{B0A89B9A-5133-425C-84E7-AB26693E3E37}" type="presOf" srcId="{DD64D77A-E649-4B5C-9FF8-8244241AD9C1}" destId="{4D317285-80F2-4EF3-B366-DEF3D8D97664}" srcOrd="0" destOrd="2" presId="urn:microsoft.com/office/officeart/2005/8/layout/vList6"/>
    <dgm:cxn modelId="{13291DD2-687E-4E97-A9CF-8DB34FA5BC2F}" type="presOf" srcId="{BAADBBF2-BD5C-4C2C-AC99-1BE8EC5BDD3F}" destId="{DB32FA9E-AF23-4703-BB5C-56CE825142BB}" srcOrd="0" destOrd="0" presId="urn:microsoft.com/office/officeart/2005/8/layout/vList6"/>
    <dgm:cxn modelId="{D1BA5ADA-06EF-427B-A8C9-26F50C4D6633}" type="presOf" srcId="{358BE112-FC6F-4598-8C4C-7F468603D9B5}" destId="{4D317285-80F2-4EF3-B366-DEF3D8D97664}" srcOrd="0" destOrd="1" presId="urn:microsoft.com/office/officeart/2005/8/layout/vList6"/>
    <dgm:cxn modelId="{DD7E48E7-0727-4106-A879-C990B5E4EE1F}" srcId="{7D1658B9-443B-4B18-9DC3-41C02775A0D1}" destId="{189DE13B-0585-4DC8-BF30-5CA09E399641}" srcOrd="0" destOrd="0" parTransId="{BECB2C9E-6900-4F3E-8D52-ED0542C46DDC}" sibTransId="{23432A39-B39D-442A-9A2A-74D170D4560C}"/>
    <dgm:cxn modelId="{5936BEE8-1243-4482-95E2-5F11360375B2}" srcId="{BAADBBF2-BD5C-4C2C-AC99-1BE8EC5BDD3F}" destId="{358BE112-FC6F-4598-8C4C-7F468603D9B5}" srcOrd="1" destOrd="0" parTransId="{39A299FA-B796-467E-8DBA-3B874556D592}" sibTransId="{53AD8109-1E05-4FCB-AF36-79A7D61D8177}"/>
    <dgm:cxn modelId="{5728B2F1-D83C-458F-953D-A5BEDEC6760F}" type="presOf" srcId="{7D1658B9-443B-4B18-9DC3-41C02775A0D1}" destId="{AE04D3CA-5977-4A33-A237-0D8E2653364B}" srcOrd="0" destOrd="0" presId="urn:microsoft.com/office/officeart/2005/8/layout/vList6"/>
    <dgm:cxn modelId="{5066C4F6-0E2A-4C57-B7B4-97D7C8CB4224}" srcId="{06F2F4CD-B8A6-40B6-A100-9217E96FF1A2}" destId="{BAADBBF2-BD5C-4C2C-AC99-1BE8EC5BDD3F}" srcOrd="1" destOrd="0" parTransId="{A3A7BF2D-09FF-4B71-AE32-3708DBCBDC37}" sibTransId="{8C447DB0-7AC0-4314-A5C1-C36D37B7449D}"/>
    <dgm:cxn modelId="{5E9C5C13-FFBD-4FF5-8889-E9CE5CB47992}" type="presParOf" srcId="{87B21C31-80B1-4113-9A7E-8959F43B0F39}" destId="{8D899B6A-4257-44B6-B669-C422DEFB61B2}" srcOrd="0" destOrd="0" presId="urn:microsoft.com/office/officeart/2005/8/layout/vList6"/>
    <dgm:cxn modelId="{75DD3294-36E2-4702-B826-088CE18B079B}" type="presParOf" srcId="{8D899B6A-4257-44B6-B669-C422DEFB61B2}" destId="{AE04D3CA-5977-4A33-A237-0D8E2653364B}" srcOrd="0" destOrd="0" presId="urn:microsoft.com/office/officeart/2005/8/layout/vList6"/>
    <dgm:cxn modelId="{0E65140E-4142-4959-9181-DDAB81A6FD94}" type="presParOf" srcId="{8D899B6A-4257-44B6-B669-C422DEFB61B2}" destId="{84309422-4653-4E89-849A-08EC414BC24F}" srcOrd="1" destOrd="0" presId="urn:microsoft.com/office/officeart/2005/8/layout/vList6"/>
    <dgm:cxn modelId="{2745AC3F-C96B-4EB9-8711-EF6422D784BD}" type="presParOf" srcId="{87B21C31-80B1-4113-9A7E-8959F43B0F39}" destId="{0DFDC3DC-96DB-4F64-8124-DFB954652C81}" srcOrd="1" destOrd="0" presId="urn:microsoft.com/office/officeart/2005/8/layout/vList6"/>
    <dgm:cxn modelId="{25A0EF8F-657C-4EAE-8B0B-683DCB80E5A3}" type="presParOf" srcId="{87B21C31-80B1-4113-9A7E-8959F43B0F39}" destId="{2E6F400F-4671-45B5-9E63-8D8D66EF2DF6}" srcOrd="2" destOrd="0" presId="urn:microsoft.com/office/officeart/2005/8/layout/vList6"/>
    <dgm:cxn modelId="{59B750F5-D330-4047-A9A6-E8C68D2BA362}" type="presParOf" srcId="{2E6F400F-4671-45B5-9E63-8D8D66EF2DF6}" destId="{DB32FA9E-AF23-4703-BB5C-56CE825142BB}" srcOrd="0" destOrd="0" presId="urn:microsoft.com/office/officeart/2005/8/layout/vList6"/>
    <dgm:cxn modelId="{C0D1E38D-E1F6-4B7C-A014-1A47FFE804A1}" type="presParOf" srcId="{2E6F400F-4671-45B5-9E63-8D8D66EF2DF6}" destId="{4D317285-80F2-4EF3-B366-DEF3D8D97664}" srcOrd="1" destOrd="0" presId="urn:microsoft.com/office/officeart/2005/8/layout/vList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7AAFB40-834E-43B8-99E6-2A8A51B7D824}"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fr-FR"/>
        </a:p>
      </dgm:t>
    </dgm:pt>
    <dgm:pt modelId="{F2C9CDC1-879E-4FB5-A191-6F0AEDC434D6}">
      <dgm:prSet phldrT="[Texte]"/>
      <dgm:spPr>
        <a:solidFill>
          <a:srgbClr val="57989B"/>
        </a:solidFill>
        <a:ln>
          <a:solidFill>
            <a:srgbClr val="BED9DA"/>
          </a:solidFill>
        </a:ln>
      </dgm:spPr>
      <dgm:t>
        <a:bodyPr/>
        <a:lstStyle/>
        <a:p>
          <a:r>
            <a:rPr lang="fr-FR" dirty="0"/>
            <a:t>Pose des jours CET</a:t>
          </a:r>
        </a:p>
      </dgm:t>
    </dgm:pt>
    <dgm:pt modelId="{4C09477F-CB1F-45B7-8395-6F362FF3DA8A}" type="parTrans" cxnId="{1728283C-6C67-46D9-BB0D-B6FA9FB20A32}">
      <dgm:prSet/>
      <dgm:spPr/>
      <dgm:t>
        <a:bodyPr/>
        <a:lstStyle/>
        <a:p>
          <a:endParaRPr lang="fr-FR"/>
        </a:p>
      </dgm:t>
    </dgm:pt>
    <dgm:pt modelId="{32E26998-85C2-4FC2-8F0F-8BDA06F78B8D}" type="sibTrans" cxnId="{1728283C-6C67-46D9-BB0D-B6FA9FB20A32}">
      <dgm:prSet/>
      <dgm:spPr/>
      <dgm:t>
        <a:bodyPr/>
        <a:lstStyle/>
        <a:p>
          <a:endParaRPr lang="fr-FR"/>
        </a:p>
      </dgm:t>
    </dgm:pt>
    <dgm:pt modelId="{5B8F5930-A79E-4DA1-A6BC-3960997A7B2A}">
      <dgm:prSet phldrT="[Texte]"/>
      <dgm:spPr>
        <a:ln>
          <a:solidFill>
            <a:srgbClr val="BED9DA"/>
          </a:solidFill>
        </a:ln>
      </dgm:spPr>
      <dgm:t>
        <a:bodyPr/>
        <a:lstStyle/>
        <a:p>
          <a:r>
            <a:rPr lang="fr-FR" dirty="0"/>
            <a:t>Obligation de poser des jours CET pour les 15 premiers jours</a:t>
          </a:r>
        </a:p>
      </dgm:t>
    </dgm:pt>
    <dgm:pt modelId="{57FC6403-CD84-4E7A-9D10-B9C3BEBC1BF0}" type="parTrans" cxnId="{3759E282-7A19-467B-846B-D7A832AE3E7B}">
      <dgm:prSet/>
      <dgm:spPr>
        <a:ln>
          <a:solidFill>
            <a:srgbClr val="BED9DA"/>
          </a:solidFill>
        </a:ln>
      </dgm:spPr>
      <dgm:t>
        <a:bodyPr/>
        <a:lstStyle/>
        <a:p>
          <a:endParaRPr lang="fr-FR"/>
        </a:p>
      </dgm:t>
    </dgm:pt>
    <dgm:pt modelId="{92FE11E0-02F8-455F-A7B9-EBF6D8B98077}" type="sibTrans" cxnId="{3759E282-7A19-467B-846B-D7A832AE3E7B}">
      <dgm:prSet/>
      <dgm:spPr/>
      <dgm:t>
        <a:bodyPr/>
        <a:lstStyle/>
        <a:p>
          <a:endParaRPr lang="fr-FR"/>
        </a:p>
      </dgm:t>
    </dgm:pt>
    <dgm:pt modelId="{B29A8487-BF89-47C1-AE13-0EA6315729B8}">
      <dgm:prSet phldrT="[Texte]"/>
      <dgm:spPr>
        <a:ln>
          <a:solidFill>
            <a:srgbClr val="BED9DA"/>
          </a:solidFill>
        </a:ln>
      </dgm:spPr>
      <dgm:t>
        <a:bodyPr/>
        <a:lstStyle/>
        <a:p>
          <a:r>
            <a:rPr lang="fr-FR" dirty="0"/>
            <a:t>Si pas de délibération, TOUS  les jours CET seront à poser</a:t>
          </a:r>
        </a:p>
      </dgm:t>
    </dgm:pt>
    <dgm:pt modelId="{5915AE38-447C-456E-93E6-7C15B185F380}" type="parTrans" cxnId="{2F0037C7-6DBD-4E18-965D-174E52D668CE}">
      <dgm:prSet/>
      <dgm:spPr>
        <a:ln>
          <a:solidFill>
            <a:srgbClr val="BED9DA"/>
          </a:solidFill>
        </a:ln>
      </dgm:spPr>
      <dgm:t>
        <a:bodyPr/>
        <a:lstStyle/>
        <a:p>
          <a:endParaRPr lang="fr-FR"/>
        </a:p>
      </dgm:t>
    </dgm:pt>
    <dgm:pt modelId="{F11568E4-9970-4A45-A62D-B90AED87DFE3}" type="sibTrans" cxnId="{2F0037C7-6DBD-4E18-965D-174E52D668CE}">
      <dgm:prSet/>
      <dgm:spPr/>
      <dgm:t>
        <a:bodyPr/>
        <a:lstStyle/>
        <a:p>
          <a:endParaRPr lang="fr-FR"/>
        </a:p>
      </dgm:t>
    </dgm:pt>
    <dgm:pt modelId="{A779B219-D313-4524-90A4-47DA0BA38E67}">
      <dgm:prSet phldrT="[Texte]"/>
      <dgm:spPr/>
      <dgm:t>
        <a:bodyPr/>
        <a:lstStyle/>
        <a:p>
          <a:r>
            <a:rPr lang="fr-FR" dirty="0"/>
            <a:t>Monétisation des jours CET</a:t>
          </a:r>
        </a:p>
      </dgm:t>
    </dgm:pt>
    <dgm:pt modelId="{B1B191FC-0EBF-4AC0-B25B-38CB6C8F6540}" type="parTrans" cxnId="{25AA5954-AC84-4BEB-8418-EFAFDB0377DE}">
      <dgm:prSet/>
      <dgm:spPr/>
      <dgm:t>
        <a:bodyPr/>
        <a:lstStyle/>
        <a:p>
          <a:endParaRPr lang="fr-FR"/>
        </a:p>
      </dgm:t>
    </dgm:pt>
    <dgm:pt modelId="{272666A3-5B73-4B12-9A7E-1EC644D04528}" type="sibTrans" cxnId="{25AA5954-AC84-4BEB-8418-EFAFDB0377DE}">
      <dgm:prSet/>
      <dgm:spPr/>
      <dgm:t>
        <a:bodyPr/>
        <a:lstStyle/>
        <a:p>
          <a:endParaRPr lang="fr-FR"/>
        </a:p>
      </dgm:t>
    </dgm:pt>
    <dgm:pt modelId="{C518DAD4-1427-4DA7-AF3C-925583591D43}">
      <dgm:prSet phldrT="[Texte]"/>
      <dgm:spPr/>
      <dgm:t>
        <a:bodyPr/>
        <a:lstStyle/>
        <a:p>
          <a:r>
            <a:rPr lang="fr-FR" dirty="0"/>
            <a:t>Possible au-delà du 15</a:t>
          </a:r>
          <a:r>
            <a:rPr lang="fr-FR" baseline="30000" dirty="0"/>
            <a:t>ème</a:t>
          </a:r>
          <a:r>
            <a:rPr lang="fr-FR" dirty="0"/>
            <a:t> jour posé sur le CET</a:t>
          </a:r>
        </a:p>
      </dgm:t>
    </dgm:pt>
    <dgm:pt modelId="{4F7C1BBD-5D77-419A-9EE3-9FA1290F8BF6}" type="parTrans" cxnId="{83C3C7BB-33E4-42EF-8A01-4FFD23DD62E3}">
      <dgm:prSet/>
      <dgm:spPr>
        <a:solidFill>
          <a:srgbClr val="C9435B"/>
        </a:solidFill>
        <a:ln>
          <a:solidFill>
            <a:srgbClr val="C9435B"/>
          </a:solidFill>
        </a:ln>
      </dgm:spPr>
      <dgm:t>
        <a:bodyPr/>
        <a:lstStyle/>
        <a:p>
          <a:endParaRPr lang="fr-FR"/>
        </a:p>
      </dgm:t>
    </dgm:pt>
    <dgm:pt modelId="{9A10B423-56EA-4FF4-98DD-BADE197D3298}" type="sibTrans" cxnId="{83C3C7BB-33E4-42EF-8A01-4FFD23DD62E3}">
      <dgm:prSet/>
      <dgm:spPr/>
      <dgm:t>
        <a:bodyPr/>
        <a:lstStyle/>
        <a:p>
          <a:endParaRPr lang="fr-FR"/>
        </a:p>
      </dgm:t>
    </dgm:pt>
    <dgm:pt modelId="{AA3164F2-B0C6-4BC0-A461-F45EEA375ED5}">
      <dgm:prSet phldrT="[Texte]"/>
      <dgm:spPr/>
      <dgm:t>
        <a:bodyPr/>
        <a:lstStyle/>
        <a:p>
          <a:r>
            <a:rPr lang="fr-FR" dirty="0"/>
            <a:t>Obligation d’une délibération permettant la monétisation</a:t>
          </a:r>
        </a:p>
      </dgm:t>
    </dgm:pt>
    <dgm:pt modelId="{581E5AF2-E21F-4712-9ED7-CFDF0548E868}" type="parTrans" cxnId="{39B2CFF7-5427-431C-BDDA-A29C7EF16B0F}">
      <dgm:prSet/>
      <dgm:spPr>
        <a:solidFill>
          <a:srgbClr val="C9435B"/>
        </a:solidFill>
        <a:ln>
          <a:solidFill>
            <a:srgbClr val="C9435B"/>
          </a:solidFill>
        </a:ln>
      </dgm:spPr>
      <dgm:t>
        <a:bodyPr/>
        <a:lstStyle/>
        <a:p>
          <a:endParaRPr lang="fr-FR"/>
        </a:p>
      </dgm:t>
    </dgm:pt>
    <dgm:pt modelId="{5AF58099-DED5-49B7-8211-7E5C71EC7523}" type="sibTrans" cxnId="{39B2CFF7-5427-431C-BDDA-A29C7EF16B0F}">
      <dgm:prSet/>
      <dgm:spPr/>
      <dgm:t>
        <a:bodyPr/>
        <a:lstStyle/>
        <a:p>
          <a:endParaRPr lang="fr-FR"/>
        </a:p>
      </dgm:t>
    </dgm:pt>
    <dgm:pt modelId="{3B61B0CE-1A9C-481D-B055-09B89DB2D6B1}" type="pres">
      <dgm:prSet presAssocID="{B7AAFB40-834E-43B8-99E6-2A8A51B7D824}" presName="diagram" presStyleCnt="0">
        <dgm:presLayoutVars>
          <dgm:chPref val="1"/>
          <dgm:dir/>
          <dgm:animOne val="branch"/>
          <dgm:animLvl val="lvl"/>
          <dgm:resizeHandles/>
        </dgm:presLayoutVars>
      </dgm:prSet>
      <dgm:spPr/>
    </dgm:pt>
    <dgm:pt modelId="{7A71D61C-A933-40B4-BFFE-8A500D0C1524}" type="pres">
      <dgm:prSet presAssocID="{F2C9CDC1-879E-4FB5-A191-6F0AEDC434D6}" presName="root" presStyleCnt="0"/>
      <dgm:spPr/>
    </dgm:pt>
    <dgm:pt modelId="{BDD18E1B-7730-427A-A069-F885B199C7C6}" type="pres">
      <dgm:prSet presAssocID="{F2C9CDC1-879E-4FB5-A191-6F0AEDC434D6}" presName="rootComposite" presStyleCnt="0"/>
      <dgm:spPr/>
    </dgm:pt>
    <dgm:pt modelId="{5A9CB866-61DE-419C-89BB-383DD1478B87}" type="pres">
      <dgm:prSet presAssocID="{F2C9CDC1-879E-4FB5-A191-6F0AEDC434D6}" presName="rootText" presStyleLbl="node1" presStyleIdx="0" presStyleCnt="2" custLinFactNeighborX="-59328"/>
      <dgm:spPr/>
    </dgm:pt>
    <dgm:pt modelId="{770CF0F8-626D-49F3-908E-1206266B72F1}" type="pres">
      <dgm:prSet presAssocID="{F2C9CDC1-879E-4FB5-A191-6F0AEDC434D6}" presName="rootConnector" presStyleLbl="node1" presStyleIdx="0" presStyleCnt="2"/>
      <dgm:spPr/>
    </dgm:pt>
    <dgm:pt modelId="{5E622D6B-6AF0-49C6-B9F3-1D36399D0D43}" type="pres">
      <dgm:prSet presAssocID="{F2C9CDC1-879E-4FB5-A191-6F0AEDC434D6}" presName="childShape" presStyleCnt="0"/>
      <dgm:spPr/>
    </dgm:pt>
    <dgm:pt modelId="{4F276585-300B-47C9-B913-21F53D23AF48}" type="pres">
      <dgm:prSet presAssocID="{57FC6403-CD84-4E7A-9D10-B9C3BEBC1BF0}" presName="Name13" presStyleLbl="parChTrans1D2" presStyleIdx="0" presStyleCnt="4"/>
      <dgm:spPr/>
    </dgm:pt>
    <dgm:pt modelId="{CC15C8F9-2601-4810-8085-A1E474ADEA29}" type="pres">
      <dgm:prSet presAssocID="{5B8F5930-A79E-4DA1-A6BC-3960997A7B2A}" presName="childText" presStyleLbl="bgAcc1" presStyleIdx="0" presStyleCnt="4" custLinFactNeighborX="-74160">
        <dgm:presLayoutVars>
          <dgm:bulletEnabled val="1"/>
        </dgm:presLayoutVars>
      </dgm:prSet>
      <dgm:spPr/>
    </dgm:pt>
    <dgm:pt modelId="{DD2ED3A6-55BB-497C-B715-2ED778324E4C}" type="pres">
      <dgm:prSet presAssocID="{5915AE38-447C-456E-93E6-7C15B185F380}" presName="Name13" presStyleLbl="parChTrans1D2" presStyleIdx="1" presStyleCnt="4"/>
      <dgm:spPr/>
    </dgm:pt>
    <dgm:pt modelId="{AB462BD5-BFEA-4153-BEA1-AB220C67BF2C}" type="pres">
      <dgm:prSet presAssocID="{B29A8487-BF89-47C1-AE13-0EA6315729B8}" presName="childText" presStyleLbl="bgAcc1" presStyleIdx="1" presStyleCnt="4" custLinFactNeighborX="-74160">
        <dgm:presLayoutVars>
          <dgm:bulletEnabled val="1"/>
        </dgm:presLayoutVars>
      </dgm:prSet>
      <dgm:spPr/>
    </dgm:pt>
    <dgm:pt modelId="{F082BAF3-29FC-48DC-8D6F-53FF107C08DB}" type="pres">
      <dgm:prSet presAssocID="{A779B219-D313-4524-90A4-47DA0BA38E67}" presName="root" presStyleCnt="0"/>
      <dgm:spPr/>
    </dgm:pt>
    <dgm:pt modelId="{E150D665-49CA-40BE-9274-4F6AAA884E63}" type="pres">
      <dgm:prSet presAssocID="{A779B219-D313-4524-90A4-47DA0BA38E67}" presName="rootComposite" presStyleCnt="0"/>
      <dgm:spPr/>
    </dgm:pt>
    <dgm:pt modelId="{91EB606C-047B-43E4-9412-660971ABD7D3}" type="pres">
      <dgm:prSet presAssocID="{A779B219-D313-4524-90A4-47DA0BA38E67}" presName="rootText" presStyleLbl="node1" presStyleIdx="1" presStyleCnt="2" custLinFactNeighborX="55036"/>
      <dgm:spPr/>
    </dgm:pt>
    <dgm:pt modelId="{E5E90930-9F1B-4EE4-9DD5-687B0D89B248}" type="pres">
      <dgm:prSet presAssocID="{A779B219-D313-4524-90A4-47DA0BA38E67}" presName="rootConnector" presStyleLbl="node1" presStyleIdx="1" presStyleCnt="2"/>
      <dgm:spPr/>
    </dgm:pt>
    <dgm:pt modelId="{6DB6BF11-69E4-4254-8822-8DF6F8D82377}" type="pres">
      <dgm:prSet presAssocID="{A779B219-D313-4524-90A4-47DA0BA38E67}" presName="childShape" presStyleCnt="0"/>
      <dgm:spPr/>
    </dgm:pt>
    <dgm:pt modelId="{F947B5F6-AF88-464A-9C16-8A6599989C86}" type="pres">
      <dgm:prSet presAssocID="{4F7C1BBD-5D77-419A-9EE3-9FA1290F8BF6}" presName="Name13" presStyleLbl="parChTrans1D2" presStyleIdx="2" presStyleCnt="4"/>
      <dgm:spPr/>
    </dgm:pt>
    <dgm:pt modelId="{82E28BBD-2B58-4F05-B463-27A0D8D1DC63}" type="pres">
      <dgm:prSet presAssocID="{C518DAD4-1427-4DA7-AF3C-925583591D43}" presName="childText" presStyleLbl="bgAcc1" presStyleIdx="2" presStyleCnt="4" custLinFactNeighborX="68795">
        <dgm:presLayoutVars>
          <dgm:bulletEnabled val="1"/>
        </dgm:presLayoutVars>
      </dgm:prSet>
      <dgm:spPr/>
    </dgm:pt>
    <dgm:pt modelId="{FA43C92C-7D54-4DAD-94FA-05A17BA843F9}" type="pres">
      <dgm:prSet presAssocID="{581E5AF2-E21F-4712-9ED7-CFDF0548E868}" presName="Name13" presStyleLbl="parChTrans1D2" presStyleIdx="3" presStyleCnt="4"/>
      <dgm:spPr/>
    </dgm:pt>
    <dgm:pt modelId="{3563077E-2DD4-4FC1-8135-23B527BD8657}" type="pres">
      <dgm:prSet presAssocID="{AA3164F2-B0C6-4BC0-A461-F45EEA375ED5}" presName="childText" presStyleLbl="bgAcc1" presStyleIdx="3" presStyleCnt="4" custLinFactNeighborX="68795">
        <dgm:presLayoutVars>
          <dgm:bulletEnabled val="1"/>
        </dgm:presLayoutVars>
      </dgm:prSet>
      <dgm:spPr/>
    </dgm:pt>
  </dgm:ptLst>
  <dgm:cxnLst>
    <dgm:cxn modelId="{65AD7E0C-D478-4B8C-8E0D-4170FB4C9AAC}" type="presOf" srcId="{A779B219-D313-4524-90A4-47DA0BA38E67}" destId="{E5E90930-9F1B-4EE4-9DD5-687B0D89B248}" srcOrd="1" destOrd="0" presId="urn:microsoft.com/office/officeart/2005/8/layout/hierarchy3"/>
    <dgm:cxn modelId="{F255AD2A-2278-4753-9701-C24998C0B692}" type="presOf" srcId="{C518DAD4-1427-4DA7-AF3C-925583591D43}" destId="{82E28BBD-2B58-4F05-B463-27A0D8D1DC63}" srcOrd="0" destOrd="0" presId="urn:microsoft.com/office/officeart/2005/8/layout/hierarchy3"/>
    <dgm:cxn modelId="{1A5AB73A-3ECB-4FD0-8434-EB522F657D4A}" type="presOf" srcId="{F2C9CDC1-879E-4FB5-A191-6F0AEDC434D6}" destId="{770CF0F8-626D-49F3-908E-1206266B72F1}" srcOrd="1" destOrd="0" presId="urn:microsoft.com/office/officeart/2005/8/layout/hierarchy3"/>
    <dgm:cxn modelId="{1728283C-6C67-46D9-BB0D-B6FA9FB20A32}" srcId="{B7AAFB40-834E-43B8-99E6-2A8A51B7D824}" destId="{F2C9CDC1-879E-4FB5-A191-6F0AEDC434D6}" srcOrd="0" destOrd="0" parTransId="{4C09477F-CB1F-45B7-8395-6F362FF3DA8A}" sibTransId="{32E26998-85C2-4FC2-8F0F-8BDA06F78B8D}"/>
    <dgm:cxn modelId="{FE9EB061-C73A-4932-88B1-62C0E629D9A6}" type="presOf" srcId="{581E5AF2-E21F-4712-9ED7-CFDF0548E868}" destId="{FA43C92C-7D54-4DAD-94FA-05A17BA843F9}" srcOrd="0" destOrd="0" presId="urn:microsoft.com/office/officeart/2005/8/layout/hierarchy3"/>
    <dgm:cxn modelId="{23044442-B62D-41F1-8437-B431C051DB9A}" type="presOf" srcId="{F2C9CDC1-879E-4FB5-A191-6F0AEDC434D6}" destId="{5A9CB866-61DE-419C-89BB-383DD1478B87}" srcOrd="0" destOrd="0" presId="urn:microsoft.com/office/officeart/2005/8/layout/hierarchy3"/>
    <dgm:cxn modelId="{E4AF7552-1C92-4946-836E-0A8022003B51}" type="presOf" srcId="{57FC6403-CD84-4E7A-9D10-B9C3BEBC1BF0}" destId="{4F276585-300B-47C9-B913-21F53D23AF48}" srcOrd="0" destOrd="0" presId="urn:microsoft.com/office/officeart/2005/8/layout/hierarchy3"/>
    <dgm:cxn modelId="{25AA5954-AC84-4BEB-8418-EFAFDB0377DE}" srcId="{B7AAFB40-834E-43B8-99E6-2A8A51B7D824}" destId="{A779B219-D313-4524-90A4-47DA0BA38E67}" srcOrd="1" destOrd="0" parTransId="{B1B191FC-0EBF-4AC0-B25B-38CB6C8F6540}" sibTransId="{272666A3-5B73-4B12-9A7E-1EC644D04528}"/>
    <dgm:cxn modelId="{640A3F76-70D0-4248-897B-295A705AF61B}" type="presOf" srcId="{B7AAFB40-834E-43B8-99E6-2A8A51B7D824}" destId="{3B61B0CE-1A9C-481D-B055-09B89DB2D6B1}" srcOrd="0" destOrd="0" presId="urn:microsoft.com/office/officeart/2005/8/layout/hierarchy3"/>
    <dgm:cxn modelId="{3DC9D377-8ABC-44DA-8392-8B5DC2F2D023}" type="presOf" srcId="{5915AE38-447C-456E-93E6-7C15B185F380}" destId="{DD2ED3A6-55BB-497C-B715-2ED778324E4C}" srcOrd="0" destOrd="0" presId="urn:microsoft.com/office/officeart/2005/8/layout/hierarchy3"/>
    <dgm:cxn modelId="{3759E282-7A19-467B-846B-D7A832AE3E7B}" srcId="{F2C9CDC1-879E-4FB5-A191-6F0AEDC434D6}" destId="{5B8F5930-A79E-4DA1-A6BC-3960997A7B2A}" srcOrd="0" destOrd="0" parTransId="{57FC6403-CD84-4E7A-9D10-B9C3BEBC1BF0}" sibTransId="{92FE11E0-02F8-455F-A7B9-EBF6D8B98077}"/>
    <dgm:cxn modelId="{C8074CB1-855C-4F00-AF99-A47A3FAF0BF0}" type="presOf" srcId="{B29A8487-BF89-47C1-AE13-0EA6315729B8}" destId="{AB462BD5-BFEA-4153-BEA1-AB220C67BF2C}" srcOrd="0" destOrd="0" presId="urn:microsoft.com/office/officeart/2005/8/layout/hierarchy3"/>
    <dgm:cxn modelId="{83C3C7BB-33E4-42EF-8A01-4FFD23DD62E3}" srcId="{A779B219-D313-4524-90A4-47DA0BA38E67}" destId="{C518DAD4-1427-4DA7-AF3C-925583591D43}" srcOrd="0" destOrd="0" parTransId="{4F7C1BBD-5D77-419A-9EE3-9FA1290F8BF6}" sibTransId="{9A10B423-56EA-4FF4-98DD-BADE197D3298}"/>
    <dgm:cxn modelId="{4131F1C6-A5D7-48F5-BE0D-5FA495ECAD41}" type="presOf" srcId="{4F7C1BBD-5D77-419A-9EE3-9FA1290F8BF6}" destId="{F947B5F6-AF88-464A-9C16-8A6599989C86}" srcOrd="0" destOrd="0" presId="urn:microsoft.com/office/officeart/2005/8/layout/hierarchy3"/>
    <dgm:cxn modelId="{2F0037C7-6DBD-4E18-965D-174E52D668CE}" srcId="{F2C9CDC1-879E-4FB5-A191-6F0AEDC434D6}" destId="{B29A8487-BF89-47C1-AE13-0EA6315729B8}" srcOrd="1" destOrd="0" parTransId="{5915AE38-447C-456E-93E6-7C15B185F380}" sibTransId="{F11568E4-9970-4A45-A62D-B90AED87DFE3}"/>
    <dgm:cxn modelId="{D8A4D2D4-5485-4704-9A16-0EB70B5AE492}" type="presOf" srcId="{5B8F5930-A79E-4DA1-A6BC-3960997A7B2A}" destId="{CC15C8F9-2601-4810-8085-A1E474ADEA29}" srcOrd="0" destOrd="0" presId="urn:microsoft.com/office/officeart/2005/8/layout/hierarchy3"/>
    <dgm:cxn modelId="{5E280EE5-71DB-4B8A-AAC0-4F91E04A678F}" type="presOf" srcId="{A779B219-D313-4524-90A4-47DA0BA38E67}" destId="{91EB606C-047B-43E4-9412-660971ABD7D3}" srcOrd="0" destOrd="0" presId="urn:microsoft.com/office/officeart/2005/8/layout/hierarchy3"/>
    <dgm:cxn modelId="{5623A1EB-5098-4C77-877E-D9FC4BA942B5}" type="presOf" srcId="{AA3164F2-B0C6-4BC0-A461-F45EEA375ED5}" destId="{3563077E-2DD4-4FC1-8135-23B527BD8657}" srcOrd="0" destOrd="0" presId="urn:microsoft.com/office/officeart/2005/8/layout/hierarchy3"/>
    <dgm:cxn modelId="{39B2CFF7-5427-431C-BDDA-A29C7EF16B0F}" srcId="{A779B219-D313-4524-90A4-47DA0BA38E67}" destId="{AA3164F2-B0C6-4BC0-A461-F45EEA375ED5}" srcOrd="1" destOrd="0" parTransId="{581E5AF2-E21F-4712-9ED7-CFDF0548E868}" sibTransId="{5AF58099-DED5-49B7-8211-7E5C71EC7523}"/>
    <dgm:cxn modelId="{E023E13D-2788-4871-8F87-80D6262E5E7F}" type="presParOf" srcId="{3B61B0CE-1A9C-481D-B055-09B89DB2D6B1}" destId="{7A71D61C-A933-40B4-BFFE-8A500D0C1524}" srcOrd="0" destOrd="0" presId="urn:microsoft.com/office/officeart/2005/8/layout/hierarchy3"/>
    <dgm:cxn modelId="{6EBDD9B3-1978-43C6-B5F2-CC7C4B365091}" type="presParOf" srcId="{7A71D61C-A933-40B4-BFFE-8A500D0C1524}" destId="{BDD18E1B-7730-427A-A069-F885B199C7C6}" srcOrd="0" destOrd="0" presId="urn:microsoft.com/office/officeart/2005/8/layout/hierarchy3"/>
    <dgm:cxn modelId="{F1D4DC8A-011C-4B41-B397-AA1390A50BEB}" type="presParOf" srcId="{BDD18E1B-7730-427A-A069-F885B199C7C6}" destId="{5A9CB866-61DE-419C-89BB-383DD1478B87}" srcOrd="0" destOrd="0" presId="urn:microsoft.com/office/officeart/2005/8/layout/hierarchy3"/>
    <dgm:cxn modelId="{579E22EF-ADEC-44B6-9CCD-2D973DA7A507}" type="presParOf" srcId="{BDD18E1B-7730-427A-A069-F885B199C7C6}" destId="{770CF0F8-626D-49F3-908E-1206266B72F1}" srcOrd="1" destOrd="0" presId="urn:microsoft.com/office/officeart/2005/8/layout/hierarchy3"/>
    <dgm:cxn modelId="{1489EA7B-D5F3-4360-B3BE-1842FEEC2A52}" type="presParOf" srcId="{7A71D61C-A933-40B4-BFFE-8A500D0C1524}" destId="{5E622D6B-6AF0-49C6-B9F3-1D36399D0D43}" srcOrd="1" destOrd="0" presId="urn:microsoft.com/office/officeart/2005/8/layout/hierarchy3"/>
    <dgm:cxn modelId="{47A9E5BB-7DA9-4CB6-8769-30CC68E52680}" type="presParOf" srcId="{5E622D6B-6AF0-49C6-B9F3-1D36399D0D43}" destId="{4F276585-300B-47C9-B913-21F53D23AF48}" srcOrd="0" destOrd="0" presId="urn:microsoft.com/office/officeart/2005/8/layout/hierarchy3"/>
    <dgm:cxn modelId="{4727AB65-A4EC-4A96-B8DB-CCF34F63E349}" type="presParOf" srcId="{5E622D6B-6AF0-49C6-B9F3-1D36399D0D43}" destId="{CC15C8F9-2601-4810-8085-A1E474ADEA29}" srcOrd="1" destOrd="0" presId="urn:microsoft.com/office/officeart/2005/8/layout/hierarchy3"/>
    <dgm:cxn modelId="{A5846232-6D08-4A85-84DC-AD68B701EC68}" type="presParOf" srcId="{5E622D6B-6AF0-49C6-B9F3-1D36399D0D43}" destId="{DD2ED3A6-55BB-497C-B715-2ED778324E4C}" srcOrd="2" destOrd="0" presId="urn:microsoft.com/office/officeart/2005/8/layout/hierarchy3"/>
    <dgm:cxn modelId="{9CBFBA91-1393-4CFC-9FA5-77F172D0CCC6}" type="presParOf" srcId="{5E622D6B-6AF0-49C6-B9F3-1D36399D0D43}" destId="{AB462BD5-BFEA-4153-BEA1-AB220C67BF2C}" srcOrd="3" destOrd="0" presId="urn:microsoft.com/office/officeart/2005/8/layout/hierarchy3"/>
    <dgm:cxn modelId="{FEA59FCB-298B-4B3A-9208-6F1206A3543E}" type="presParOf" srcId="{3B61B0CE-1A9C-481D-B055-09B89DB2D6B1}" destId="{F082BAF3-29FC-48DC-8D6F-53FF107C08DB}" srcOrd="1" destOrd="0" presId="urn:microsoft.com/office/officeart/2005/8/layout/hierarchy3"/>
    <dgm:cxn modelId="{09A22792-5C0C-47B0-8811-090A9808BB4B}" type="presParOf" srcId="{F082BAF3-29FC-48DC-8D6F-53FF107C08DB}" destId="{E150D665-49CA-40BE-9274-4F6AAA884E63}" srcOrd="0" destOrd="0" presId="urn:microsoft.com/office/officeart/2005/8/layout/hierarchy3"/>
    <dgm:cxn modelId="{E6B94236-8472-4F0E-88EF-6E600C867F2C}" type="presParOf" srcId="{E150D665-49CA-40BE-9274-4F6AAA884E63}" destId="{91EB606C-047B-43E4-9412-660971ABD7D3}" srcOrd="0" destOrd="0" presId="urn:microsoft.com/office/officeart/2005/8/layout/hierarchy3"/>
    <dgm:cxn modelId="{509EB44F-0019-4075-A411-CDF3852D931D}" type="presParOf" srcId="{E150D665-49CA-40BE-9274-4F6AAA884E63}" destId="{E5E90930-9F1B-4EE4-9DD5-687B0D89B248}" srcOrd="1" destOrd="0" presId="urn:microsoft.com/office/officeart/2005/8/layout/hierarchy3"/>
    <dgm:cxn modelId="{040EF2AE-62A3-4747-8528-8D94B52508EE}" type="presParOf" srcId="{F082BAF3-29FC-48DC-8D6F-53FF107C08DB}" destId="{6DB6BF11-69E4-4254-8822-8DF6F8D82377}" srcOrd="1" destOrd="0" presId="urn:microsoft.com/office/officeart/2005/8/layout/hierarchy3"/>
    <dgm:cxn modelId="{13DD60EB-4A39-4390-8700-0A550E25F320}" type="presParOf" srcId="{6DB6BF11-69E4-4254-8822-8DF6F8D82377}" destId="{F947B5F6-AF88-464A-9C16-8A6599989C86}" srcOrd="0" destOrd="0" presId="urn:microsoft.com/office/officeart/2005/8/layout/hierarchy3"/>
    <dgm:cxn modelId="{11BD7D2F-5B05-474E-A9F2-2EFEF624485A}" type="presParOf" srcId="{6DB6BF11-69E4-4254-8822-8DF6F8D82377}" destId="{82E28BBD-2B58-4F05-B463-27A0D8D1DC63}" srcOrd="1" destOrd="0" presId="urn:microsoft.com/office/officeart/2005/8/layout/hierarchy3"/>
    <dgm:cxn modelId="{38AAB39D-81AC-4C9D-9ACE-DB765C39ED29}" type="presParOf" srcId="{6DB6BF11-69E4-4254-8822-8DF6F8D82377}" destId="{FA43C92C-7D54-4DAD-94FA-05A17BA843F9}" srcOrd="2" destOrd="0" presId="urn:microsoft.com/office/officeart/2005/8/layout/hierarchy3"/>
    <dgm:cxn modelId="{BB0DB9A4-A5F2-4D41-9CB8-E143EF86DEF9}" type="presParOf" srcId="{6DB6BF11-69E4-4254-8822-8DF6F8D82377}" destId="{3563077E-2DD4-4FC1-8135-23B527BD8657}" srcOrd="3" destOrd="0" presId="urn:microsoft.com/office/officeart/2005/8/layout/hierarchy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88F62D9-D2A7-4C70-A469-5DF0346B070F}" type="doc">
      <dgm:prSet loTypeId="urn:microsoft.com/office/officeart/2005/8/layout/hList1" loCatId="list" qsTypeId="urn:microsoft.com/office/officeart/2005/8/quickstyle/simple1" qsCatId="simple" csTypeId="urn:microsoft.com/office/officeart/2005/8/colors/colorful3" csCatId="colorful" phldr="1"/>
      <dgm:spPr/>
      <dgm:t>
        <a:bodyPr/>
        <a:lstStyle/>
        <a:p>
          <a:endParaRPr lang="fr-FR"/>
        </a:p>
      </dgm:t>
    </dgm:pt>
    <dgm:pt modelId="{400D3023-01DC-45BA-AA63-70DCF604A93F}">
      <dgm:prSet phldrT="[Texte]"/>
      <dgm:spPr/>
      <dgm:t>
        <a:bodyPr/>
        <a:lstStyle/>
        <a:p>
          <a:r>
            <a:rPr lang="fr-FR" dirty="0"/>
            <a:t>a. Licenciement en période d’essai</a:t>
          </a:r>
        </a:p>
      </dgm:t>
    </dgm:pt>
    <dgm:pt modelId="{794B85AD-3FB1-42D0-AC64-496970886131}" type="parTrans" cxnId="{CFEA68A7-E021-4B8F-B6EB-5BB5E66D7172}">
      <dgm:prSet/>
      <dgm:spPr/>
      <dgm:t>
        <a:bodyPr/>
        <a:lstStyle/>
        <a:p>
          <a:endParaRPr lang="fr-FR"/>
        </a:p>
      </dgm:t>
    </dgm:pt>
    <dgm:pt modelId="{22F1941B-5A69-4B28-B900-D60A6D962333}" type="sibTrans" cxnId="{CFEA68A7-E021-4B8F-B6EB-5BB5E66D7172}">
      <dgm:prSet/>
      <dgm:spPr/>
      <dgm:t>
        <a:bodyPr/>
        <a:lstStyle/>
        <a:p>
          <a:endParaRPr lang="fr-FR"/>
        </a:p>
      </dgm:t>
    </dgm:pt>
    <dgm:pt modelId="{9536E263-4FAE-4B79-BA0B-751F7A5DBD08}">
      <dgm:prSet phldrT="[Texte]"/>
      <dgm:spPr/>
      <dgm:t>
        <a:bodyPr/>
        <a:lstStyle/>
        <a:p>
          <a:r>
            <a:rPr lang="fr-FR" dirty="0"/>
            <a:t>Licenciement au cours de la période d’essai</a:t>
          </a:r>
        </a:p>
      </dgm:t>
    </dgm:pt>
    <dgm:pt modelId="{E323B048-1B5A-46BD-BFCB-DC14172438CE}" type="parTrans" cxnId="{945A1E5A-04A3-4522-BB96-77FC8D5AAA3F}">
      <dgm:prSet/>
      <dgm:spPr/>
      <dgm:t>
        <a:bodyPr/>
        <a:lstStyle/>
        <a:p>
          <a:endParaRPr lang="fr-FR"/>
        </a:p>
      </dgm:t>
    </dgm:pt>
    <dgm:pt modelId="{5295B316-4AF9-4F1B-BEB5-8B4146E0C320}" type="sibTrans" cxnId="{945A1E5A-04A3-4522-BB96-77FC8D5AAA3F}">
      <dgm:prSet/>
      <dgm:spPr/>
      <dgm:t>
        <a:bodyPr/>
        <a:lstStyle/>
        <a:p>
          <a:endParaRPr lang="fr-FR"/>
        </a:p>
      </dgm:t>
    </dgm:pt>
    <dgm:pt modelId="{18985AC9-D339-40C4-8789-8EC316BD0572}">
      <dgm:prSet phldrT="[Texte]"/>
      <dgm:spPr/>
      <dgm:t>
        <a:bodyPr/>
        <a:lstStyle/>
        <a:p>
          <a:r>
            <a:rPr lang="fr-FR" dirty="0"/>
            <a:t>Licenciement au terme de la période d’essai</a:t>
          </a:r>
        </a:p>
      </dgm:t>
    </dgm:pt>
    <dgm:pt modelId="{67DDFACB-9FD0-400F-BCD0-7541D87E7D5D}" type="parTrans" cxnId="{253B4DF3-4CB7-4EDE-8C9D-89652E5DECB8}">
      <dgm:prSet/>
      <dgm:spPr/>
      <dgm:t>
        <a:bodyPr/>
        <a:lstStyle/>
        <a:p>
          <a:endParaRPr lang="fr-FR"/>
        </a:p>
      </dgm:t>
    </dgm:pt>
    <dgm:pt modelId="{3EE101CD-D1C7-4130-8536-5D10353F9679}" type="sibTrans" cxnId="{253B4DF3-4CB7-4EDE-8C9D-89652E5DECB8}">
      <dgm:prSet/>
      <dgm:spPr/>
      <dgm:t>
        <a:bodyPr/>
        <a:lstStyle/>
        <a:p>
          <a:endParaRPr lang="fr-FR"/>
        </a:p>
      </dgm:t>
    </dgm:pt>
    <dgm:pt modelId="{1D55FC11-AFA4-481D-B8CC-39EEE2BA6E59}">
      <dgm:prSet phldrT="[Texte]" custT="1"/>
      <dgm:spPr>
        <a:solidFill>
          <a:srgbClr val="606BB4"/>
        </a:solidFill>
        <a:ln>
          <a:solidFill>
            <a:srgbClr val="606BB4"/>
          </a:solidFill>
        </a:ln>
      </dgm:spPr>
      <dgm:t>
        <a:bodyPr lIns="0" rIns="0" anchor="ctr"/>
        <a:lstStyle/>
        <a:p>
          <a:r>
            <a:rPr lang="fr-FR" sz="2800" dirty="0"/>
            <a:t>b. Licenciement lié au comportement de l’agent</a:t>
          </a:r>
        </a:p>
      </dgm:t>
    </dgm:pt>
    <dgm:pt modelId="{D67AE04C-AD5E-41EC-9DD9-633216DC2938}" type="parTrans" cxnId="{9EA7AB11-3175-4145-9AEB-8F71DA1E3FB2}">
      <dgm:prSet/>
      <dgm:spPr/>
      <dgm:t>
        <a:bodyPr/>
        <a:lstStyle/>
        <a:p>
          <a:endParaRPr lang="fr-FR"/>
        </a:p>
      </dgm:t>
    </dgm:pt>
    <dgm:pt modelId="{CA9BDC6B-F534-4A81-8102-D84F28E74DF9}" type="sibTrans" cxnId="{9EA7AB11-3175-4145-9AEB-8F71DA1E3FB2}">
      <dgm:prSet/>
      <dgm:spPr/>
      <dgm:t>
        <a:bodyPr/>
        <a:lstStyle/>
        <a:p>
          <a:endParaRPr lang="fr-FR"/>
        </a:p>
      </dgm:t>
    </dgm:pt>
    <dgm:pt modelId="{8EF6A066-246A-4B90-8076-1084A592B876}">
      <dgm:prSet phldrT="[Texte]"/>
      <dgm:spPr/>
      <dgm:t>
        <a:bodyPr/>
        <a:lstStyle/>
        <a:p>
          <a:r>
            <a:rPr lang="fr-FR" dirty="0"/>
            <a:t>Licenciement pour faute (discipline) </a:t>
          </a:r>
        </a:p>
      </dgm:t>
    </dgm:pt>
    <dgm:pt modelId="{B8374B2A-A5C4-4986-8018-32BA18C373E7}" type="parTrans" cxnId="{F6C93111-46D1-45AA-A404-C8A719F351DA}">
      <dgm:prSet/>
      <dgm:spPr/>
      <dgm:t>
        <a:bodyPr/>
        <a:lstStyle/>
        <a:p>
          <a:endParaRPr lang="fr-FR"/>
        </a:p>
      </dgm:t>
    </dgm:pt>
    <dgm:pt modelId="{8376BF9B-E7D8-4ADD-83A8-41712006D0BC}" type="sibTrans" cxnId="{F6C93111-46D1-45AA-A404-C8A719F351DA}">
      <dgm:prSet/>
      <dgm:spPr/>
      <dgm:t>
        <a:bodyPr/>
        <a:lstStyle/>
        <a:p>
          <a:endParaRPr lang="fr-FR"/>
        </a:p>
      </dgm:t>
    </dgm:pt>
    <dgm:pt modelId="{26C3C840-8F53-4098-92D3-E2FC26188542}">
      <dgm:prSet phldrT="[Texte]"/>
      <dgm:spPr/>
      <dgm:t>
        <a:bodyPr/>
        <a:lstStyle/>
        <a:p>
          <a:r>
            <a:rPr lang="fr-FR" dirty="0"/>
            <a:t>Licenciement pour insuffisance professionnelle</a:t>
          </a:r>
        </a:p>
      </dgm:t>
    </dgm:pt>
    <dgm:pt modelId="{4E9FC923-27C4-45A1-A844-FE817DBEC6C3}" type="parTrans" cxnId="{E302E080-C310-47FA-90DD-2697E155AAAE}">
      <dgm:prSet/>
      <dgm:spPr/>
      <dgm:t>
        <a:bodyPr/>
        <a:lstStyle/>
        <a:p>
          <a:endParaRPr lang="fr-FR"/>
        </a:p>
      </dgm:t>
    </dgm:pt>
    <dgm:pt modelId="{55136A21-F5E3-4613-AC72-84D89747DD03}" type="sibTrans" cxnId="{E302E080-C310-47FA-90DD-2697E155AAAE}">
      <dgm:prSet/>
      <dgm:spPr/>
      <dgm:t>
        <a:bodyPr/>
        <a:lstStyle/>
        <a:p>
          <a:endParaRPr lang="fr-FR"/>
        </a:p>
      </dgm:t>
    </dgm:pt>
    <dgm:pt modelId="{B1889CB5-578B-4D80-808C-841D6DCC1878}">
      <dgm:prSet phldrT="[Texte]"/>
      <dgm:spPr/>
      <dgm:t>
        <a:bodyPr/>
        <a:lstStyle/>
        <a:p>
          <a:r>
            <a:rPr lang="fr-FR" dirty="0"/>
            <a:t>d. Licenciement inhérent à la collectivité</a:t>
          </a:r>
        </a:p>
      </dgm:t>
    </dgm:pt>
    <dgm:pt modelId="{BD1C3ED5-E305-4120-8EFE-99C787388310}" type="parTrans" cxnId="{46902468-0E1A-44A1-8320-49CA71F4A569}">
      <dgm:prSet/>
      <dgm:spPr/>
      <dgm:t>
        <a:bodyPr/>
        <a:lstStyle/>
        <a:p>
          <a:endParaRPr lang="fr-FR"/>
        </a:p>
      </dgm:t>
    </dgm:pt>
    <dgm:pt modelId="{F1C83270-BDD4-4FAC-989E-2DCEFE092576}" type="sibTrans" cxnId="{46902468-0E1A-44A1-8320-49CA71F4A569}">
      <dgm:prSet/>
      <dgm:spPr/>
      <dgm:t>
        <a:bodyPr/>
        <a:lstStyle/>
        <a:p>
          <a:endParaRPr lang="fr-FR"/>
        </a:p>
      </dgm:t>
    </dgm:pt>
    <dgm:pt modelId="{AE45D0AE-6BFC-4E32-AFD1-254D63843F80}">
      <dgm:prSet phldrT="[Texte]"/>
      <dgm:spPr/>
      <dgm:t>
        <a:bodyPr/>
        <a:lstStyle/>
        <a:p>
          <a:r>
            <a:rPr lang="fr-FR" dirty="0"/>
            <a:t>Licenciement dans l’intérêt du service (suppression de poste, transformation du besoin,…)</a:t>
          </a:r>
        </a:p>
      </dgm:t>
    </dgm:pt>
    <dgm:pt modelId="{18BBB861-F584-4604-A74D-5E11C460F418}" type="parTrans" cxnId="{A0A9E243-AA6D-449F-8F9E-F846690F8DDD}">
      <dgm:prSet/>
      <dgm:spPr/>
      <dgm:t>
        <a:bodyPr/>
        <a:lstStyle/>
        <a:p>
          <a:endParaRPr lang="fr-FR"/>
        </a:p>
      </dgm:t>
    </dgm:pt>
    <dgm:pt modelId="{4692A6FF-001E-491E-910B-65CAF8FEF5B1}" type="sibTrans" cxnId="{A0A9E243-AA6D-449F-8F9E-F846690F8DDD}">
      <dgm:prSet/>
      <dgm:spPr/>
      <dgm:t>
        <a:bodyPr/>
        <a:lstStyle/>
        <a:p>
          <a:endParaRPr lang="fr-FR"/>
        </a:p>
      </dgm:t>
    </dgm:pt>
    <dgm:pt modelId="{831F37FA-65F5-4AC6-8139-D43B732A6291}">
      <dgm:prSet phldrT="[Texte]"/>
      <dgm:spPr>
        <a:solidFill>
          <a:srgbClr val="68BC9C"/>
        </a:solidFill>
        <a:ln>
          <a:solidFill>
            <a:srgbClr val="68BC9C"/>
          </a:solidFill>
        </a:ln>
      </dgm:spPr>
      <dgm:t>
        <a:bodyPr/>
        <a:lstStyle/>
        <a:p>
          <a:r>
            <a:rPr lang="fr-FR" dirty="0"/>
            <a:t>c. Licenciement pour raisons de santé</a:t>
          </a:r>
        </a:p>
      </dgm:t>
    </dgm:pt>
    <dgm:pt modelId="{D3157364-2AC7-41E7-AB46-1CBAC53896B8}" type="parTrans" cxnId="{EDCA6783-5813-4478-A24C-660129E5E33C}">
      <dgm:prSet/>
      <dgm:spPr/>
      <dgm:t>
        <a:bodyPr/>
        <a:lstStyle/>
        <a:p>
          <a:endParaRPr lang="fr-FR"/>
        </a:p>
      </dgm:t>
    </dgm:pt>
    <dgm:pt modelId="{86FF432E-BEFA-4C1E-9B43-33F5F143A9AD}" type="sibTrans" cxnId="{EDCA6783-5813-4478-A24C-660129E5E33C}">
      <dgm:prSet/>
      <dgm:spPr/>
      <dgm:t>
        <a:bodyPr/>
        <a:lstStyle/>
        <a:p>
          <a:endParaRPr lang="fr-FR"/>
        </a:p>
      </dgm:t>
    </dgm:pt>
    <dgm:pt modelId="{2044583D-5F8D-4923-8FA5-353AD9F29E0C}">
      <dgm:prSet phldrT="[Texte]"/>
      <dgm:spPr/>
      <dgm:t>
        <a:bodyPr/>
        <a:lstStyle/>
        <a:p>
          <a:r>
            <a:rPr lang="fr-FR" dirty="0"/>
            <a:t>Licenciement pour inaptitude physique</a:t>
          </a:r>
        </a:p>
      </dgm:t>
    </dgm:pt>
    <dgm:pt modelId="{45C59A12-A1F6-4FC2-BF2B-035D80CD4017}" type="parTrans" cxnId="{6319BD3C-FEE2-4F8A-9648-1C4C1D8EA63F}">
      <dgm:prSet/>
      <dgm:spPr/>
      <dgm:t>
        <a:bodyPr/>
        <a:lstStyle/>
        <a:p>
          <a:endParaRPr lang="fr-FR"/>
        </a:p>
      </dgm:t>
    </dgm:pt>
    <dgm:pt modelId="{ABEE5E3B-5578-4535-B3C7-8459D043DF7F}" type="sibTrans" cxnId="{6319BD3C-FEE2-4F8A-9648-1C4C1D8EA63F}">
      <dgm:prSet/>
      <dgm:spPr/>
      <dgm:t>
        <a:bodyPr/>
        <a:lstStyle/>
        <a:p>
          <a:endParaRPr lang="fr-FR"/>
        </a:p>
      </dgm:t>
    </dgm:pt>
    <dgm:pt modelId="{46FC45C6-2278-4792-8FBD-2FDA094512CD}" type="pres">
      <dgm:prSet presAssocID="{588F62D9-D2A7-4C70-A469-5DF0346B070F}" presName="Name0" presStyleCnt="0">
        <dgm:presLayoutVars>
          <dgm:dir/>
          <dgm:animLvl val="lvl"/>
          <dgm:resizeHandles val="exact"/>
        </dgm:presLayoutVars>
      </dgm:prSet>
      <dgm:spPr/>
    </dgm:pt>
    <dgm:pt modelId="{E67C2BD2-E705-4846-9881-12E4791BDD34}" type="pres">
      <dgm:prSet presAssocID="{400D3023-01DC-45BA-AA63-70DCF604A93F}" presName="composite" presStyleCnt="0"/>
      <dgm:spPr/>
    </dgm:pt>
    <dgm:pt modelId="{2E3AA561-AC3D-4FC3-A0CA-C8F1B5288C5C}" type="pres">
      <dgm:prSet presAssocID="{400D3023-01DC-45BA-AA63-70DCF604A93F}" presName="parTx" presStyleLbl="alignNode1" presStyleIdx="0" presStyleCnt="4">
        <dgm:presLayoutVars>
          <dgm:chMax val="0"/>
          <dgm:chPref val="0"/>
          <dgm:bulletEnabled val="1"/>
        </dgm:presLayoutVars>
      </dgm:prSet>
      <dgm:spPr/>
    </dgm:pt>
    <dgm:pt modelId="{027D7962-792B-4E13-84B4-4D643F2E76E6}" type="pres">
      <dgm:prSet presAssocID="{400D3023-01DC-45BA-AA63-70DCF604A93F}" presName="desTx" presStyleLbl="alignAccFollowNode1" presStyleIdx="0" presStyleCnt="4">
        <dgm:presLayoutVars>
          <dgm:bulletEnabled val="1"/>
        </dgm:presLayoutVars>
      </dgm:prSet>
      <dgm:spPr/>
    </dgm:pt>
    <dgm:pt modelId="{B240052F-8BF7-48FE-81CE-A7770C03833B}" type="pres">
      <dgm:prSet presAssocID="{22F1941B-5A69-4B28-B900-D60A6D962333}" presName="space" presStyleCnt="0"/>
      <dgm:spPr/>
    </dgm:pt>
    <dgm:pt modelId="{2D31E28C-0FC8-4E37-A35F-9A4D665B6052}" type="pres">
      <dgm:prSet presAssocID="{1D55FC11-AFA4-481D-B8CC-39EEE2BA6E59}" presName="composite" presStyleCnt="0"/>
      <dgm:spPr/>
    </dgm:pt>
    <dgm:pt modelId="{AB5B2FAD-BFD1-479A-86C7-C0AA93088BBD}" type="pres">
      <dgm:prSet presAssocID="{1D55FC11-AFA4-481D-B8CC-39EEE2BA6E59}" presName="parTx" presStyleLbl="alignNode1" presStyleIdx="1" presStyleCnt="4">
        <dgm:presLayoutVars>
          <dgm:chMax val="0"/>
          <dgm:chPref val="0"/>
          <dgm:bulletEnabled val="1"/>
        </dgm:presLayoutVars>
      </dgm:prSet>
      <dgm:spPr/>
    </dgm:pt>
    <dgm:pt modelId="{158293F9-4DA3-4DA3-ABA9-EE39ACF8768A}" type="pres">
      <dgm:prSet presAssocID="{1D55FC11-AFA4-481D-B8CC-39EEE2BA6E59}" presName="desTx" presStyleLbl="alignAccFollowNode1" presStyleIdx="1" presStyleCnt="4">
        <dgm:presLayoutVars>
          <dgm:bulletEnabled val="1"/>
        </dgm:presLayoutVars>
      </dgm:prSet>
      <dgm:spPr/>
    </dgm:pt>
    <dgm:pt modelId="{DBE1E644-7020-42B8-8117-8750C8796B50}" type="pres">
      <dgm:prSet presAssocID="{CA9BDC6B-F534-4A81-8102-D84F28E74DF9}" presName="space" presStyleCnt="0"/>
      <dgm:spPr/>
    </dgm:pt>
    <dgm:pt modelId="{A96494AB-4A0B-4AC0-9326-725529449760}" type="pres">
      <dgm:prSet presAssocID="{831F37FA-65F5-4AC6-8139-D43B732A6291}" presName="composite" presStyleCnt="0"/>
      <dgm:spPr/>
    </dgm:pt>
    <dgm:pt modelId="{C2F27202-9149-48D4-BEB1-3962E3D17D98}" type="pres">
      <dgm:prSet presAssocID="{831F37FA-65F5-4AC6-8139-D43B732A6291}" presName="parTx" presStyleLbl="alignNode1" presStyleIdx="2" presStyleCnt="4">
        <dgm:presLayoutVars>
          <dgm:chMax val="0"/>
          <dgm:chPref val="0"/>
          <dgm:bulletEnabled val="1"/>
        </dgm:presLayoutVars>
      </dgm:prSet>
      <dgm:spPr/>
    </dgm:pt>
    <dgm:pt modelId="{5127472B-D624-4365-B9D2-9AF09D966BE4}" type="pres">
      <dgm:prSet presAssocID="{831F37FA-65F5-4AC6-8139-D43B732A6291}" presName="desTx" presStyleLbl="alignAccFollowNode1" presStyleIdx="2" presStyleCnt="4">
        <dgm:presLayoutVars>
          <dgm:bulletEnabled val="1"/>
        </dgm:presLayoutVars>
      </dgm:prSet>
      <dgm:spPr/>
    </dgm:pt>
    <dgm:pt modelId="{6A0E39C5-D0DD-4C18-8B8F-5E33E014E6EF}" type="pres">
      <dgm:prSet presAssocID="{86FF432E-BEFA-4C1E-9B43-33F5F143A9AD}" presName="space" presStyleCnt="0"/>
      <dgm:spPr/>
    </dgm:pt>
    <dgm:pt modelId="{3AA1FD50-FFFE-4809-AB46-EDA8A4FD66B5}" type="pres">
      <dgm:prSet presAssocID="{B1889CB5-578B-4D80-808C-841D6DCC1878}" presName="composite" presStyleCnt="0"/>
      <dgm:spPr/>
    </dgm:pt>
    <dgm:pt modelId="{E9EC2CFF-93E6-4835-93FD-943C70F78894}" type="pres">
      <dgm:prSet presAssocID="{B1889CB5-578B-4D80-808C-841D6DCC1878}" presName="parTx" presStyleLbl="alignNode1" presStyleIdx="3" presStyleCnt="4">
        <dgm:presLayoutVars>
          <dgm:chMax val="0"/>
          <dgm:chPref val="0"/>
          <dgm:bulletEnabled val="1"/>
        </dgm:presLayoutVars>
      </dgm:prSet>
      <dgm:spPr/>
    </dgm:pt>
    <dgm:pt modelId="{76B8B055-ABC7-444B-92C7-95FC421B772B}" type="pres">
      <dgm:prSet presAssocID="{B1889CB5-578B-4D80-808C-841D6DCC1878}" presName="desTx" presStyleLbl="alignAccFollowNode1" presStyleIdx="3" presStyleCnt="4">
        <dgm:presLayoutVars>
          <dgm:bulletEnabled val="1"/>
        </dgm:presLayoutVars>
      </dgm:prSet>
      <dgm:spPr/>
    </dgm:pt>
  </dgm:ptLst>
  <dgm:cxnLst>
    <dgm:cxn modelId="{F6C93111-46D1-45AA-A404-C8A719F351DA}" srcId="{1D55FC11-AFA4-481D-B8CC-39EEE2BA6E59}" destId="{8EF6A066-246A-4B90-8076-1084A592B876}" srcOrd="0" destOrd="0" parTransId="{B8374B2A-A5C4-4986-8018-32BA18C373E7}" sibTransId="{8376BF9B-E7D8-4ADD-83A8-41712006D0BC}"/>
    <dgm:cxn modelId="{9EA7AB11-3175-4145-9AEB-8F71DA1E3FB2}" srcId="{588F62D9-D2A7-4C70-A469-5DF0346B070F}" destId="{1D55FC11-AFA4-481D-B8CC-39EEE2BA6E59}" srcOrd="1" destOrd="0" parTransId="{D67AE04C-AD5E-41EC-9DD9-633216DC2938}" sibTransId="{CA9BDC6B-F534-4A81-8102-D84F28E74DF9}"/>
    <dgm:cxn modelId="{DC36261F-2D8D-4D9A-B79F-4164EB3E9D04}" type="presOf" srcId="{1D55FC11-AFA4-481D-B8CC-39EEE2BA6E59}" destId="{AB5B2FAD-BFD1-479A-86C7-C0AA93088BBD}" srcOrd="0" destOrd="0" presId="urn:microsoft.com/office/officeart/2005/8/layout/hList1"/>
    <dgm:cxn modelId="{6319BD3C-FEE2-4F8A-9648-1C4C1D8EA63F}" srcId="{831F37FA-65F5-4AC6-8139-D43B732A6291}" destId="{2044583D-5F8D-4923-8FA5-353AD9F29E0C}" srcOrd="0" destOrd="0" parTransId="{45C59A12-A1F6-4FC2-BF2B-035D80CD4017}" sibTransId="{ABEE5E3B-5578-4535-B3C7-8459D043DF7F}"/>
    <dgm:cxn modelId="{A0A9E243-AA6D-449F-8F9E-F846690F8DDD}" srcId="{B1889CB5-578B-4D80-808C-841D6DCC1878}" destId="{AE45D0AE-6BFC-4E32-AFD1-254D63843F80}" srcOrd="0" destOrd="0" parTransId="{18BBB861-F584-4604-A74D-5E11C460F418}" sibTransId="{4692A6FF-001E-491E-910B-65CAF8FEF5B1}"/>
    <dgm:cxn modelId="{46902468-0E1A-44A1-8320-49CA71F4A569}" srcId="{588F62D9-D2A7-4C70-A469-5DF0346B070F}" destId="{B1889CB5-578B-4D80-808C-841D6DCC1878}" srcOrd="3" destOrd="0" parTransId="{BD1C3ED5-E305-4120-8EFE-99C787388310}" sibTransId="{F1C83270-BDD4-4FAC-989E-2DCEFE092576}"/>
    <dgm:cxn modelId="{945A1E5A-04A3-4522-BB96-77FC8D5AAA3F}" srcId="{400D3023-01DC-45BA-AA63-70DCF604A93F}" destId="{9536E263-4FAE-4B79-BA0B-751F7A5DBD08}" srcOrd="0" destOrd="0" parTransId="{E323B048-1B5A-46BD-BFCB-DC14172438CE}" sibTransId="{5295B316-4AF9-4F1B-BEB5-8B4146E0C320}"/>
    <dgm:cxn modelId="{E302E080-C310-47FA-90DD-2697E155AAAE}" srcId="{1D55FC11-AFA4-481D-B8CC-39EEE2BA6E59}" destId="{26C3C840-8F53-4098-92D3-E2FC26188542}" srcOrd="1" destOrd="0" parTransId="{4E9FC923-27C4-45A1-A844-FE817DBEC6C3}" sibTransId="{55136A21-F5E3-4613-AC72-84D89747DD03}"/>
    <dgm:cxn modelId="{EDCA6783-5813-4478-A24C-660129E5E33C}" srcId="{588F62D9-D2A7-4C70-A469-5DF0346B070F}" destId="{831F37FA-65F5-4AC6-8139-D43B732A6291}" srcOrd="2" destOrd="0" parTransId="{D3157364-2AC7-41E7-AB46-1CBAC53896B8}" sibTransId="{86FF432E-BEFA-4C1E-9B43-33F5F143A9AD}"/>
    <dgm:cxn modelId="{26C59289-1877-45D7-9A2D-77C7FE920119}" type="presOf" srcId="{9536E263-4FAE-4B79-BA0B-751F7A5DBD08}" destId="{027D7962-792B-4E13-84B4-4D643F2E76E6}" srcOrd="0" destOrd="0" presId="urn:microsoft.com/office/officeart/2005/8/layout/hList1"/>
    <dgm:cxn modelId="{6C7F4498-783D-4FD5-8A0A-8751900F24CA}" type="presOf" srcId="{400D3023-01DC-45BA-AA63-70DCF604A93F}" destId="{2E3AA561-AC3D-4FC3-A0CA-C8F1B5288C5C}" srcOrd="0" destOrd="0" presId="urn:microsoft.com/office/officeart/2005/8/layout/hList1"/>
    <dgm:cxn modelId="{FC390AA1-5C27-4C39-B6CB-C89ED9651E9E}" type="presOf" srcId="{2044583D-5F8D-4923-8FA5-353AD9F29E0C}" destId="{5127472B-D624-4365-B9D2-9AF09D966BE4}" srcOrd="0" destOrd="0" presId="urn:microsoft.com/office/officeart/2005/8/layout/hList1"/>
    <dgm:cxn modelId="{CFEA68A7-E021-4B8F-B6EB-5BB5E66D7172}" srcId="{588F62D9-D2A7-4C70-A469-5DF0346B070F}" destId="{400D3023-01DC-45BA-AA63-70DCF604A93F}" srcOrd="0" destOrd="0" parTransId="{794B85AD-3FB1-42D0-AC64-496970886131}" sibTransId="{22F1941B-5A69-4B28-B900-D60A6D962333}"/>
    <dgm:cxn modelId="{55FB98AE-4C51-4F65-B694-AB6CBB1A274D}" type="presOf" srcId="{26C3C840-8F53-4098-92D3-E2FC26188542}" destId="{158293F9-4DA3-4DA3-ABA9-EE39ACF8768A}" srcOrd="0" destOrd="1" presId="urn:microsoft.com/office/officeart/2005/8/layout/hList1"/>
    <dgm:cxn modelId="{A0BEFAB3-79A7-4B71-8BF7-9BFE2486AD37}" type="presOf" srcId="{18985AC9-D339-40C4-8789-8EC316BD0572}" destId="{027D7962-792B-4E13-84B4-4D643F2E76E6}" srcOrd="0" destOrd="1" presId="urn:microsoft.com/office/officeart/2005/8/layout/hList1"/>
    <dgm:cxn modelId="{5F66DBC3-0CC3-4885-8BA9-86904BF07734}" type="presOf" srcId="{831F37FA-65F5-4AC6-8139-D43B732A6291}" destId="{C2F27202-9149-48D4-BEB1-3962E3D17D98}" srcOrd="0" destOrd="0" presId="urn:microsoft.com/office/officeart/2005/8/layout/hList1"/>
    <dgm:cxn modelId="{42BF69CB-28B3-48A6-BBDE-B31C0E638AA0}" type="presOf" srcId="{588F62D9-D2A7-4C70-A469-5DF0346B070F}" destId="{46FC45C6-2278-4792-8FBD-2FDA094512CD}" srcOrd="0" destOrd="0" presId="urn:microsoft.com/office/officeart/2005/8/layout/hList1"/>
    <dgm:cxn modelId="{DDC6F7CB-836E-4B01-AC26-72BC95A617BC}" type="presOf" srcId="{B1889CB5-578B-4D80-808C-841D6DCC1878}" destId="{E9EC2CFF-93E6-4835-93FD-943C70F78894}" srcOrd="0" destOrd="0" presId="urn:microsoft.com/office/officeart/2005/8/layout/hList1"/>
    <dgm:cxn modelId="{F2A076E1-0148-43C0-93C3-1D77B0068D21}" type="presOf" srcId="{AE45D0AE-6BFC-4E32-AFD1-254D63843F80}" destId="{76B8B055-ABC7-444B-92C7-95FC421B772B}" srcOrd="0" destOrd="0" presId="urn:microsoft.com/office/officeart/2005/8/layout/hList1"/>
    <dgm:cxn modelId="{CCC6E6EC-85C3-4094-9730-18ED2F186BF9}" type="presOf" srcId="{8EF6A066-246A-4B90-8076-1084A592B876}" destId="{158293F9-4DA3-4DA3-ABA9-EE39ACF8768A}" srcOrd="0" destOrd="0" presId="urn:microsoft.com/office/officeart/2005/8/layout/hList1"/>
    <dgm:cxn modelId="{253B4DF3-4CB7-4EDE-8C9D-89652E5DECB8}" srcId="{400D3023-01DC-45BA-AA63-70DCF604A93F}" destId="{18985AC9-D339-40C4-8789-8EC316BD0572}" srcOrd="1" destOrd="0" parTransId="{67DDFACB-9FD0-400F-BCD0-7541D87E7D5D}" sibTransId="{3EE101CD-D1C7-4130-8536-5D10353F9679}"/>
    <dgm:cxn modelId="{3E895936-5E84-47E9-9E04-AE08D7274DFF}" type="presParOf" srcId="{46FC45C6-2278-4792-8FBD-2FDA094512CD}" destId="{E67C2BD2-E705-4846-9881-12E4791BDD34}" srcOrd="0" destOrd="0" presId="urn:microsoft.com/office/officeart/2005/8/layout/hList1"/>
    <dgm:cxn modelId="{B8BEBE8D-6C95-425F-B010-64AA71F94969}" type="presParOf" srcId="{E67C2BD2-E705-4846-9881-12E4791BDD34}" destId="{2E3AA561-AC3D-4FC3-A0CA-C8F1B5288C5C}" srcOrd="0" destOrd="0" presId="urn:microsoft.com/office/officeart/2005/8/layout/hList1"/>
    <dgm:cxn modelId="{41E3A88E-854F-410B-A92E-1B534DCEE172}" type="presParOf" srcId="{E67C2BD2-E705-4846-9881-12E4791BDD34}" destId="{027D7962-792B-4E13-84B4-4D643F2E76E6}" srcOrd="1" destOrd="0" presId="urn:microsoft.com/office/officeart/2005/8/layout/hList1"/>
    <dgm:cxn modelId="{21EB6427-9AD2-4A99-88BF-7F60AC1F77C7}" type="presParOf" srcId="{46FC45C6-2278-4792-8FBD-2FDA094512CD}" destId="{B240052F-8BF7-48FE-81CE-A7770C03833B}" srcOrd="1" destOrd="0" presId="urn:microsoft.com/office/officeart/2005/8/layout/hList1"/>
    <dgm:cxn modelId="{EB44D03A-300D-44D9-9D44-B78AF4E54F87}" type="presParOf" srcId="{46FC45C6-2278-4792-8FBD-2FDA094512CD}" destId="{2D31E28C-0FC8-4E37-A35F-9A4D665B6052}" srcOrd="2" destOrd="0" presId="urn:microsoft.com/office/officeart/2005/8/layout/hList1"/>
    <dgm:cxn modelId="{9E0DD03D-37F0-4ACC-84F1-AB9423428BD0}" type="presParOf" srcId="{2D31E28C-0FC8-4E37-A35F-9A4D665B6052}" destId="{AB5B2FAD-BFD1-479A-86C7-C0AA93088BBD}" srcOrd="0" destOrd="0" presId="urn:microsoft.com/office/officeart/2005/8/layout/hList1"/>
    <dgm:cxn modelId="{B98CCCB3-1424-4EA3-9603-0822EAEB8605}" type="presParOf" srcId="{2D31E28C-0FC8-4E37-A35F-9A4D665B6052}" destId="{158293F9-4DA3-4DA3-ABA9-EE39ACF8768A}" srcOrd="1" destOrd="0" presId="urn:microsoft.com/office/officeart/2005/8/layout/hList1"/>
    <dgm:cxn modelId="{FAB7DB26-9907-4278-B237-068AD3723EA4}" type="presParOf" srcId="{46FC45C6-2278-4792-8FBD-2FDA094512CD}" destId="{DBE1E644-7020-42B8-8117-8750C8796B50}" srcOrd="3" destOrd="0" presId="urn:microsoft.com/office/officeart/2005/8/layout/hList1"/>
    <dgm:cxn modelId="{C6B294A2-84EC-4F99-9F0E-CEE3CF0205D1}" type="presParOf" srcId="{46FC45C6-2278-4792-8FBD-2FDA094512CD}" destId="{A96494AB-4A0B-4AC0-9326-725529449760}" srcOrd="4" destOrd="0" presId="urn:microsoft.com/office/officeart/2005/8/layout/hList1"/>
    <dgm:cxn modelId="{18EB29C6-18F8-4C08-ABE7-D4776DBFFA4B}" type="presParOf" srcId="{A96494AB-4A0B-4AC0-9326-725529449760}" destId="{C2F27202-9149-48D4-BEB1-3962E3D17D98}" srcOrd="0" destOrd="0" presId="urn:microsoft.com/office/officeart/2005/8/layout/hList1"/>
    <dgm:cxn modelId="{9F84A885-D15D-4431-81DE-0A7A3558A41B}" type="presParOf" srcId="{A96494AB-4A0B-4AC0-9326-725529449760}" destId="{5127472B-D624-4365-B9D2-9AF09D966BE4}" srcOrd="1" destOrd="0" presId="urn:microsoft.com/office/officeart/2005/8/layout/hList1"/>
    <dgm:cxn modelId="{2A1F5CF2-2FC8-4B83-9961-158345B840E6}" type="presParOf" srcId="{46FC45C6-2278-4792-8FBD-2FDA094512CD}" destId="{6A0E39C5-D0DD-4C18-8B8F-5E33E014E6EF}" srcOrd="5" destOrd="0" presId="urn:microsoft.com/office/officeart/2005/8/layout/hList1"/>
    <dgm:cxn modelId="{B627C435-9CF6-4AB6-800B-386525DE4E19}" type="presParOf" srcId="{46FC45C6-2278-4792-8FBD-2FDA094512CD}" destId="{3AA1FD50-FFFE-4809-AB46-EDA8A4FD66B5}" srcOrd="6" destOrd="0" presId="urn:microsoft.com/office/officeart/2005/8/layout/hList1"/>
    <dgm:cxn modelId="{2B06612F-599D-4A90-8236-71FF7450B07E}" type="presParOf" srcId="{3AA1FD50-FFFE-4809-AB46-EDA8A4FD66B5}" destId="{E9EC2CFF-93E6-4835-93FD-943C70F78894}" srcOrd="0" destOrd="0" presId="urn:microsoft.com/office/officeart/2005/8/layout/hList1"/>
    <dgm:cxn modelId="{9CBCB779-4F3E-4703-957C-C3554C6A62CD}" type="presParOf" srcId="{3AA1FD50-FFFE-4809-AB46-EDA8A4FD66B5}" destId="{76B8B055-ABC7-444B-92C7-95FC421B772B}"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C73C210-DA79-4F4B-BBD4-5887E1B96A5A}" type="doc">
      <dgm:prSet loTypeId="urn:microsoft.com/office/officeart/2005/8/layout/process5" loCatId="process" qsTypeId="urn:microsoft.com/office/officeart/2005/8/quickstyle/simple1" qsCatId="simple" csTypeId="urn:microsoft.com/office/officeart/2005/8/colors/accent1_2" csCatId="accent1" phldr="1"/>
      <dgm:spPr/>
      <dgm:t>
        <a:bodyPr/>
        <a:lstStyle/>
        <a:p>
          <a:endParaRPr lang="fr-FR"/>
        </a:p>
      </dgm:t>
    </dgm:pt>
    <dgm:pt modelId="{13CD5BB0-BDD0-494C-9DE1-679210E3BB11}">
      <dgm:prSet phldrT="[Texte]"/>
      <dgm:spPr>
        <a:solidFill>
          <a:srgbClr val="D8CDCE"/>
        </a:solidFill>
      </dgm:spPr>
      <dgm:t>
        <a:bodyPr/>
        <a:lstStyle/>
        <a:p>
          <a:r>
            <a:rPr lang="fr-FR" dirty="0">
              <a:solidFill>
                <a:schemeClr val="tx1"/>
              </a:solidFill>
            </a:rPr>
            <a:t>Entretien préalable avec possibilité pour l’agent de se faire assister de la personne de son choix</a:t>
          </a:r>
        </a:p>
      </dgm:t>
    </dgm:pt>
    <dgm:pt modelId="{B4299432-9CFB-4906-A96B-B18A53CFF4F9}" type="parTrans" cxnId="{C8C71D30-FB9A-471F-B6AD-20C49B8E23D3}">
      <dgm:prSet/>
      <dgm:spPr/>
      <dgm:t>
        <a:bodyPr/>
        <a:lstStyle/>
        <a:p>
          <a:endParaRPr lang="fr-FR"/>
        </a:p>
      </dgm:t>
    </dgm:pt>
    <dgm:pt modelId="{13329937-6B67-49E8-88AA-6B0BD9685508}" type="sibTrans" cxnId="{C8C71D30-FB9A-471F-B6AD-20C49B8E23D3}">
      <dgm:prSet/>
      <dgm:spPr>
        <a:solidFill>
          <a:schemeClr val="accent3"/>
        </a:solidFill>
      </dgm:spPr>
      <dgm:t>
        <a:bodyPr/>
        <a:lstStyle/>
        <a:p>
          <a:endParaRPr lang="fr-FR"/>
        </a:p>
      </dgm:t>
    </dgm:pt>
    <dgm:pt modelId="{FFC9B768-2E0E-4A88-9D29-D39EB56EEC99}">
      <dgm:prSet phldrT="[Texte]"/>
      <dgm:spPr>
        <a:solidFill>
          <a:srgbClr val="D8CDCE"/>
        </a:solidFill>
      </dgm:spPr>
      <dgm:t>
        <a:bodyPr/>
        <a:lstStyle/>
        <a:p>
          <a:r>
            <a:rPr lang="fr-FR" dirty="0">
              <a:solidFill>
                <a:schemeClr val="tx1"/>
              </a:solidFill>
            </a:rPr>
            <a:t>Motivation de la décision de licenciement </a:t>
          </a:r>
          <a:r>
            <a:rPr lang="fr-FR" b="1" dirty="0">
              <a:solidFill>
                <a:schemeClr val="tx1"/>
              </a:solidFill>
            </a:rPr>
            <a:t>uniquement si en cours de période d’essai</a:t>
          </a:r>
        </a:p>
      </dgm:t>
    </dgm:pt>
    <dgm:pt modelId="{DA6710CE-1614-45AE-BBEE-E07BD63B4E3F}" type="parTrans" cxnId="{4882A0BA-015A-407D-AB2B-DC2BB715F868}">
      <dgm:prSet/>
      <dgm:spPr/>
      <dgm:t>
        <a:bodyPr/>
        <a:lstStyle/>
        <a:p>
          <a:endParaRPr lang="fr-FR"/>
        </a:p>
      </dgm:t>
    </dgm:pt>
    <dgm:pt modelId="{C96FCA89-B0EC-4F09-BAAF-5D16D18320A4}" type="sibTrans" cxnId="{4882A0BA-015A-407D-AB2B-DC2BB715F868}">
      <dgm:prSet/>
      <dgm:spPr>
        <a:solidFill>
          <a:schemeClr val="accent3"/>
        </a:solidFill>
      </dgm:spPr>
      <dgm:t>
        <a:bodyPr/>
        <a:lstStyle/>
        <a:p>
          <a:endParaRPr lang="fr-FR"/>
        </a:p>
      </dgm:t>
    </dgm:pt>
    <dgm:pt modelId="{985CE513-1985-46FE-9118-E1BA1B1EC828}">
      <dgm:prSet phldrT="[Texte]"/>
      <dgm:spPr>
        <a:solidFill>
          <a:srgbClr val="D8CDCE"/>
        </a:solidFill>
      </dgm:spPr>
      <dgm:t>
        <a:bodyPr/>
        <a:lstStyle/>
        <a:p>
          <a:r>
            <a:rPr lang="fr-FR" dirty="0">
              <a:solidFill>
                <a:schemeClr val="tx1"/>
              </a:solidFill>
            </a:rPr>
            <a:t>Aucune durée de préavis</a:t>
          </a:r>
        </a:p>
      </dgm:t>
    </dgm:pt>
    <dgm:pt modelId="{6E77CC33-5BE2-441A-9244-A19E30487E71}" type="parTrans" cxnId="{BB3BDAAD-1227-49D5-B981-D071F770610D}">
      <dgm:prSet/>
      <dgm:spPr/>
      <dgm:t>
        <a:bodyPr/>
        <a:lstStyle/>
        <a:p>
          <a:endParaRPr lang="fr-FR"/>
        </a:p>
      </dgm:t>
    </dgm:pt>
    <dgm:pt modelId="{B3C27977-46D2-44F4-8707-06EAD0060E1A}" type="sibTrans" cxnId="{BB3BDAAD-1227-49D5-B981-D071F770610D}">
      <dgm:prSet/>
      <dgm:spPr>
        <a:solidFill>
          <a:schemeClr val="accent3"/>
        </a:solidFill>
      </dgm:spPr>
      <dgm:t>
        <a:bodyPr/>
        <a:lstStyle/>
        <a:p>
          <a:endParaRPr lang="fr-FR"/>
        </a:p>
      </dgm:t>
    </dgm:pt>
    <dgm:pt modelId="{D4A7C3C0-8669-4D68-91AA-6BF855BAC0C6}">
      <dgm:prSet phldrT="[Texte]"/>
      <dgm:spPr>
        <a:solidFill>
          <a:srgbClr val="D8CDCE"/>
        </a:solidFill>
      </dgm:spPr>
      <dgm:t>
        <a:bodyPr/>
        <a:lstStyle/>
        <a:p>
          <a:r>
            <a:rPr lang="fr-FR" dirty="0">
              <a:solidFill>
                <a:schemeClr val="tx1"/>
              </a:solidFill>
            </a:rPr>
            <a:t>Notification de la décision de licenciement en LRAR ou remise en mains propres contre décharge</a:t>
          </a:r>
        </a:p>
      </dgm:t>
    </dgm:pt>
    <dgm:pt modelId="{DC5C754E-0E5E-4FE5-8106-DDE8DBD397F4}" type="parTrans" cxnId="{B75355A6-89FF-4983-BFCB-3672151BEA0D}">
      <dgm:prSet/>
      <dgm:spPr/>
      <dgm:t>
        <a:bodyPr/>
        <a:lstStyle/>
        <a:p>
          <a:endParaRPr lang="fr-FR"/>
        </a:p>
      </dgm:t>
    </dgm:pt>
    <dgm:pt modelId="{9C18EBF6-96FB-48FF-A12D-50738EAAB05C}" type="sibTrans" cxnId="{B75355A6-89FF-4983-BFCB-3672151BEA0D}">
      <dgm:prSet/>
      <dgm:spPr>
        <a:solidFill>
          <a:schemeClr val="accent3"/>
        </a:solidFill>
      </dgm:spPr>
      <dgm:t>
        <a:bodyPr/>
        <a:lstStyle/>
        <a:p>
          <a:endParaRPr lang="fr-FR"/>
        </a:p>
      </dgm:t>
    </dgm:pt>
    <dgm:pt modelId="{1712249A-37EA-4536-8848-74B56FA23891}">
      <dgm:prSet phldrT="[Texte]"/>
      <dgm:spPr>
        <a:solidFill>
          <a:srgbClr val="D8CDCE"/>
        </a:solidFill>
      </dgm:spPr>
      <dgm:t>
        <a:bodyPr/>
        <a:lstStyle/>
        <a:p>
          <a:r>
            <a:rPr lang="fr-FR" dirty="0">
              <a:solidFill>
                <a:schemeClr val="tx1"/>
              </a:solidFill>
            </a:rPr>
            <a:t>Aucune indemnité de licenciement n’est due</a:t>
          </a:r>
        </a:p>
      </dgm:t>
    </dgm:pt>
    <dgm:pt modelId="{075DC147-F210-4DEE-8F46-58C169E066C4}" type="parTrans" cxnId="{DA777A61-DCB9-42FA-B32A-6012BFCE434E}">
      <dgm:prSet/>
      <dgm:spPr/>
      <dgm:t>
        <a:bodyPr/>
        <a:lstStyle/>
        <a:p>
          <a:endParaRPr lang="fr-FR"/>
        </a:p>
      </dgm:t>
    </dgm:pt>
    <dgm:pt modelId="{5014FA5B-385C-4953-940B-F5EA6B1BD9F4}" type="sibTrans" cxnId="{DA777A61-DCB9-42FA-B32A-6012BFCE434E}">
      <dgm:prSet/>
      <dgm:spPr/>
      <dgm:t>
        <a:bodyPr/>
        <a:lstStyle/>
        <a:p>
          <a:endParaRPr lang="fr-FR"/>
        </a:p>
      </dgm:t>
    </dgm:pt>
    <dgm:pt modelId="{BA8B67FC-7473-45F6-BEFF-E89641ACDACB}" type="pres">
      <dgm:prSet presAssocID="{7C73C210-DA79-4F4B-BBD4-5887E1B96A5A}" presName="diagram" presStyleCnt="0">
        <dgm:presLayoutVars>
          <dgm:dir/>
          <dgm:resizeHandles val="exact"/>
        </dgm:presLayoutVars>
      </dgm:prSet>
      <dgm:spPr/>
    </dgm:pt>
    <dgm:pt modelId="{F780F702-FC8A-48F4-B890-4C7843FC47F9}" type="pres">
      <dgm:prSet presAssocID="{13CD5BB0-BDD0-494C-9DE1-679210E3BB11}" presName="node" presStyleLbl="node1" presStyleIdx="0" presStyleCnt="5">
        <dgm:presLayoutVars>
          <dgm:bulletEnabled val="1"/>
        </dgm:presLayoutVars>
      </dgm:prSet>
      <dgm:spPr/>
    </dgm:pt>
    <dgm:pt modelId="{C6455F04-0225-45C8-974C-FC5C4A2DE858}" type="pres">
      <dgm:prSet presAssocID="{13329937-6B67-49E8-88AA-6B0BD9685508}" presName="sibTrans" presStyleLbl="sibTrans2D1" presStyleIdx="0" presStyleCnt="4"/>
      <dgm:spPr/>
    </dgm:pt>
    <dgm:pt modelId="{441EA278-818C-45B4-BD74-AD53BCC35B38}" type="pres">
      <dgm:prSet presAssocID="{13329937-6B67-49E8-88AA-6B0BD9685508}" presName="connectorText" presStyleLbl="sibTrans2D1" presStyleIdx="0" presStyleCnt="4"/>
      <dgm:spPr/>
    </dgm:pt>
    <dgm:pt modelId="{42F3E43D-485F-46FF-8745-7D5125592DA8}" type="pres">
      <dgm:prSet presAssocID="{FFC9B768-2E0E-4A88-9D29-D39EB56EEC99}" presName="node" presStyleLbl="node1" presStyleIdx="1" presStyleCnt="5">
        <dgm:presLayoutVars>
          <dgm:bulletEnabled val="1"/>
        </dgm:presLayoutVars>
      </dgm:prSet>
      <dgm:spPr/>
    </dgm:pt>
    <dgm:pt modelId="{0C0915E1-7102-425D-9341-0A4C8BC8E9EF}" type="pres">
      <dgm:prSet presAssocID="{C96FCA89-B0EC-4F09-BAAF-5D16D18320A4}" presName="sibTrans" presStyleLbl="sibTrans2D1" presStyleIdx="1" presStyleCnt="4"/>
      <dgm:spPr/>
    </dgm:pt>
    <dgm:pt modelId="{0AF843FD-2B5F-41CC-BE3D-C13B3891D040}" type="pres">
      <dgm:prSet presAssocID="{C96FCA89-B0EC-4F09-BAAF-5D16D18320A4}" presName="connectorText" presStyleLbl="sibTrans2D1" presStyleIdx="1" presStyleCnt="4"/>
      <dgm:spPr/>
    </dgm:pt>
    <dgm:pt modelId="{4E0BCC81-64D5-4F5B-9E3D-610A54AA9F79}" type="pres">
      <dgm:prSet presAssocID="{985CE513-1985-46FE-9118-E1BA1B1EC828}" presName="node" presStyleLbl="node1" presStyleIdx="2" presStyleCnt="5">
        <dgm:presLayoutVars>
          <dgm:bulletEnabled val="1"/>
        </dgm:presLayoutVars>
      </dgm:prSet>
      <dgm:spPr/>
    </dgm:pt>
    <dgm:pt modelId="{C527E88F-2AC4-4A4F-B68A-A32D2AC5AE55}" type="pres">
      <dgm:prSet presAssocID="{B3C27977-46D2-44F4-8707-06EAD0060E1A}" presName="sibTrans" presStyleLbl="sibTrans2D1" presStyleIdx="2" presStyleCnt="4"/>
      <dgm:spPr/>
    </dgm:pt>
    <dgm:pt modelId="{C42AF249-9E0E-42D8-AFF2-130043DF634B}" type="pres">
      <dgm:prSet presAssocID="{B3C27977-46D2-44F4-8707-06EAD0060E1A}" presName="connectorText" presStyleLbl="sibTrans2D1" presStyleIdx="2" presStyleCnt="4"/>
      <dgm:spPr/>
    </dgm:pt>
    <dgm:pt modelId="{F6C27946-A782-4FCF-BC60-B233D4197621}" type="pres">
      <dgm:prSet presAssocID="{D4A7C3C0-8669-4D68-91AA-6BF855BAC0C6}" presName="node" presStyleLbl="node1" presStyleIdx="3" presStyleCnt="5">
        <dgm:presLayoutVars>
          <dgm:bulletEnabled val="1"/>
        </dgm:presLayoutVars>
      </dgm:prSet>
      <dgm:spPr/>
    </dgm:pt>
    <dgm:pt modelId="{EF830D63-73E4-43B8-B9EF-F4E1CF3C6DAE}" type="pres">
      <dgm:prSet presAssocID="{9C18EBF6-96FB-48FF-A12D-50738EAAB05C}" presName="sibTrans" presStyleLbl="sibTrans2D1" presStyleIdx="3" presStyleCnt="4"/>
      <dgm:spPr/>
    </dgm:pt>
    <dgm:pt modelId="{4F753E20-6CCD-4B97-AFA9-A4A978154C94}" type="pres">
      <dgm:prSet presAssocID="{9C18EBF6-96FB-48FF-A12D-50738EAAB05C}" presName="connectorText" presStyleLbl="sibTrans2D1" presStyleIdx="3" presStyleCnt="4"/>
      <dgm:spPr/>
    </dgm:pt>
    <dgm:pt modelId="{2E648555-2742-4926-9CEA-702D4099152B}" type="pres">
      <dgm:prSet presAssocID="{1712249A-37EA-4536-8848-74B56FA23891}" presName="node" presStyleLbl="node1" presStyleIdx="4" presStyleCnt="5">
        <dgm:presLayoutVars>
          <dgm:bulletEnabled val="1"/>
        </dgm:presLayoutVars>
      </dgm:prSet>
      <dgm:spPr/>
    </dgm:pt>
  </dgm:ptLst>
  <dgm:cxnLst>
    <dgm:cxn modelId="{C8C71D30-FB9A-471F-B6AD-20C49B8E23D3}" srcId="{7C73C210-DA79-4F4B-BBD4-5887E1B96A5A}" destId="{13CD5BB0-BDD0-494C-9DE1-679210E3BB11}" srcOrd="0" destOrd="0" parTransId="{B4299432-9CFB-4906-A96B-B18A53CFF4F9}" sibTransId="{13329937-6B67-49E8-88AA-6B0BD9685508}"/>
    <dgm:cxn modelId="{9128193C-BD33-4B89-888F-5F2CC5A014A0}" type="presOf" srcId="{FFC9B768-2E0E-4A88-9D29-D39EB56EEC99}" destId="{42F3E43D-485F-46FF-8745-7D5125592DA8}" srcOrd="0" destOrd="0" presId="urn:microsoft.com/office/officeart/2005/8/layout/process5"/>
    <dgm:cxn modelId="{84E81E40-CE6C-4B1F-8B29-F9164B836DFE}" type="presOf" srcId="{B3C27977-46D2-44F4-8707-06EAD0060E1A}" destId="{C527E88F-2AC4-4A4F-B68A-A32D2AC5AE55}" srcOrd="0" destOrd="0" presId="urn:microsoft.com/office/officeart/2005/8/layout/process5"/>
    <dgm:cxn modelId="{DA777A61-DCB9-42FA-B32A-6012BFCE434E}" srcId="{7C73C210-DA79-4F4B-BBD4-5887E1B96A5A}" destId="{1712249A-37EA-4536-8848-74B56FA23891}" srcOrd="4" destOrd="0" parTransId="{075DC147-F210-4DEE-8F46-58C169E066C4}" sibTransId="{5014FA5B-385C-4953-940B-F5EA6B1BD9F4}"/>
    <dgm:cxn modelId="{B3088471-D217-47CB-9766-05B8923C5A19}" type="presOf" srcId="{7C73C210-DA79-4F4B-BBD4-5887E1B96A5A}" destId="{BA8B67FC-7473-45F6-BEFF-E89641ACDACB}" srcOrd="0" destOrd="0" presId="urn:microsoft.com/office/officeart/2005/8/layout/process5"/>
    <dgm:cxn modelId="{2A381158-594C-4209-BA99-8F792DF95566}" type="presOf" srcId="{13CD5BB0-BDD0-494C-9DE1-679210E3BB11}" destId="{F780F702-FC8A-48F4-B890-4C7843FC47F9}" srcOrd="0" destOrd="0" presId="urn:microsoft.com/office/officeart/2005/8/layout/process5"/>
    <dgm:cxn modelId="{CD7C1995-CF08-4A0B-B31B-E04D956CA0CA}" type="presOf" srcId="{C96FCA89-B0EC-4F09-BAAF-5D16D18320A4}" destId="{0AF843FD-2B5F-41CC-BE3D-C13B3891D040}" srcOrd="1" destOrd="0" presId="urn:microsoft.com/office/officeart/2005/8/layout/process5"/>
    <dgm:cxn modelId="{B75355A6-89FF-4983-BFCB-3672151BEA0D}" srcId="{7C73C210-DA79-4F4B-BBD4-5887E1B96A5A}" destId="{D4A7C3C0-8669-4D68-91AA-6BF855BAC0C6}" srcOrd="3" destOrd="0" parTransId="{DC5C754E-0E5E-4FE5-8106-DDE8DBD397F4}" sibTransId="{9C18EBF6-96FB-48FF-A12D-50738EAAB05C}"/>
    <dgm:cxn modelId="{BB3BDAAD-1227-49D5-B981-D071F770610D}" srcId="{7C73C210-DA79-4F4B-BBD4-5887E1B96A5A}" destId="{985CE513-1985-46FE-9118-E1BA1B1EC828}" srcOrd="2" destOrd="0" parTransId="{6E77CC33-5BE2-441A-9244-A19E30487E71}" sibTransId="{B3C27977-46D2-44F4-8707-06EAD0060E1A}"/>
    <dgm:cxn modelId="{11CF8DAE-3130-4CC2-BD17-EAB1E5BE7476}" type="presOf" srcId="{13329937-6B67-49E8-88AA-6B0BD9685508}" destId="{441EA278-818C-45B4-BD74-AD53BCC35B38}" srcOrd="1" destOrd="0" presId="urn:microsoft.com/office/officeart/2005/8/layout/process5"/>
    <dgm:cxn modelId="{F0477BB2-1523-413C-83D0-3EC6ABD5E4A8}" type="presOf" srcId="{9C18EBF6-96FB-48FF-A12D-50738EAAB05C}" destId="{4F753E20-6CCD-4B97-AFA9-A4A978154C94}" srcOrd="1" destOrd="0" presId="urn:microsoft.com/office/officeart/2005/8/layout/process5"/>
    <dgm:cxn modelId="{4882A0BA-015A-407D-AB2B-DC2BB715F868}" srcId="{7C73C210-DA79-4F4B-BBD4-5887E1B96A5A}" destId="{FFC9B768-2E0E-4A88-9D29-D39EB56EEC99}" srcOrd="1" destOrd="0" parTransId="{DA6710CE-1614-45AE-BBEE-E07BD63B4E3F}" sibTransId="{C96FCA89-B0EC-4F09-BAAF-5D16D18320A4}"/>
    <dgm:cxn modelId="{D0152FC6-76C8-48A4-9F4A-107F230D7461}" type="presOf" srcId="{1712249A-37EA-4536-8848-74B56FA23891}" destId="{2E648555-2742-4926-9CEA-702D4099152B}" srcOrd="0" destOrd="0" presId="urn:microsoft.com/office/officeart/2005/8/layout/process5"/>
    <dgm:cxn modelId="{31E49FC7-7FB6-4EA9-BB56-0F1784767F64}" type="presOf" srcId="{D4A7C3C0-8669-4D68-91AA-6BF855BAC0C6}" destId="{F6C27946-A782-4FCF-BC60-B233D4197621}" srcOrd="0" destOrd="0" presId="urn:microsoft.com/office/officeart/2005/8/layout/process5"/>
    <dgm:cxn modelId="{FD1E3FC9-367D-4002-9660-891C0B9022D8}" type="presOf" srcId="{985CE513-1985-46FE-9118-E1BA1B1EC828}" destId="{4E0BCC81-64D5-4F5B-9E3D-610A54AA9F79}" srcOrd="0" destOrd="0" presId="urn:microsoft.com/office/officeart/2005/8/layout/process5"/>
    <dgm:cxn modelId="{DE780BDB-7542-44C9-A791-5FB511DDC636}" type="presOf" srcId="{9C18EBF6-96FB-48FF-A12D-50738EAAB05C}" destId="{EF830D63-73E4-43B8-B9EF-F4E1CF3C6DAE}" srcOrd="0" destOrd="0" presId="urn:microsoft.com/office/officeart/2005/8/layout/process5"/>
    <dgm:cxn modelId="{47FA87DE-9A08-49DA-9A70-E185F6551B3D}" type="presOf" srcId="{C96FCA89-B0EC-4F09-BAAF-5D16D18320A4}" destId="{0C0915E1-7102-425D-9341-0A4C8BC8E9EF}" srcOrd="0" destOrd="0" presId="urn:microsoft.com/office/officeart/2005/8/layout/process5"/>
    <dgm:cxn modelId="{A53CE3E7-AC98-44B4-9BFF-DAB50CF51FD8}" type="presOf" srcId="{B3C27977-46D2-44F4-8707-06EAD0060E1A}" destId="{C42AF249-9E0E-42D8-AFF2-130043DF634B}" srcOrd="1" destOrd="0" presId="urn:microsoft.com/office/officeart/2005/8/layout/process5"/>
    <dgm:cxn modelId="{E977E6F8-4F47-44CC-99B8-0815AD32823A}" type="presOf" srcId="{13329937-6B67-49E8-88AA-6B0BD9685508}" destId="{C6455F04-0225-45C8-974C-FC5C4A2DE858}" srcOrd="0" destOrd="0" presId="urn:microsoft.com/office/officeart/2005/8/layout/process5"/>
    <dgm:cxn modelId="{CCA785B3-116A-4F17-9E73-F77E22427A24}" type="presParOf" srcId="{BA8B67FC-7473-45F6-BEFF-E89641ACDACB}" destId="{F780F702-FC8A-48F4-B890-4C7843FC47F9}" srcOrd="0" destOrd="0" presId="urn:microsoft.com/office/officeart/2005/8/layout/process5"/>
    <dgm:cxn modelId="{9DE8377C-4116-469B-A1C2-8530F511E3F2}" type="presParOf" srcId="{BA8B67FC-7473-45F6-BEFF-E89641ACDACB}" destId="{C6455F04-0225-45C8-974C-FC5C4A2DE858}" srcOrd="1" destOrd="0" presId="urn:microsoft.com/office/officeart/2005/8/layout/process5"/>
    <dgm:cxn modelId="{E26EE21C-5714-485A-B61C-B037D038C70A}" type="presParOf" srcId="{C6455F04-0225-45C8-974C-FC5C4A2DE858}" destId="{441EA278-818C-45B4-BD74-AD53BCC35B38}" srcOrd="0" destOrd="0" presId="urn:microsoft.com/office/officeart/2005/8/layout/process5"/>
    <dgm:cxn modelId="{18C6C07F-0BA5-4B15-B50E-11E78B246C42}" type="presParOf" srcId="{BA8B67FC-7473-45F6-BEFF-E89641ACDACB}" destId="{42F3E43D-485F-46FF-8745-7D5125592DA8}" srcOrd="2" destOrd="0" presId="urn:microsoft.com/office/officeart/2005/8/layout/process5"/>
    <dgm:cxn modelId="{66AF84E0-47E3-4963-9A88-B38408439DE1}" type="presParOf" srcId="{BA8B67FC-7473-45F6-BEFF-E89641ACDACB}" destId="{0C0915E1-7102-425D-9341-0A4C8BC8E9EF}" srcOrd="3" destOrd="0" presId="urn:microsoft.com/office/officeart/2005/8/layout/process5"/>
    <dgm:cxn modelId="{15DE0137-EF22-4886-9260-50A1AA2C4035}" type="presParOf" srcId="{0C0915E1-7102-425D-9341-0A4C8BC8E9EF}" destId="{0AF843FD-2B5F-41CC-BE3D-C13B3891D040}" srcOrd="0" destOrd="0" presId="urn:microsoft.com/office/officeart/2005/8/layout/process5"/>
    <dgm:cxn modelId="{F2F59671-0FEF-40D9-967C-B034CEEEC27E}" type="presParOf" srcId="{BA8B67FC-7473-45F6-BEFF-E89641ACDACB}" destId="{4E0BCC81-64D5-4F5B-9E3D-610A54AA9F79}" srcOrd="4" destOrd="0" presId="urn:microsoft.com/office/officeart/2005/8/layout/process5"/>
    <dgm:cxn modelId="{CE2A0DA3-C31B-448B-B476-B67420061A14}" type="presParOf" srcId="{BA8B67FC-7473-45F6-BEFF-E89641ACDACB}" destId="{C527E88F-2AC4-4A4F-B68A-A32D2AC5AE55}" srcOrd="5" destOrd="0" presId="urn:microsoft.com/office/officeart/2005/8/layout/process5"/>
    <dgm:cxn modelId="{2FEBDA2E-D6F1-47DB-B9D7-06CF9304D0BB}" type="presParOf" srcId="{C527E88F-2AC4-4A4F-B68A-A32D2AC5AE55}" destId="{C42AF249-9E0E-42D8-AFF2-130043DF634B}" srcOrd="0" destOrd="0" presId="urn:microsoft.com/office/officeart/2005/8/layout/process5"/>
    <dgm:cxn modelId="{D523315D-64B0-4C01-9A20-CAEA4D652B01}" type="presParOf" srcId="{BA8B67FC-7473-45F6-BEFF-E89641ACDACB}" destId="{F6C27946-A782-4FCF-BC60-B233D4197621}" srcOrd="6" destOrd="0" presId="urn:microsoft.com/office/officeart/2005/8/layout/process5"/>
    <dgm:cxn modelId="{0DC03AAC-AA2C-41F3-8669-86939E97C74B}" type="presParOf" srcId="{BA8B67FC-7473-45F6-BEFF-E89641ACDACB}" destId="{EF830D63-73E4-43B8-B9EF-F4E1CF3C6DAE}" srcOrd="7" destOrd="0" presId="urn:microsoft.com/office/officeart/2005/8/layout/process5"/>
    <dgm:cxn modelId="{746309FE-30F2-47C5-8138-E795FF77F7B4}" type="presParOf" srcId="{EF830D63-73E4-43B8-B9EF-F4E1CF3C6DAE}" destId="{4F753E20-6CCD-4B97-AFA9-A4A978154C94}" srcOrd="0" destOrd="0" presId="urn:microsoft.com/office/officeart/2005/8/layout/process5"/>
    <dgm:cxn modelId="{E4F440A0-C424-4FE4-8EF2-6178C4F936E1}" type="presParOf" srcId="{BA8B67FC-7473-45F6-BEFF-E89641ACDACB}" destId="{2E648555-2742-4926-9CEA-702D4099152B}" srcOrd="8"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E8A935D-C64F-4D43-A218-160D3B7B21F3}" type="doc">
      <dgm:prSet loTypeId="urn:microsoft.com/office/officeart/2005/8/layout/StepDownProcess" loCatId="process" qsTypeId="urn:microsoft.com/office/officeart/2005/8/quickstyle/simple1" qsCatId="simple" csTypeId="urn:microsoft.com/office/officeart/2005/8/colors/accent1_2" csCatId="accent1" phldr="1"/>
      <dgm:spPr/>
      <dgm:t>
        <a:bodyPr/>
        <a:lstStyle/>
        <a:p>
          <a:endParaRPr lang="fr-FR"/>
        </a:p>
      </dgm:t>
    </dgm:pt>
    <dgm:pt modelId="{DE129B25-EE4C-47D0-ACE8-0160039CA3DC}">
      <dgm:prSet phldrT="[Texte]" custT="1"/>
      <dgm:spPr>
        <a:solidFill>
          <a:srgbClr val="68BC9C"/>
        </a:solidFill>
      </dgm:spPr>
      <dgm:t>
        <a:bodyPr/>
        <a:lstStyle/>
        <a:p>
          <a:r>
            <a:rPr lang="fr-FR" sz="2400" dirty="0"/>
            <a:t>Fin des droits à maladie</a:t>
          </a:r>
        </a:p>
      </dgm:t>
    </dgm:pt>
    <dgm:pt modelId="{E40F3815-F778-4EF9-A63F-2F43AE99377D}" type="parTrans" cxnId="{7E75A9CF-B138-434E-BB2A-C081E9A03B4B}">
      <dgm:prSet/>
      <dgm:spPr/>
      <dgm:t>
        <a:bodyPr/>
        <a:lstStyle/>
        <a:p>
          <a:endParaRPr lang="fr-FR"/>
        </a:p>
      </dgm:t>
    </dgm:pt>
    <dgm:pt modelId="{B85DF3C1-10D0-43AE-AAED-185D23A8A191}" type="sibTrans" cxnId="{7E75A9CF-B138-434E-BB2A-C081E9A03B4B}">
      <dgm:prSet/>
      <dgm:spPr/>
      <dgm:t>
        <a:bodyPr/>
        <a:lstStyle/>
        <a:p>
          <a:endParaRPr lang="fr-FR"/>
        </a:p>
      </dgm:t>
    </dgm:pt>
    <dgm:pt modelId="{AA3CCE07-C004-47E7-8ED0-AEBEC12687F1}">
      <dgm:prSet phldrT="[Texte]" custT="1"/>
      <dgm:spPr/>
      <dgm:t>
        <a:bodyPr/>
        <a:lstStyle/>
        <a:p>
          <a:r>
            <a:rPr lang="fr-FR" sz="2000" dirty="0"/>
            <a:t>Fin d’un congé de maladie</a:t>
          </a:r>
        </a:p>
      </dgm:t>
    </dgm:pt>
    <dgm:pt modelId="{174344CC-2B82-4808-9B93-77F4E7587BB1}" type="parTrans" cxnId="{790150A6-7D63-4B54-95C2-F23460A46E87}">
      <dgm:prSet/>
      <dgm:spPr/>
      <dgm:t>
        <a:bodyPr/>
        <a:lstStyle/>
        <a:p>
          <a:endParaRPr lang="fr-FR"/>
        </a:p>
      </dgm:t>
    </dgm:pt>
    <dgm:pt modelId="{8CC6006C-EF8D-4F71-B5F1-D58F85571221}" type="sibTrans" cxnId="{790150A6-7D63-4B54-95C2-F23460A46E87}">
      <dgm:prSet/>
      <dgm:spPr/>
      <dgm:t>
        <a:bodyPr/>
        <a:lstStyle/>
        <a:p>
          <a:endParaRPr lang="fr-FR"/>
        </a:p>
      </dgm:t>
    </dgm:pt>
    <dgm:pt modelId="{0732D00B-EAE1-4792-9E8A-958203902772}">
      <dgm:prSet phldrT="[Texte]" custT="1"/>
      <dgm:spPr>
        <a:solidFill>
          <a:srgbClr val="68BC9C"/>
        </a:solidFill>
      </dgm:spPr>
      <dgm:t>
        <a:bodyPr/>
        <a:lstStyle/>
        <a:p>
          <a:r>
            <a:rPr lang="fr-FR" sz="2400" dirty="0"/>
            <a:t>Inaptitude physique définitive et permanente à ses fonctions et à toutes fonctions</a:t>
          </a:r>
        </a:p>
      </dgm:t>
    </dgm:pt>
    <dgm:pt modelId="{500C6497-4A41-43DC-B379-37B523C08B51}" type="parTrans" cxnId="{A192344B-CB0B-4904-8960-055896D7040B}">
      <dgm:prSet/>
      <dgm:spPr/>
      <dgm:t>
        <a:bodyPr/>
        <a:lstStyle/>
        <a:p>
          <a:endParaRPr lang="fr-FR"/>
        </a:p>
      </dgm:t>
    </dgm:pt>
    <dgm:pt modelId="{33B38928-9097-46EA-A4E4-BD6AA495DE2B}" type="sibTrans" cxnId="{A192344B-CB0B-4904-8960-055896D7040B}">
      <dgm:prSet/>
      <dgm:spPr/>
      <dgm:t>
        <a:bodyPr/>
        <a:lstStyle/>
        <a:p>
          <a:endParaRPr lang="fr-FR"/>
        </a:p>
      </dgm:t>
    </dgm:pt>
    <dgm:pt modelId="{63890400-73D6-453E-A307-E5A6EF66500D}">
      <dgm:prSet phldrT="[Texte]" custT="1"/>
      <dgm:spPr/>
      <dgm:t>
        <a:bodyPr/>
        <a:lstStyle/>
        <a:p>
          <a:r>
            <a:rPr lang="fr-FR" sz="2000" dirty="0"/>
            <a:t>Après avis du médecin agréé</a:t>
          </a:r>
        </a:p>
      </dgm:t>
    </dgm:pt>
    <dgm:pt modelId="{51757AD6-A6E9-4D59-AE9E-604E2BB2DDC6}" type="parTrans" cxnId="{5DB7E043-A63E-4923-AC96-EABC5D484914}">
      <dgm:prSet/>
      <dgm:spPr/>
      <dgm:t>
        <a:bodyPr/>
        <a:lstStyle/>
        <a:p>
          <a:endParaRPr lang="fr-FR"/>
        </a:p>
      </dgm:t>
    </dgm:pt>
    <dgm:pt modelId="{A299E0C2-BC9B-4DC9-B606-314C8E8FEE99}" type="sibTrans" cxnId="{5DB7E043-A63E-4923-AC96-EABC5D484914}">
      <dgm:prSet/>
      <dgm:spPr/>
      <dgm:t>
        <a:bodyPr/>
        <a:lstStyle/>
        <a:p>
          <a:endParaRPr lang="fr-FR"/>
        </a:p>
      </dgm:t>
    </dgm:pt>
    <dgm:pt modelId="{8B43EC20-3929-4EEE-8624-7F20A3850F61}">
      <dgm:prSet phldrT="[Texte]" custT="1"/>
      <dgm:spPr>
        <a:solidFill>
          <a:srgbClr val="68BC9C"/>
        </a:solidFill>
      </dgm:spPr>
      <dgm:t>
        <a:bodyPr/>
        <a:lstStyle/>
        <a:p>
          <a:r>
            <a:rPr lang="fr-FR" sz="2400" dirty="0"/>
            <a:t>Procédure de licenciement*</a:t>
          </a:r>
        </a:p>
      </dgm:t>
    </dgm:pt>
    <dgm:pt modelId="{076FBBC5-68C2-4A7B-9983-923DFD3B34CC}" type="parTrans" cxnId="{3B427301-4ABF-4902-9EE2-93BD515BEB7E}">
      <dgm:prSet/>
      <dgm:spPr/>
      <dgm:t>
        <a:bodyPr/>
        <a:lstStyle/>
        <a:p>
          <a:endParaRPr lang="fr-FR"/>
        </a:p>
      </dgm:t>
    </dgm:pt>
    <dgm:pt modelId="{B271F960-F9BA-4428-A980-2D17031C2DD3}" type="sibTrans" cxnId="{3B427301-4ABF-4902-9EE2-93BD515BEB7E}">
      <dgm:prSet/>
      <dgm:spPr/>
      <dgm:t>
        <a:bodyPr/>
        <a:lstStyle/>
        <a:p>
          <a:endParaRPr lang="fr-FR"/>
        </a:p>
      </dgm:t>
    </dgm:pt>
    <dgm:pt modelId="{AAD1AA32-053F-4629-A1D8-C0D164CB8C1B}">
      <dgm:prSet phldrT="[Texte]" custT="1"/>
      <dgm:spPr/>
      <dgm:t>
        <a:bodyPr/>
        <a:lstStyle/>
        <a:p>
          <a:r>
            <a:rPr lang="fr-FR" sz="2000" dirty="0"/>
            <a:t>Entretien préalable avec convocation au moins 5 jours avant + consultation dossier médical et individuel</a:t>
          </a:r>
        </a:p>
      </dgm:t>
    </dgm:pt>
    <dgm:pt modelId="{963240ED-6381-44FE-982A-BAB825A9951C}" type="parTrans" cxnId="{0E035DE7-B0FE-45ED-A4AD-92EC45C8B63A}">
      <dgm:prSet/>
      <dgm:spPr/>
      <dgm:t>
        <a:bodyPr/>
        <a:lstStyle/>
        <a:p>
          <a:endParaRPr lang="fr-FR"/>
        </a:p>
      </dgm:t>
    </dgm:pt>
    <dgm:pt modelId="{CBC273C5-2EB8-4E64-8E7C-E47A5AA27E8C}" type="sibTrans" cxnId="{0E035DE7-B0FE-45ED-A4AD-92EC45C8B63A}">
      <dgm:prSet/>
      <dgm:spPr/>
      <dgm:t>
        <a:bodyPr/>
        <a:lstStyle/>
        <a:p>
          <a:endParaRPr lang="fr-FR"/>
        </a:p>
      </dgm:t>
    </dgm:pt>
    <dgm:pt modelId="{45D0261E-9D96-485D-BDB7-F0649E94F411}">
      <dgm:prSet phldrT="[Texte]"/>
      <dgm:spPr/>
      <dgm:t>
        <a:bodyPr/>
        <a:lstStyle/>
        <a:p>
          <a:endParaRPr lang="fr-FR" sz="1400" dirty="0"/>
        </a:p>
      </dgm:t>
    </dgm:pt>
    <dgm:pt modelId="{BD8F5B81-0348-4DFD-91DB-A0F53E074854}" type="parTrans" cxnId="{BF506FBB-AE06-4AAF-B2A2-AEFEDDB04ECF}">
      <dgm:prSet/>
      <dgm:spPr/>
      <dgm:t>
        <a:bodyPr/>
        <a:lstStyle/>
        <a:p>
          <a:endParaRPr lang="fr-FR"/>
        </a:p>
      </dgm:t>
    </dgm:pt>
    <dgm:pt modelId="{7204FAB0-FE26-481A-8A94-5DADC941D819}" type="sibTrans" cxnId="{BF506FBB-AE06-4AAF-B2A2-AEFEDDB04ECF}">
      <dgm:prSet/>
      <dgm:spPr/>
      <dgm:t>
        <a:bodyPr/>
        <a:lstStyle/>
        <a:p>
          <a:endParaRPr lang="fr-FR"/>
        </a:p>
      </dgm:t>
    </dgm:pt>
    <dgm:pt modelId="{C59550F8-DE20-4D38-A29B-AA1E4ECD99D2}">
      <dgm:prSet phldrT="[Texte]" custT="1"/>
      <dgm:spPr/>
      <dgm:t>
        <a:bodyPr/>
        <a:lstStyle/>
        <a:p>
          <a:r>
            <a:rPr lang="fr-FR" sz="2000" dirty="0"/>
            <a:t>Fin d’un congé de grave maladie</a:t>
          </a:r>
        </a:p>
      </dgm:t>
    </dgm:pt>
    <dgm:pt modelId="{5EDF6487-7438-4AEE-8966-F1B30E676C4D}" type="parTrans" cxnId="{CCC1A44C-B104-48CC-B61A-F87F4C34D464}">
      <dgm:prSet/>
      <dgm:spPr/>
      <dgm:t>
        <a:bodyPr/>
        <a:lstStyle/>
        <a:p>
          <a:endParaRPr lang="fr-FR"/>
        </a:p>
      </dgm:t>
    </dgm:pt>
    <dgm:pt modelId="{7E0CCB20-1B1F-4B5C-9DD5-61071A8449A9}" type="sibTrans" cxnId="{CCC1A44C-B104-48CC-B61A-F87F4C34D464}">
      <dgm:prSet/>
      <dgm:spPr/>
      <dgm:t>
        <a:bodyPr/>
        <a:lstStyle/>
        <a:p>
          <a:endParaRPr lang="fr-FR"/>
        </a:p>
      </dgm:t>
    </dgm:pt>
    <dgm:pt modelId="{1F124DE1-98D8-49C3-97D1-FC79B4E914B8}">
      <dgm:prSet phldrT="[Texte]" custT="1"/>
      <dgm:spPr/>
      <dgm:t>
        <a:bodyPr/>
        <a:lstStyle/>
        <a:p>
          <a:r>
            <a:rPr lang="fr-FR" sz="2000" dirty="0"/>
            <a:t>Fin d’accident de travail ou maladie professionnelle</a:t>
          </a:r>
        </a:p>
      </dgm:t>
    </dgm:pt>
    <dgm:pt modelId="{5318B752-27D7-40CE-85BF-2DAE356C2792}" type="parTrans" cxnId="{92F71DE4-E68A-4169-8EC3-92D51CB9F42B}">
      <dgm:prSet/>
      <dgm:spPr/>
      <dgm:t>
        <a:bodyPr/>
        <a:lstStyle/>
        <a:p>
          <a:endParaRPr lang="fr-FR"/>
        </a:p>
      </dgm:t>
    </dgm:pt>
    <dgm:pt modelId="{5FD84D62-643C-4FEF-8432-86FEF6A402C9}" type="sibTrans" cxnId="{92F71DE4-E68A-4169-8EC3-92D51CB9F42B}">
      <dgm:prSet/>
      <dgm:spPr/>
      <dgm:t>
        <a:bodyPr/>
        <a:lstStyle/>
        <a:p>
          <a:endParaRPr lang="fr-FR"/>
        </a:p>
      </dgm:t>
    </dgm:pt>
    <dgm:pt modelId="{A7265DF4-6BAE-48DE-9E82-760914B2908C}">
      <dgm:prSet phldrT="[Texte]" custT="1"/>
      <dgm:spPr/>
      <dgm:t>
        <a:bodyPr/>
        <a:lstStyle/>
        <a:p>
          <a:r>
            <a:rPr lang="fr-FR" sz="2000" dirty="0"/>
            <a:t>Impossibilité de reclassement de l’agent</a:t>
          </a:r>
        </a:p>
      </dgm:t>
    </dgm:pt>
    <dgm:pt modelId="{698875E3-28DA-45EB-9609-14A57F1B52B7}" type="parTrans" cxnId="{B9CC1D58-B631-4F70-8979-EA97270442D8}">
      <dgm:prSet/>
      <dgm:spPr/>
      <dgm:t>
        <a:bodyPr/>
        <a:lstStyle/>
        <a:p>
          <a:endParaRPr lang="fr-FR"/>
        </a:p>
      </dgm:t>
    </dgm:pt>
    <dgm:pt modelId="{2F380B4F-5620-44CF-B936-B41A18EECCF2}" type="sibTrans" cxnId="{B9CC1D58-B631-4F70-8979-EA97270442D8}">
      <dgm:prSet/>
      <dgm:spPr/>
      <dgm:t>
        <a:bodyPr/>
        <a:lstStyle/>
        <a:p>
          <a:endParaRPr lang="fr-FR"/>
        </a:p>
      </dgm:t>
    </dgm:pt>
    <dgm:pt modelId="{221095F1-FEBF-4C9D-BA53-EB21F4FCC1DB}">
      <dgm:prSet phldrT="[Texte]" custT="1"/>
      <dgm:spPr/>
      <dgm:t>
        <a:bodyPr/>
        <a:lstStyle/>
        <a:p>
          <a:r>
            <a:rPr lang="fr-FR" sz="2000" dirty="0"/>
            <a:t>Saisine CCP</a:t>
          </a:r>
        </a:p>
      </dgm:t>
    </dgm:pt>
    <dgm:pt modelId="{0F5C3EFB-644C-4758-A7CD-C37332582D72}" type="parTrans" cxnId="{F9D4B328-F5C2-4705-B38D-E1253B05D676}">
      <dgm:prSet/>
      <dgm:spPr/>
      <dgm:t>
        <a:bodyPr/>
        <a:lstStyle/>
        <a:p>
          <a:endParaRPr lang="fr-FR"/>
        </a:p>
      </dgm:t>
    </dgm:pt>
    <dgm:pt modelId="{58934530-5959-4652-A2A9-0A5D7CC6F788}" type="sibTrans" cxnId="{F9D4B328-F5C2-4705-B38D-E1253B05D676}">
      <dgm:prSet/>
      <dgm:spPr/>
      <dgm:t>
        <a:bodyPr/>
        <a:lstStyle/>
        <a:p>
          <a:endParaRPr lang="fr-FR"/>
        </a:p>
      </dgm:t>
    </dgm:pt>
    <dgm:pt modelId="{B0EAB36B-3120-4F4F-A355-8B0FF53C035D}">
      <dgm:prSet phldrT="[Texte]" custT="1"/>
      <dgm:spPr/>
      <dgm:t>
        <a:bodyPr/>
        <a:lstStyle/>
        <a:p>
          <a:r>
            <a:rPr lang="fr-FR" sz="2000" dirty="0"/>
            <a:t>Application préavis et versement d’une indemnité de licenciement</a:t>
          </a:r>
        </a:p>
      </dgm:t>
    </dgm:pt>
    <dgm:pt modelId="{BC8A9E36-F0F4-4182-A249-859BCB73744A}" type="parTrans" cxnId="{3EF9BAA8-3772-494C-B3DB-B57A3399DE2C}">
      <dgm:prSet/>
      <dgm:spPr/>
      <dgm:t>
        <a:bodyPr/>
        <a:lstStyle/>
        <a:p>
          <a:endParaRPr lang="fr-FR"/>
        </a:p>
      </dgm:t>
    </dgm:pt>
    <dgm:pt modelId="{1A78FDAA-840F-4408-8820-8F9176B24D41}" type="sibTrans" cxnId="{3EF9BAA8-3772-494C-B3DB-B57A3399DE2C}">
      <dgm:prSet/>
      <dgm:spPr/>
      <dgm:t>
        <a:bodyPr/>
        <a:lstStyle/>
        <a:p>
          <a:endParaRPr lang="fr-FR"/>
        </a:p>
      </dgm:t>
    </dgm:pt>
    <dgm:pt modelId="{87943240-1649-4DCC-A669-69567C7377F7}">
      <dgm:prSet phldrT="[Texte]" custT="1"/>
      <dgm:spPr/>
      <dgm:t>
        <a:bodyPr/>
        <a:lstStyle/>
        <a:p>
          <a:r>
            <a:rPr lang="fr-FR" sz="2000" dirty="0"/>
            <a:t>Après un congé de grave maladie, saisine du conseil médical</a:t>
          </a:r>
        </a:p>
      </dgm:t>
    </dgm:pt>
    <dgm:pt modelId="{5D9B8D4F-D31B-4B3F-901C-A7030517EC19}" type="parTrans" cxnId="{F779FAF2-CD88-4149-AD9B-21D3DACA1834}">
      <dgm:prSet/>
      <dgm:spPr/>
      <dgm:t>
        <a:bodyPr/>
        <a:lstStyle/>
        <a:p>
          <a:endParaRPr lang="fr-FR"/>
        </a:p>
      </dgm:t>
    </dgm:pt>
    <dgm:pt modelId="{3615FB12-6C3D-4191-8A8E-7143E2A87D1C}" type="sibTrans" cxnId="{F779FAF2-CD88-4149-AD9B-21D3DACA1834}">
      <dgm:prSet/>
      <dgm:spPr/>
      <dgm:t>
        <a:bodyPr/>
        <a:lstStyle/>
        <a:p>
          <a:endParaRPr lang="fr-FR"/>
        </a:p>
      </dgm:t>
    </dgm:pt>
    <dgm:pt modelId="{1EBEBC9A-D630-4AA0-851D-E994B13DF67C}" type="pres">
      <dgm:prSet presAssocID="{EE8A935D-C64F-4D43-A218-160D3B7B21F3}" presName="rootnode" presStyleCnt="0">
        <dgm:presLayoutVars>
          <dgm:chMax/>
          <dgm:chPref/>
          <dgm:dir/>
          <dgm:animLvl val="lvl"/>
        </dgm:presLayoutVars>
      </dgm:prSet>
      <dgm:spPr/>
    </dgm:pt>
    <dgm:pt modelId="{9F0438BE-3E74-4BA6-A4D6-A76A7701DA66}" type="pres">
      <dgm:prSet presAssocID="{DE129B25-EE4C-47D0-ACE8-0160039CA3DC}" presName="composite" presStyleCnt="0"/>
      <dgm:spPr/>
    </dgm:pt>
    <dgm:pt modelId="{B079ABDF-F447-4C73-8995-4995030D9137}" type="pres">
      <dgm:prSet presAssocID="{DE129B25-EE4C-47D0-ACE8-0160039CA3DC}" presName="bentUpArrow1" presStyleLbl="alignImgPlace1" presStyleIdx="0" presStyleCnt="2"/>
      <dgm:spPr>
        <a:solidFill>
          <a:srgbClr val="39695C"/>
        </a:solidFill>
      </dgm:spPr>
    </dgm:pt>
    <dgm:pt modelId="{BE1851F6-33DA-4623-B63F-A665678731AE}" type="pres">
      <dgm:prSet presAssocID="{DE129B25-EE4C-47D0-ACE8-0160039CA3DC}" presName="ParentText" presStyleLbl="node1" presStyleIdx="0" presStyleCnt="3" custScaleX="187442" custScaleY="139810" custLinFactNeighborX="-29122" custLinFactNeighborY="-4343">
        <dgm:presLayoutVars>
          <dgm:chMax val="1"/>
          <dgm:chPref val="1"/>
          <dgm:bulletEnabled val="1"/>
        </dgm:presLayoutVars>
      </dgm:prSet>
      <dgm:spPr/>
    </dgm:pt>
    <dgm:pt modelId="{F40FEE7B-BCEA-47B1-9431-7007F338C98C}" type="pres">
      <dgm:prSet presAssocID="{DE129B25-EE4C-47D0-ACE8-0160039CA3DC}" presName="ChildText" presStyleLbl="revTx" presStyleIdx="0" presStyleCnt="3" custScaleX="463851" custScaleY="128574" custLinFactX="100000" custLinFactNeighborX="120809" custLinFactNeighborY="11376">
        <dgm:presLayoutVars>
          <dgm:chMax val="0"/>
          <dgm:chPref val="0"/>
          <dgm:bulletEnabled val="1"/>
        </dgm:presLayoutVars>
      </dgm:prSet>
      <dgm:spPr/>
    </dgm:pt>
    <dgm:pt modelId="{CE4340D8-AD62-438C-9B3F-9F5E7C78CE1D}" type="pres">
      <dgm:prSet presAssocID="{B85DF3C1-10D0-43AE-AAED-185D23A8A191}" presName="sibTrans" presStyleCnt="0"/>
      <dgm:spPr/>
    </dgm:pt>
    <dgm:pt modelId="{526B36ED-A66A-4FE7-BC45-ED66897C5DDC}" type="pres">
      <dgm:prSet presAssocID="{0732D00B-EAE1-4792-9E8A-958203902772}" presName="composite" presStyleCnt="0"/>
      <dgm:spPr/>
    </dgm:pt>
    <dgm:pt modelId="{243F0DC6-FE6D-4A1F-84F8-744A2391F7FC}" type="pres">
      <dgm:prSet presAssocID="{0732D00B-EAE1-4792-9E8A-958203902772}" presName="bentUpArrow1" presStyleLbl="alignImgPlace1" presStyleIdx="1" presStyleCnt="2" custLinFactNeighborX="3635" custLinFactNeighborY="9036"/>
      <dgm:spPr>
        <a:solidFill>
          <a:srgbClr val="39695C"/>
        </a:solidFill>
      </dgm:spPr>
    </dgm:pt>
    <dgm:pt modelId="{A7AAD433-17A1-4DF0-9A7E-4B1EE2514D05}" type="pres">
      <dgm:prSet presAssocID="{0732D00B-EAE1-4792-9E8A-958203902772}" presName="ParentText" presStyleLbl="node1" presStyleIdx="1" presStyleCnt="3" custScaleX="187442" custScaleY="139810" custLinFactNeighborX="-39547" custLinFactNeighborY="3326">
        <dgm:presLayoutVars>
          <dgm:chMax val="1"/>
          <dgm:chPref val="1"/>
          <dgm:bulletEnabled val="1"/>
        </dgm:presLayoutVars>
      </dgm:prSet>
      <dgm:spPr/>
    </dgm:pt>
    <dgm:pt modelId="{E6034E77-F6D5-41FD-A2EF-5D5EC521A60F}" type="pres">
      <dgm:prSet presAssocID="{0732D00B-EAE1-4792-9E8A-958203902772}" presName="ChildText" presStyleLbl="revTx" presStyleIdx="1" presStyleCnt="3" custScaleX="384014" custScaleY="93435" custLinFactX="68960" custLinFactNeighborX="100000" custLinFactNeighborY="-3894">
        <dgm:presLayoutVars>
          <dgm:chMax val="0"/>
          <dgm:chPref val="0"/>
          <dgm:bulletEnabled val="1"/>
        </dgm:presLayoutVars>
      </dgm:prSet>
      <dgm:spPr/>
    </dgm:pt>
    <dgm:pt modelId="{042F9E60-94FC-429E-BF8B-DF2C5D5E458E}" type="pres">
      <dgm:prSet presAssocID="{33B38928-9097-46EA-A4E4-BD6AA495DE2B}" presName="sibTrans" presStyleCnt="0"/>
      <dgm:spPr/>
    </dgm:pt>
    <dgm:pt modelId="{451661B4-DE3E-4E92-B04F-B902F39A4122}" type="pres">
      <dgm:prSet presAssocID="{8B43EC20-3929-4EEE-8624-7F20A3850F61}" presName="composite" presStyleCnt="0"/>
      <dgm:spPr/>
    </dgm:pt>
    <dgm:pt modelId="{4F84A7A4-C83F-4CC9-ABC6-FAEE5FEE91BE}" type="pres">
      <dgm:prSet presAssocID="{8B43EC20-3929-4EEE-8624-7F20A3850F61}" presName="ParentText" presStyleLbl="node1" presStyleIdx="2" presStyleCnt="3" custScaleX="187442" custScaleY="139810" custLinFactNeighborX="-29122" custLinFactNeighborY="-4343">
        <dgm:presLayoutVars>
          <dgm:chMax val="1"/>
          <dgm:chPref val="1"/>
          <dgm:bulletEnabled val="1"/>
        </dgm:presLayoutVars>
      </dgm:prSet>
      <dgm:spPr/>
    </dgm:pt>
    <dgm:pt modelId="{6CC2AED7-2352-4F83-B3F6-AE10B1F0B393}" type="pres">
      <dgm:prSet presAssocID="{8B43EC20-3929-4EEE-8624-7F20A3850F61}" presName="FinalChildText" presStyleLbl="revTx" presStyleIdx="2" presStyleCnt="3" custScaleX="383166" custScaleY="187238" custLinFactX="88987" custLinFactNeighborX="100000" custLinFactNeighborY="-4126">
        <dgm:presLayoutVars>
          <dgm:chMax val="0"/>
          <dgm:chPref val="0"/>
          <dgm:bulletEnabled val="1"/>
        </dgm:presLayoutVars>
      </dgm:prSet>
      <dgm:spPr/>
    </dgm:pt>
  </dgm:ptLst>
  <dgm:cxnLst>
    <dgm:cxn modelId="{3B427301-4ABF-4902-9EE2-93BD515BEB7E}" srcId="{EE8A935D-C64F-4D43-A218-160D3B7B21F3}" destId="{8B43EC20-3929-4EEE-8624-7F20A3850F61}" srcOrd="2" destOrd="0" parTransId="{076FBBC5-68C2-4A7B-9983-923DFD3B34CC}" sibTransId="{B271F960-F9BA-4428-A980-2D17031C2DD3}"/>
    <dgm:cxn modelId="{1106F11E-F127-4C95-8470-0F7061650967}" type="presOf" srcId="{63890400-73D6-453E-A307-E5A6EF66500D}" destId="{E6034E77-F6D5-41FD-A2EF-5D5EC521A60F}" srcOrd="0" destOrd="0" presId="urn:microsoft.com/office/officeart/2005/8/layout/StepDownProcess"/>
    <dgm:cxn modelId="{F9D4B328-F5C2-4705-B38D-E1253B05D676}" srcId="{8B43EC20-3929-4EEE-8624-7F20A3850F61}" destId="{221095F1-FEBF-4C9D-BA53-EB21F4FCC1DB}" srcOrd="1" destOrd="0" parTransId="{0F5C3EFB-644C-4758-A7CD-C37332582D72}" sibTransId="{58934530-5959-4652-A2A9-0A5D7CC6F788}"/>
    <dgm:cxn modelId="{74DD5A32-EFC3-423E-A7E9-569F5C5B3FFA}" type="presOf" srcId="{1F124DE1-98D8-49C3-97D1-FC79B4E914B8}" destId="{F40FEE7B-BCEA-47B1-9431-7007F338C98C}" srcOrd="0" destOrd="2" presId="urn:microsoft.com/office/officeart/2005/8/layout/StepDownProcess"/>
    <dgm:cxn modelId="{0DEC1A5B-C5FD-4F30-AC73-C1A8F44F2161}" type="presOf" srcId="{45D0261E-9D96-485D-BDB7-F0649E94F411}" destId="{F40FEE7B-BCEA-47B1-9431-7007F338C98C}" srcOrd="0" destOrd="3" presId="urn:microsoft.com/office/officeart/2005/8/layout/StepDownProcess"/>
    <dgm:cxn modelId="{D312475B-9EF6-4290-A2FB-5218383AC572}" type="presOf" srcId="{DE129B25-EE4C-47D0-ACE8-0160039CA3DC}" destId="{BE1851F6-33DA-4623-B63F-A665678731AE}" srcOrd="0" destOrd="0" presId="urn:microsoft.com/office/officeart/2005/8/layout/StepDownProcess"/>
    <dgm:cxn modelId="{5DB7E043-A63E-4923-AC96-EABC5D484914}" srcId="{0732D00B-EAE1-4792-9E8A-958203902772}" destId="{63890400-73D6-453E-A307-E5A6EF66500D}" srcOrd="0" destOrd="0" parTransId="{51757AD6-A6E9-4D59-AE9E-604E2BB2DDC6}" sibTransId="{A299E0C2-BC9B-4DC9-B606-314C8E8FEE99}"/>
    <dgm:cxn modelId="{A192344B-CB0B-4904-8960-055896D7040B}" srcId="{EE8A935D-C64F-4D43-A218-160D3B7B21F3}" destId="{0732D00B-EAE1-4792-9E8A-958203902772}" srcOrd="1" destOrd="0" parTransId="{500C6497-4A41-43DC-B379-37B523C08B51}" sibTransId="{33B38928-9097-46EA-A4E4-BD6AA495DE2B}"/>
    <dgm:cxn modelId="{CCC1A44C-B104-48CC-B61A-F87F4C34D464}" srcId="{DE129B25-EE4C-47D0-ACE8-0160039CA3DC}" destId="{C59550F8-DE20-4D38-A29B-AA1E4ECD99D2}" srcOrd="1" destOrd="0" parTransId="{5EDF6487-7438-4AEE-8966-F1B30E676C4D}" sibTransId="{7E0CCB20-1B1F-4B5C-9DD5-61071A8449A9}"/>
    <dgm:cxn modelId="{86EA4154-BAC9-4199-9590-8AD3BF314460}" type="presOf" srcId="{AAD1AA32-053F-4629-A1D8-C0D164CB8C1B}" destId="{6CC2AED7-2352-4F83-B3F6-AE10B1F0B393}" srcOrd="0" destOrd="0" presId="urn:microsoft.com/office/officeart/2005/8/layout/StepDownProcess"/>
    <dgm:cxn modelId="{B9CC1D58-B631-4F70-8979-EA97270442D8}" srcId="{0732D00B-EAE1-4792-9E8A-958203902772}" destId="{A7265DF4-6BAE-48DE-9E82-760914B2908C}" srcOrd="2" destOrd="0" parTransId="{698875E3-28DA-45EB-9609-14A57F1B52B7}" sibTransId="{2F380B4F-5620-44CF-B936-B41A18EECCF2}"/>
    <dgm:cxn modelId="{24BB8D83-EEBB-452C-9CD2-FC3C268BBC83}" type="presOf" srcId="{221095F1-FEBF-4C9D-BA53-EB21F4FCC1DB}" destId="{6CC2AED7-2352-4F83-B3F6-AE10B1F0B393}" srcOrd="0" destOrd="1" presId="urn:microsoft.com/office/officeart/2005/8/layout/StepDownProcess"/>
    <dgm:cxn modelId="{E0E2748F-2D70-4B99-954B-2C50D527A3D9}" type="presOf" srcId="{B0EAB36B-3120-4F4F-A355-8B0FF53C035D}" destId="{6CC2AED7-2352-4F83-B3F6-AE10B1F0B393}" srcOrd="0" destOrd="2" presId="urn:microsoft.com/office/officeart/2005/8/layout/StepDownProcess"/>
    <dgm:cxn modelId="{A132E495-3F80-416D-AFFA-2A65F68EC4D0}" type="presOf" srcId="{C59550F8-DE20-4D38-A29B-AA1E4ECD99D2}" destId="{F40FEE7B-BCEA-47B1-9431-7007F338C98C}" srcOrd="0" destOrd="1" presId="urn:microsoft.com/office/officeart/2005/8/layout/StepDownProcess"/>
    <dgm:cxn modelId="{83C25999-15AD-4009-8B57-CFBFAAE17ED1}" type="presOf" srcId="{AA3CCE07-C004-47E7-8ED0-AEBEC12687F1}" destId="{F40FEE7B-BCEA-47B1-9431-7007F338C98C}" srcOrd="0" destOrd="0" presId="urn:microsoft.com/office/officeart/2005/8/layout/StepDownProcess"/>
    <dgm:cxn modelId="{2865E899-AC9B-4296-802B-B9235774B80B}" type="presOf" srcId="{87943240-1649-4DCC-A669-69567C7377F7}" destId="{E6034E77-F6D5-41FD-A2EF-5D5EC521A60F}" srcOrd="0" destOrd="1" presId="urn:microsoft.com/office/officeart/2005/8/layout/StepDownProcess"/>
    <dgm:cxn modelId="{790150A6-7D63-4B54-95C2-F23460A46E87}" srcId="{DE129B25-EE4C-47D0-ACE8-0160039CA3DC}" destId="{AA3CCE07-C004-47E7-8ED0-AEBEC12687F1}" srcOrd="0" destOrd="0" parTransId="{174344CC-2B82-4808-9B93-77F4E7587BB1}" sibTransId="{8CC6006C-EF8D-4F71-B5F1-D58F85571221}"/>
    <dgm:cxn modelId="{3EF9BAA8-3772-494C-B3DB-B57A3399DE2C}" srcId="{8B43EC20-3929-4EEE-8624-7F20A3850F61}" destId="{B0EAB36B-3120-4F4F-A355-8B0FF53C035D}" srcOrd="2" destOrd="0" parTransId="{BC8A9E36-F0F4-4182-A249-859BCB73744A}" sibTransId="{1A78FDAA-840F-4408-8820-8F9176B24D41}"/>
    <dgm:cxn modelId="{4E748CB8-BEEB-4A9A-84D4-6A7E39D866FD}" type="presOf" srcId="{A7265DF4-6BAE-48DE-9E82-760914B2908C}" destId="{E6034E77-F6D5-41FD-A2EF-5D5EC521A60F}" srcOrd="0" destOrd="2" presId="urn:microsoft.com/office/officeart/2005/8/layout/StepDownProcess"/>
    <dgm:cxn modelId="{BF506FBB-AE06-4AAF-B2A2-AEFEDDB04ECF}" srcId="{DE129B25-EE4C-47D0-ACE8-0160039CA3DC}" destId="{45D0261E-9D96-485D-BDB7-F0649E94F411}" srcOrd="3" destOrd="0" parTransId="{BD8F5B81-0348-4DFD-91DB-A0F53E074854}" sibTransId="{7204FAB0-FE26-481A-8A94-5DADC941D819}"/>
    <dgm:cxn modelId="{649B24CA-ABFA-4187-93EF-5190181AFE7D}" type="presOf" srcId="{0732D00B-EAE1-4792-9E8A-958203902772}" destId="{A7AAD433-17A1-4DF0-9A7E-4B1EE2514D05}" srcOrd="0" destOrd="0" presId="urn:microsoft.com/office/officeart/2005/8/layout/StepDownProcess"/>
    <dgm:cxn modelId="{7E75A9CF-B138-434E-BB2A-C081E9A03B4B}" srcId="{EE8A935D-C64F-4D43-A218-160D3B7B21F3}" destId="{DE129B25-EE4C-47D0-ACE8-0160039CA3DC}" srcOrd="0" destOrd="0" parTransId="{E40F3815-F778-4EF9-A63F-2F43AE99377D}" sibTransId="{B85DF3C1-10D0-43AE-AAED-185D23A8A191}"/>
    <dgm:cxn modelId="{37C891D7-4E52-4193-B20D-FBDF4076E2EC}" type="presOf" srcId="{8B43EC20-3929-4EEE-8624-7F20A3850F61}" destId="{4F84A7A4-C83F-4CC9-ABC6-FAEE5FEE91BE}" srcOrd="0" destOrd="0" presId="urn:microsoft.com/office/officeart/2005/8/layout/StepDownProcess"/>
    <dgm:cxn modelId="{92F71DE4-E68A-4169-8EC3-92D51CB9F42B}" srcId="{DE129B25-EE4C-47D0-ACE8-0160039CA3DC}" destId="{1F124DE1-98D8-49C3-97D1-FC79B4E914B8}" srcOrd="2" destOrd="0" parTransId="{5318B752-27D7-40CE-85BF-2DAE356C2792}" sibTransId="{5FD84D62-643C-4FEF-8432-86FEF6A402C9}"/>
    <dgm:cxn modelId="{0E035DE7-B0FE-45ED-A4AD-92EC45C8B63A}" srcId="{8B43EC20-3929-4EEE-8624-7F20A3850F61}" destId="{AAD1AA32-053F-4629-A1D8-C0D164CB8C1B}" srcOrd="0" destOrd="0" parTransId="{963240ED-6381-44FE-982A-BAB825A9951C}" sibTransId="{CBC273C5-2EB8-4E64-8E7C-E47A5AA27E8C}"/>
    <dgm:cxn modelId="{F779FAF2-CD88-4149-AD9B-21D3DACA1834}" srcId="{0732D00B-EAE1-4792-9E8A-958203902772}" destId="{87943240-1649-4DCC-A669-69567C7377F7}" srcOrd="1" destOrd="0" parTransId="{5D9B8D4F-D31B-4B3F-901C-A7030517EC19}" sibTransId="{3615FB12-6C3D-4191-8A8E-7143E2A87D1C}"/>
    <dgm:cxn modelId="{7BE594F3-139E-4A93-A1F0-EC5D4A7A6CFF}" type="presOf" srcId="{EE8A935D-C64F-4D43-A218-160D3B7B21F3}" destId="{1EBEBC9A-D630-4AA0-851D-E994B13DF67C}" srcOrd="0" destOrd="0" presId="urn:microsoft.com/office/officeart/2005/8/layout/StepDownProcess"/>
    <dgm:cxn modelId="{AAC24D4D-CAD1-488E-84E8-4F9F6CFFE85C}" type="presParOf" srcId="{1EBEBC9A-D630-4AA0-851D-E994B13DF67C}" destId="{9F0438BE-3E74-4BA6-A4D6-A76A7701DA66}" srcOrd="0" destOrd="0" presId="urn:microsoft.com/office/officeart/2005/8/layout/StepDownProcess"/>
    <dgm:cxn modelId="{40306CD4-5C37-4407-8547-285D2333DCE4}" type="presParOf" srcId="{9F0438BE-3E74-4BA6-A4D6-A76A7701DA66}" destId="{B079ABDF-F447-4C73-8995-4995030D9137}" srcOrd="0" destOrd="0" presId="urn:microsoft.com/office/officeart/2005/8/layout/StepDownProcess"/>
    <dgm:cxn modelId="{F7A1ED89-7694-4607-8A4B-42DB912B4C0F}" type="presParOf" srcId="{9F0438BE-3E74-4BA6-A4D6-A76A7701DA66}" destId="{BE1851F6-33DA-4623-B63F-A665678731AE}" srcOrd="1" destOrd="0" presId="urn:microsoft.com/office/officeart/2005/8/layout/StepDownProcess"/>
    <dgm:cxn modelId="{41F4AF3B-A0CA-4878-AA77-9EA6A901B1DF}" type="presParOf" srcId="{9F0438BE-3E74-4BA6-A4D6-A76A7701DA66}" destId="{F40FEE7B-BCEA-47B1-9431-7007F338C98C}" srcOrd="2" destOrd="0" presId="urn:microsoft.com/office/officeart/2005/8/layout/StepDownProcess"/>
    <dgm:cxn modelId="{D07F1EEB-E57F-4509-9319-4C817D191338}" type="presParOf" srcId="{1EBEBC9A-D630-4AA0-851D-E994B13DF67C}" destId="{CE4340D8-AD62-438C-9B3F-9F5E7C78CE1D}" srcOrd="1" destOrd="0" presId="urn:microsoft.com/office/officeart/2005/8/layout/StepDownProcess"/>
    <dgm:cxn modelId="{CC45448D-866A-479E-94E6-F69F81D60B11}" type="presParOf" srcId="{1EBEBC9A-D630-4AA0-851D-E994B13DF67C}" destId="{526B36ED-A66A-4FE7-BC45-ED66897C5DDC}" srcOrd="2" destOrd="0" presId="urn:microsoft.com/office/officeart/2005/8/layout/StepDownProcess"/>
    <dgm:cxn modelId="{2AFCF73F-B0DB-4678-AA4E-6FB6F3084B7E}" type="presParOf" srcId="{526B36ED-A66A-4FE7-BC45-ED66897C5DDC}" destId="{243F0DC6-FE6D-4A1F-84F8-744A2391F7FC}" srcOrd="0" destOrd="0" presId="urn:microsoft.com/office/officeart/2005/8/layout/StepDownProcess"/>
    <dgm:cxn modelId="{D81CC5EC-636B-49B3-9FD6-70916C9E80B9}" type="presParOf" srcId="{526B36ED-A66A-4FE7-BC45-ED66897C5DDC}" destId="{A7AAD433-17A1-4DF0-9A7E-4B1EE2514D05}" srcOrd="1" destOrd="0" presId="urn:microsoft.com/office/officeart/2005/8/layout/StepDownProcess"/>
    <dgm:cxn modelId="{72D7E172-47C5-447B-95EE-01590D4A0D20}" type="presParOf" srcId="{526B36ED-A66A-4FE7-BC45-ED66897C5DDC}" destId="{E6034E77-F6D5-41FD-A2EF-5D5EC521A60F}" srcOrd="2" destOrd="0" presId="urn:microsoft.com/office/officeart/2005/8/layout/StepDownProcess"/>
    <dgm:cxn modelId="{90FF706B-E745-4F94-9F02-7512BB6311E6}" type="presParOf" srcId="{1EBEBC9A-D630-4AA0-851D-E994B13DF67C}" destId="{042F9E60-94FC-429E-BF8B-DF2C5D5E458E}" srcOrd="3" destOrd="0" presId="urn:microsoft.com/office/officeart/2005/8/layout/StepDownProcess"/>
    <dgm:cxn modelId="{5C030CC3-F308-47DA-BFCC-650E6603A3C0}" type="presParOf" srcId="{1EBEBC9A-D630-4AA0-851D-E994B13DF67C}" destId="{451661B4-DE3E-4E92-B04F-B902F39A4122}" srcOrd="4" destOrd="0" presId="urn:microsoft.com/office/officeart/2005/8/layout/StepDownProcess"/>
    <dgm:cxn modelId="{988E20E8-EDDE-41A6-82B3-FF76F3F80B7C}" type="presParOf" srcId="{451661B4-DE3E-4E92-B04F-B902F39A4122}" destId="{4F84A7A4-C83F-4CC9-ABC6-FAEE5FEE91BE}" srcOrd="0" destOrd="0" presId="urn:microsoft.com/office/officeart/2005/8/layout/StepDownProcess"/>
    <dgm:cxn modelId="{B6EDC11F-7CC6-480D-8B78-D298E8C4D4BC}" type="presParOf" srcId="{451661B4-DE3E-4E92-B04F-B902F39A4122}" destId="{6CC2AED7-2352-4F83-B3F6-AE10B1F0B393}"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73C210-DA79-4F4B-BBD4-5887E1B96A5A}"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fr-FR"/>
        </a:p>
      </dgm:t>
    </dgm:pt>
    <dgm:pt modelId="{13CD5BB0-BDD0-494C-9DE1-679210E3BB11}">
      <dgm:prSet phldrT="[Texte]"/>
      <dgm:spPr>
        <a:solidFill>
          <a:schemeClr val="accent4">
            <a:lumMod val="40000"/>
            <a:lumOff val="60000"/>
          </a:schemeClr>
        </a:solidFill>
      </dgm:spPr>
      <dgm:t>
        <a:bodyPr/>
        <a:lstStyle/>
        <a:p>
          <a:r>
            <a:rPr lang="fr-FR" dirty="0">
              <a:solidFill>
                <a:schemeClr val="tx1"/>
              </a:solidFill>
            </a:rPr>
            <a:t>Entretien préalable avec possibilité pour l’agent de se faire assister de la personne de son choix</a:t>
          </a:r>
        </a:p>
      </dgm:t>
    </dgm:pt>
    <dgm:pt modelId="{B4299432-9CFB-4906-A96B-B18A53CFF4F9}" type="parTrans" cxnId="{C8C71D30-FB9A-471F-B6AD-20C49B8E23D3}">
      <dgm:prSet/>
      <dgm:spPr/>
      <dgm:t>
        <a:bodyPr/>
        <a:lstStyle/>
        <a:p>
          <a:endParaRPr lang="fr-FR"/>
        </a:p>
      </dgm:t>
    </dgm:pt>
    <dgm:pt modelId="{13329937-6B67-49E8-88AA-6B0BD9685508}" type="sibTrans" cxnId="{C8C71D30-FB9A-471F-B6AD-20C49B8E23D3}">
      <dgm:prSet/>
      <dgm:spPr>
        <a:solidFill>
          <a:schemeClr val="accent4">
            <a:lumMod val="75000"/>
          </a:schemeClr>
        </a:solidFill>
        <a:ln>
          <a:solidFill>
            <a:schemeClr val="accent4">
              <a:lumMod val="75000"/>
              <a:alpha val="90000"/>
            </a:schemeClr>
          </a:solidFill>
        </a:ln>
      </dgm:spPr>
      <dgm:t>
        <a:bodyPr/>
        <a:lstStyle/>
        <a:p>
          <a:endParaRPr lang="fr-FR"/>
        </a:p>
      </dgm:t>
    </dgm:pt>
    <dgm:pt modelId="{FFC9B768-2E0E-4A88-9D29-D39EB56EEC99}">
      <dgm:prSet phldrT="[Texte]"/>
      <dgm:spPr>
        <a:solidFill>
          <a:schemeClr val="accent4"/>
        </a:solidFill>
      </dgm:spPr>
      <dgm:t>
        <a:bodyPr/>
        <a:lstStyle/>
        <a:p>
          <a:r>
            <a:rPr lang="fr-FR" dirty="0">
              <a:solidFill>
                <a:schemeClr val="tx1"/>
              </a:solidFill>
            </a:rPr>
            <a:t>Saisine Commission Consultative Paritaire (CCP)</a:t>
          </a:r>
          <a:endParaRPr lang="fr-FR" b="1" dirty="0">
            <a:solidFill>
              <a:schemeClr val="tx1"/>
            </a:solidFill>
          </a:endParaRPr>
        </a:p>
      </dgm:t>
    </dgm:pt>
    <dgm:pt modelId="{DA6710CE-1614-45AE-BBEE-E07BD63B4E3F}" type="parTrans" cxnId="{4882A0BA-015A-407D-AB2B-DC2BB715F868}">
      <dgm:prSet/>
      <dgm:spPr/>
      <dgm:t>
        <a:bodyPr/>
        <a:lstStyle/>
        <a:p>
          <a:endParaRPr lang="fr-FR"/>
        </a:p>
      </dgm:t>
    </dgm:pt>
    <dgm:pt modelId="{C96FCA89-B0EC-4F09-BAAF-5D16D18320A4}" type="sibTrans" cxnId="{4882A0BA-015A-407D-AB2B-DC2BB715F868}">
      <dgm:prSet/>
      <dgm:spPr>
        <a:solidFill>
          <a:schemeClr val="accent4">
            <a:lumMod val="75000"/>
          </a:schemeClr>
        </a:solidFill>
        <a:ln>
          <a:solidFill>
            <a:schemeClr val="accent4">
              <a:lumMod val="75000"/>
              <a:alpha val="90000"/>
            </a:schemeClr>
          </a:solidFill>
        </a:ln>
      </dgm:spPr>
      <dgm:t>
        <a:bodyPr/>
        <a:lstStyle/>
        <a:p>
          <a:endParaRPr lang="fr-FR"/>
        </a:p>
      </dgm:t>
    </dgm:pt>
    <dgm:pt modelId="{D4A7C3C0-8669-4D68-91AA-6BF855BAC0C6}">
      <dgm:prSet phldrT="[Texte]"/>
      <dgm:spPr>
        <a:solidFill>
          <a:schemeClr val="accent4">
            <a:lumMod val="40000"/>
            <a:lumOff val="60000"/>
          </a:schemeClr>
        </a:solidFill>
      </dgm:spPr>
      <dgm:t>
        <a:bodyPr/>
        <a:lstStyle/>
        <a:p>
          <a:r>
            <a:rPr lang="fr-FR" dirty="0">
              <a:solidFill>
                <a:schemeClr val="tx1"/>
              </a:solidFill>
            </a:rPr>
            <a:t>Notification de la décision de licenciement en LRAR ou remise en mains propres contre décharge</a:t>
          </a:r>
        </a:p>
      </dgm:t>
    </dgm:pt>
    <dgm:pt modelId="{DC5C754E-0E5E-4FE5-8106-DDE8DBD397F4}" type="parTrans" cxnId="{B75355A6-89FF-4983-BFCB-3672151BEA0D}">
      <dgm:prSet/>
      <dgm:spPr/>
      <dgm:t>
        <a:bodyPr/>
        <a:lstStyle/>
        <a:p>
          <a:endParaRPr lang="fr-FR"/>
        </a:p>
      </dgm:t>
    </dgm:pt>
    <dgm:pt modelId="{9C18EBF6-96FB-48FF-A12D-50738EAAB05C}" type="sibTrans" cxnId="{B75355A6-89FF-4983-BFCB-3672151BEA0D}">
      <dgm:prSet/>
      <dgm:spPr>
        <a:solidFill>
          <a:schemeClr val="accent3"/>
        </a:solidFill>
      </dgm:spPr>
      <dgm:t>
        <a:bodyPr/>
        <a:lstStyle/>
        <a:p>
          <a:endParaRPr lang="fr-FR"/>
        </a:p>
      </dgm:t>
    </dgm:pt>
    <dgm:pt modelId="{1712249A-37EA-4536-8848-74B56FA23891}">
      <dgm:prSet phldrT="[Texte]"/>
      <dgm:spPr>
        <a:solidFill>
          <a:schemeClr val="accent4"/>
        </a:solidFill>
      </dgm:spPr>
      <dgm:t>
        <a:bodyPr/>
        <a:lstStyle/>
        <a:p>
          <a:endParaRPr lang="fr-FR"/>
        </a:p>
      </dgm:t>
    </dgm:pt>
    <dgm:pt modelId="{075DC147-F210-4DEE-8F46-58C169E066C4}" type="parTrans" cxnId="{DA777A61-DCB9-42FA-B32A-6012BFCE434E}">
      <dgm:prSet/>
      <dgm:spPr/>
      <dgm:t>
        <a:bodyPr/>
        <a:lstStyle/>
        <a:p>
          <a:endParaRPr lang="fr-FR"/>
        </a:p>
      </dgm:t>
    </dgm:pt>
    <dgm:pt modelId="{5014FA5B-385C-4953-940B-F5EA6B1BD9F4}" type="sibTrans" cxnId="{DA777A61-DCB9-42FA-B32A-6012BFCE434E}">
      <dgm:prSet/>
      <dgm:spPr/>
      <dgm:t>
        <a:bodyPr/>
        <a:lstStyle/>
        <a:p>
          <a:endParaRPr lang="fr-FR"/>
        </a:p>
      </dgm:t>
    </dgm:pt>
    <dgm:pt modelId="{D7833866-7A7E-476F-B282-E69FD90EE5B3}">
      <dgm:prSet phldrT="[Texte]"/>
      <dgm:spPr>
        <a:solidFill>
          <a:schemeClr val="accent4">
            <a:lumMod val="40000"/>
            <a:lumOff val="60000"/>
          </a:schemeClr>
        </a:solidFill>
      </dgm:spPr>
      <dgm:t>
        <a:bodyPr/>
        <a:lstStyle/>
        <a:p>
          <a:r>
            <a:rPr lang="fr-FR" dirty="0">
              <a:solidFill>
                <a:schemeClr val="tx1"/>
              </a:solidFill>
            </a:rPr>
            <a:t>Saisine du Comité Social Territorial (CST ) en cas de suppression de poste ou transformation du besoin</a:t>
          </a:r>
        </a:p>
      </dgm:t>
    </dgm:pt>
    <dgm:pt modelId="{FF08B6C9-10F1-4B1A-8271-1DC3C198526B}" type="parTrans" cxnId="{4340946D-4356-4315-A66C-B02CC8933B19}">
      <dgm:prSet/>
      <dgm:spPr/>
      <dgm:t>
        <a:bodyPr/>
        <a:lstStyle/>
        <a:p>
          <a:endParaRPr lang="fr-FR"/>
        </a:p>
      </dgm:t>
    </dgm:pt>
    <dgm:pt modelId="{0573A71E-3EF2-4074-BB60-D4D9B036189E}" type="sibTrans" cxnId="{4340946D-4356-4315-A66C-B02CC8933B19}">
      <dgm:prSet/>
      <dgm:spPr>
        <a:solidFill>
          <a:schemeClr val="accent4">
            <a:lumMod val="75000"/>
          </a:schemeClr>
        </a:solidFill>
        <a:ln>
          <a:solidFill>
            <a:schemeClr val="accent4">
              <a:lumMod val="75000"/>
              <a:alpha val="90000"/>
            </a:schemeClr>
          </a:solidFill>
        </a:ln>
      </dgm:spPr>
      <dgm:t>
        <a:bodyPr/>
        <a:lstStyle/>
        <a:p>
          <a:endParaRPr lang="fr-FR"/>
        </a:p>
      </dgm:t>
    </dgm:pt>
    <dgm:pt modelId="{64BD60C8-0E7C-434E-9FCB-89EA1AF8C111}">
      <dgm:prSet phldrT="[Texte]"/>
      <dgm:spPr>
        <a:solidFill>
          <a:schemeClr val="accent4"/>
        </a:solidFill>
      </dgm:spPr>
      <dgm:t>
        <a:bodyPr/>
        <a:lstStyle/>
        <a:p>
          <a:r>
            <a:rPr lang="fr-FR" dirty="0">
              <a:solidFill>
                <a:schemeClr val="tx1"/>
              </a:solidFill>
            </a:rPr>
            <a:t>Impossibilité de reclasser l’agent</a:t>
          </a:r>
        </a:p>
      </dgm:t>
    </dgm:pt>
    <dgm:pt modelId="{EB58599E-56C1-48A9-A9FF-4C4917ABBF24}" type="parTrans" cxnId="{69A24684-E346-4096-858C-8478DDDA6193}">
      <dgm:prSet/>
      <dgm:spPr/>
      <dgm:t>
        <a:bodyPr/>
        <a:lstStyle/>
        <a:p>
          <a:endParaRPr lang="fr-FR"/>
        </a:p>
      </dgm:t>
    </dgm:pt>
    <dgm:pt modelId="{7C5A72BA-AF6B-45D8-BB6D-0B098209B1F1}" type="sibTrans" cxnId="{69A24684-E346-4096-858C-8478DDDA6193}">
      <dgm:prSet/>
      <dgm:spPr>
        <a:solidFill>
          <a:schemeClr val="accent4">
            <a:lumMod val="75000"/>
          </a:schemeClr>
        </a:solidFill>
        <a:ln>
          <a:solidFill>
            <a:schemeClr val="accent4">
              <a:lumMod val="75000"/>
              <a:alpha val="90000"/>
            </a:schemeClr>
          </a:solidFill>
        </a:ln>
      </dgm:spPr>
      <dgm:t>
        <a:bodyPr/>
        <a:lstStyle/>
        <a:p>
          <a:endParaRPr lang="fr-FR"/>
        </a:p>
      </dgm:t>
    </dgm:pt>
    <dgm:pt modelId="{0D98915A-688F-45EF-9D19-A6A3A243F6B1}" type="pres">
      <dgm:prSet presAssocID="{7C73C210-DA79-4F4B-BBD4-5887E1B96A5A}" presName="outerComposite" presStyleCnt="0">
        <dgm:presLayoutVars>
          <dgm:chMax val="5"/>
          <dgm:dir/>
          <dgm:resizeHandles val="exact"/>
        </dgm:presLayoutVars>
      </dgm:prSet>
      <dgm:spPr/>
    </dgm:pt>
    <dgm:pt modelId="{B8A4DEF2-8082-4991-9405-1AFA42A4A164}" type="pres">
      <dgm:prSet presAssocID="{7C73C210-DA79-4F4B-BBD4-5887E1B96A5A}" presName="dummyMaxCanvas" presStyleCnt="0">
        <dgm:presLayoutVars/>
      </dgm:prSet>
      <dgm:spPr/>
    </dgm:pt>
    <dgm:pt modelId="{EE95F6A6-9C58-481F-BC13-4356140F0626}" type="pres">
      <dgm:prSet presAssocID="{7C73C210-DA79-4F4B-BBD4-5887E1B96A5A}" presName="FiveNodes_1" presStyleLbl="node1" presStyleIdx="0" presStyleCnt="5">
        <dgm:presLayoutVars>
          <dgm:bulletEnabled val="1"/>
        </dgm:presLayoutVars>
      </dgm:prSet>
      <dgm:spPr/>
    </dgm:pt>
    <dgm:pt modelId="{0943B0DA-47DC-4277-96DB-BDF23ECED29E}" type="pres">
      <dgm:prSet presAssocID="{7C73C210-DA79-4F4B-BBD4-5887E1B96A5A}" presName="FiveNodes_2" presStyleLbl="node1" presStyleIdx="1" presStyleCnt="5">
        <dgm:presLayoutVars>
          <dgm:bulletEnabled val="1"/>
        </dgm:presLayoutVars>
      </dgm:prSet>
      <dgm:spPr/>
    </dgm:pt>
    <dgm:pt modelId="{33DF45D6-BC95-48BB-82B7-7B0C092C185B}" type="pres">
      <dgm:prSet presAssocID="{7C73C210-DA79-4F4B-BBD4-5887E1B96A5A}" presName="FiveNodes_3" presStyleLbl="node1" presStyleIdx="2" presStyleCnt="5">
        <dgm:presLayoutVars>
          <dgm:bulletEnabled val="1"/>
        </dgm:presLayoutVars>
      </dgm:prSet>
      <dgm:spPr/>
    </dgm:pt>
    <dgm:pt modelId="{672ED661-B2CE-4BF3-BA19-98739F87B10A}" type="pres">
      <dgm:prSet presAssocID="{7C73C210-DA79-4F4B-BBD4-5887E1B96A5A}" presName="FiveNodes_4" presStyleLbl="node1" presStyleIdx="3" presStyleCnt="5">
        <dgm:presLayoutVars>
          <dgm:bulletEnabled val="1"/>
        </dgm:presLayoutVars>
      </dgm:prSet>
      <dgm:spPr/>
    </dgm:pt>
    <dgm:pt modelId="{AB2DD703-75B1-48A8-9C59-47F86645A8E8}" type="pres">
      <dgm:prSet presAssocID="{7C73C210-DA79-4F4B-BBD4-5887E1B96A5A}" presName="FiveNodes_5" presStyleLbl="node1" presStyleIdx="4" presStyleCnt="5">
        <dgm:presLayoutVars>
          <dgm:bulletEnabled val="1"/>
        </dgm:presLayoutVars>
      </dgm:prSet>
      <dgm:spPr/>
    </dgm:pt>
    <dgm:pt modelId="{4A154179-8E03-4DA9-830A-CF5901297F39}" type="pres">
      <dgm:prSet presAssocID="{7C73C210-DA79-4F4B-BBD4-5887E1B96A5A}" presName="FiveConn_1-2" presStyleLbl="fgAccFollowNode1" presStyleIdx="0" presStyleCnt="4">
        <dgm:presLayoutVars>
          <dgm:bulletEnabled val="1"/>
        </dgm:presLayoutVars>
      </dgm:prSet>
      <dgm:spPr/>
    </dgm:pt>
    <dgm:pt modelId="{BF3BA01D-5216-4C4C-815D-0EE6B463AE4B}" type="pres">
      <dgm:prSet presAssocID="{7C73C210-DA79-4F4B-BBD4-5887E1B96A5A}" presName="FiveConn_2-3" presStyleLbl="fgAccFollowNode1" presStyleIdx="1" presStyleCnt="4">
        <dgm:presLayoutVars>
          <dgm:bulletEnabled val="1"/>
        </dgm:presLayoutVars>
      </dgm:prSet>
      <dgm:spPr/>
    </dgm:pt>
    <dgm:pt modelId="{463516B1-9B0D-4D7C-A26D-F0B0B0E30084}" type="pres">
      <dgm:prSet presAssocID="{7C73C210-DA79-4F4B-BBD4-5887E1B96A5A}" presName="FiveConn_3-4" presStyleLbl="fgAccFollowNode1" presStyleIdx="2" presStyleCnt="4">
        <dgm:presLayoutVars>
          <dgm:bulletEnabled val="1"/>
        </dgm:presLayoutVars>
      </dgm:prSet>
      <dgm:spPr/>
    </dgm:pt>
    <dgm:pt modelId="{490AF865-DA10-4D7C-846D-6796901D6304}" type="pres">
      <dgm:prSet presAssocID="{7C73C210-DA79-4F4B-BBD4-5887E1B96A5A}" presName="FiveConn_4-5" presStyleLbl="fgAccFollowNode1" presStyleIdx="3" presStyleCnt="4">
        <dgm:presLayoutVars>
          <dgm:bulletEnabled val="1"/>
        </dgm:presLayoutVars>
      </dgm:prSet>
      <dgm:spPr/>
    </dgm:pt>
    <dgm:pt modelId="{36CFD7E8-6C74-4BB5-82BE-042D2F0194F8}" type="pres">
      <dgm:prSet presAssocID="{7C73C210-DA79-4F4B-BBD4-5887E1B96A5A}" presName="FiveNodes_1_text" presStyleLbl="node1" presStyleIdx="4" presStyleCnt="5">
        <dgm:presLayoutVars>
          <dgm:bulletEnabled val="1"/>
        </dgm:presLayoutVars>
      </dgm:prSet>
      <dgm:spPr/>
    </dgm:pt>
    <dgm:pt modelId="{349529AD-8013-4277-8817-5DB3BA7D5951}" type="pres">
      <dgm:prSet presAssocID="{7C73C210-DA79-4F4B-BBD4-5887E1B96A5A}" presName="FiveNodes_2_text" presStyleLbl="node1" presStyleIdx="4" presStyleCnt="5">
        <dgm:presLayoutVars>
          <dgm:bulletEnabled val="1"/>
        </dgm:presLayoutVars>
      </dgm:prSet>
      <dgm:spPr/>
    </dgm:pt>
    <dgm:pt modelId="{7B11CB00-7009-432C-BEC9-5CEFBD786922}" type="pres">
      <dgm:prSet presAssocID="{7C73C210-DA79-4F4B-BBD4-5887E1B96A5A}" presName="FiveNodes_3_text" presStyleLbl="node1" presStyleIdx="4" presStyleCnt="5">
        <dgm:presLayoutVars>
          <dgm:bulletEnabled val="1"/>
        </dgm:presLayoutVars>
      </dgm:prSet>
      <dgm:spPr/>
    </dgm:pt>
    <dgm:pt modelId="{EE99B212-C45D-4D5B-BEDF-B63E4908FEC8}" type="pres">
      <dgm:prSet presAssocID="{7C73C210-DA79-4F4B-BBD4-5887E1B96A5A}" presName="FiveNodes_4_text" presStyleLbl="node1" presStyleIdx="4" presStyleCnt="5">
        <dgm:presLayoutVars>
          <dgm:bulletEnabled val="1"/>
        </dgm:presLayoutVars>
      </dgm:prSet>
      <dgm:spPr/>
    </dgm:pt>
    <dgm:pt modelId="{563C670B-C644-487D-9886-E7C2FD620730}" type="pres">
      <dgm:prSet presAssocID="{7C73C210-DA79-4F4B-BBD4-5887E1B96A5A}" presName="FiveNodes_5_text" presStyleLbl="node1" presStyleIdx="4" presStyleCnt="5">
        <dgm:presLayoutVars>
          <dgm:bulletEnabled val="1"/>
        </dgm:presLayoutVars>
      </dgm:prSet>
      <dgm:spPr/>
    </dgm:pt>
  </dgm:ptLst>
  <dgm:cxnLst>
    <dgm:cxn modelId="{A094810B-D70F-45F0-B76A-07779989C09B}" type="presOf" srcId="{64BD60C8-0E7C-434E-9FCB-89EA1AF8C111}" destId="{349529AD-8013-4277-8817-5DB3BA7D5951}" srcOrd="1" destOrd="0" presId="urn:microsoft.com/office/officeart/2005/8/layout/vProcess5"/>
    <dgm:cxn modelId="{A398A313-CFBD-4177-8C5C-169A85278397}" type="presOf" srcId="{C96FCA89-B0EC-4F09-BAAF-5D16D18320A4}" destId="{490AF865-DA10-4D7C-846D-6796901D6304}" srcOrd="0" destOrd="0" presId="urn:microsoft.com/office/officeart/2005/8/layout/vProcess5"/>
    <dgm:cxn modelId="{FA4B8126-140C-491D-BD31-D756426EB9BF}" type="presOf" srcId="{13329937-6B67-49E8-88AA-6B0BD9685508}" destId="{463516B1-9B0D-4D7C-A26D-F0B0B0E30084}" srcOrd="0" destOrd="0" presId="urn:microsoft.com/office/officeart/2005/8/layout/vProcess5"/>
    <dgm:cxn modelId="{7F8B002D-A68F-4821-BD28-5DC3BAFDBB2E}" type="presOf" srcId="{7C73C210-DA79-4F4B-BBD4-5887E1B96A5A}" destId="{0D98915A-688F-45EF-9D19-A6A3A243F6B1}" srcOrd="0" destOrd="0" presId="urn:microsoft.com/office/officeart/2005/8/layout/vProcess5"/>
    <dgm:cxn modelId="{C8C71D30-FB9A-471F-B6AD-20C49B8E23D3}" srcId="{7C73C210-DA79-4F4B-BBD4-5887E1B96A5A}" destId="{13CD5BB0-BDD0-494C-9DE1-679210E3BB11}" srcOrd="2" destOrd="0" parTransId="{B4299432-9CFB-4906-A96B-B18A53CFF4F9}" sibTransId="{13329937-6B67-49E8-88AA-6B0BD9685508}"/>
    <dgm:cxn modelId="{0883D537-FD37-4460-A1E2-911B29D2D25B}" type="presOf" srcId="{D7833866-7A7E-476F-B282-E69FD90EE5B3}" destId="{36CFD7E8-6C74-4BB5-82BE-042D2F0194F8}" srcOrd="1" destOrd="0" presId="urn:microsoft.com/office/officeart/2005/8/layout/vProcess5"/>
    <dgm:cxn modelId="{DA777A61-DCB9-42FA-B32A-6012BFCE434E}" srcId="{7C73C210-DA79-4F4B-BBD4-5887E1B96A5A}" destId="{1712249A-37EA-4536-8848-74B56FA23891}" srcOrd="5" destOrd="0" parTransId="{075DC147-F210-4DEE-8F46-58C169E066C4}" sibTransId="{5014FA5B-385C-4953-940B-F5EA6B1BD9F4}"/>
    <dgm:cxn modelId="{05DD9049-4B69-4B81-A5FD-CF9E8A7AA809}" type="presOf" srcId="{D7833866-7A7E-476F-B282-E69FD90EE5B3}" destId="{EE95F6A6-9C58-481F-BC13-4356140F0626}" srcOrd="0" destOrd="0" presId="urn:microsoft.com/office/officeart/2005/8/layout/vProcess5"/>
    <dgm:cxn modelId="{CB5C736A-5AEB-463D-A79D-B5B1C841821E}" type="presOf" srcId="{7C5A72BA-AF6B-45D8-BB6D-0B098209B1F1}" destId="{BF3BA01D-5216-4C4C-815D-0EE6B463AE4B}" srcOrd="0" destOrd="0" presId="urn:microsoft.com/office/officeart/2005/8/layout/vProcess5"/>
    <dgm:cxn modelId="{4340946D-4356-4315-A66C-B02CC8933B19}" srcId="{7C73C210-DA79-4F4B-BBD4-5887E1B96A5A}" destId="{D7833866-7A7E-476F-B282-E69FD90EE5B3}" srcOrd="0" destOrd="0" parTransId="{FF08B6C9-10F1-4B1A-8271-1DC3C198526B}" sibTransId="{0573A71E-3EF2-4074-BB60-D4D9B036189E}"/>
    <dgm:cxn modelId="{69A24684-E346-4096-858C-8478DDDA6193}" srcId="{7C73C210-DA79-4F4B-BBD4-5887E1B96A5A}" destId="{64BD60C8-0E7C-434E-9FCB-89EA1AF8C111}" srcOrd="1" destOrd="0" parTransId="{EB58599E-56C1-48A9-A9FF-4C4917ABBF24}" sibTransId="{7C5A72BA-AF6B-45D8-BB6D-0B098209B1F1}"/>
    <dgm:cxn modelId="{0A2BF49D-5DA2-44DA-BF52-F59F76A17BAA}" type="presOf" srcId="{13CD5BB0-BDD0-494C-9DE1-679210E3BB11}" destId="{33DF45D6-BC95-48BB-82B7-7B0C092C185B}" srcOrd="0" destOrd="0" presId="urn:microsoft.com/office/officeart/2005/8/layout/vProcess5"/>
    <dgm:cxn modelId="{B75355A6-89FF-4983-BFCB-3672151BEA0D}" srcId="{7C73C210-DA79-4F4B-BBD4-5887E1B96A5A}" destId="{D4A7C3C0-8669-4D68-91AA-6BF855BAC0C6}" srcOrd="4" destOrd="0" parTransId="{DC5C754E-0E5E-4FE5-8106-DDE8DBD397F4}" sibTransId="{9C18EBF6-96FB-48FF-A12D-50738EAAB05C}"/>
    <dgm:cxn modelId="{38740BAB-295D-4DC5-B9DC-20A2D0A70529}" type="presOf" srcId="{D4A7C3C0-8669-4D68-91AA-6BF855BAC0C6}" destId="{AB2DD703-75B1-48A8-9C59-47F86645A8E8}" srcOrd="0" destOrd="0" presId="urn:microsoft.com/office/officeart/2005/8/layout/vProcess5"/>
    <dgm:cxn modelId="{4882A0BA-015A-407D-AB2B-DC2BB715F868}" srcId="{7C73C210-DA79-4F4B-BBD4-5887E1B96A5A}" destId="{FFC9B768-2E0E-4A88-9D29-D39EB56EEC99}" srcOrd="3" destOrd="0" parTransId="{DA6710CE-1614-45AE-BBEE-E07BD63B4E3F}" sibTransId="{C96FCA89-B0EC-4F09-BAAF-5D16D18320A4}"/>
    <dgm:cxn modelId="{802C59CD-95B3-46AF-8ECE-0C854DECB924}" type="presOf" srcId="{0573A71E-3EF2-4074-BB60-D4D9B036189E}" destId="{4A154179-8E03-4DA9-830A-CF5901297F39}" srcOrd="0" destOrd="0" presId="urn:microsoft.com/office/officeart/2005/8/layout/vProcess5"/>
    <dgm:cxn modelId="{D33C7CD6-6476-409D-8C53-299B44C81F2A}" type="presOf" srcId="{64BD60C8-0E7C-434E-9FCB-89EA1AF8C111}" destId="{0943B0DA-47DC-4277-96DB-BDF23ECED29E}" srcOrd="0" destOrd="0" presId="urn:microsoft.com/office/officeart/2005/8/layout/vProcess5"/>
    <dgm:cxn modelId="{817A91D8-AD94-4D41-946A-7B2D7B855BFF}" type="presOf" srcId="{D4A7C3C0-8669-4D68-91AA-6BF855BAC0C6}" destId="{563C670B-C644-487D-9886-E7C2FD620730}" srcOrd="1" destOrd="0" presId="urn:microsoft.com/office/officeart/2005/8/layout/vProcess5"/>
    <dgm:cxn modelId="{E0DA73F1-2EC2-4E7B-9083-4209D28C8E38}" type="presOf" srcId="{FFC9B768-2E0E-4A88-9D29-D39EB56EEC99}" destId="{672ED661-B2CE-4BF3-BA19-98739F87B10A}" srcOrd="0" destOrd="0" presId="urn:microsoft.com/office/officeart/2005/8/layout/vProcess5"/>
    <dgm:cxn modelId="{AD1795FA-5647-4B46-AF3C-B267871238A0}" type="presOf" srcId="{13CD5BB0-BDD0-494C-9DE1-679210E3BB11}" destId="{7B11CB00-7009-432C-BEC9-5CEFBD786922}" srcOrd="1" destOrd="0" presId="urn:microsoft.com/office/officeart/2005/8/layout/vProcess5"/>
    <dgm:cxn modelId="{FEAE1BFD-3BB0-479A-BF01-B15A56EE95A8}" type="presOf" srcId="{FFC9B768-2E0E-4A88-9D29-D39EB56EEC99}" destId="{EE99B212-C45D-4D5B-BEDF-B63E4908FEC8}" srcOrd="1" destOrd="0" presId="urn:microsoft.com/office/officeart/2005/8/layout/vProcess5"/>
    <dgm:cxn modelId="{1E5E2DD8-AC0F-49FB-9116-CB77D5C4C402}" type="presParOf" srcId="{0D98915A-688F-45EF-9D19-A6A3A243F6B1}" destId="{B8A4DEF2-8082-4991-9405-1AFA42A4A164}" srcOrd="0" destOrd="0" presId="urn:microsoft.com/office/officeart/2005/8/layout/vProcess5"/>
    <dgm:cxn modelId="{C1F660F9-4909-42EC-906A-A4D3BE7FB964}" type="presParOf" srcId="{0D98915A-688F-45EF-9D19-A6A3A243F6B1}" destId="{EE95F6A6-9C58-481F-BC13-4356140F0626}" srcOrd="1" destOrd="0" presId="urn:microsoft.com/office/officeart/2005/8/layout/vProcess5"/>
    <dgm:cxn modelId="{CCF86DCE-4DC3-44B3-B9BC-E0AB1C1E6AAB}" type="presParOf" srcId="{0D98915A-688F-45EF-9D19-A6A3A243F6B1}" destId="{0943B0DA-47DC-4277-96DB-BDF23ECED29E}" srcOrd="2" destOrd="0" presId="urn:microsoft.com/office/officeart/2005/8/layout/vProcess5"/>
    <dgm:cxn modelId="{4562033D-853B-4D67-9418-485BE26AB456}" type="presParOf" srcId="{0D98915A-688F-45EF-9D19-A6A3A243F6B1}" destId="{33DF45D6-BC95-48BB-82B7-7B0C092C185B}" srcOrd="3" destOrd="0" presId="urn:microsoft.com/office/officeart/2005/8/layout/vProcess5"/>
    <dgm:cxn modelId="{C4226C01-F25E-49FC-BC19-ABE7891359EB}" type="presParOf" srcId="{0D98915A-688F-45EF-9D19-A6A3A243F6B1}" destId="{672ED661-B2CE-4BF3-BA19-98739F87B10A}" srcOrd="4" destOrd="0" presId="urn:microsoft.com/office/officeart/2005/8/layout/vProcess5"/>
    <dgm:cxn modelId="{E34BE625-1009-4E9B-AD1A-EF6F35C29472}" type="presParOf" srcId="{0D98915A-688F-45EF-9D19-A6A3A243F6B1}" destId="{AB2DD703-75B1-48A8-9C59-47F86645A8E8}" srcOrd="5" destOrd="0" presId="urn:microsoft.com/office/officeart/2005/8/layout/vProcess5"/>
    <dgm:cxn modelId="{FBF1E251-FC7C-4D36-8C00-E6F7AD0A9C67}" type="presParOf" srcId="{0D98915A-688F-45EF-9D19-A6A3A243F6B1}" destId="{4A154179-8E03-4DA9-830A-CF5901297F39}" srcOrd="6" destOrd="0" presId="urn:microsoft.com/office/officeart/2005/8/layout/vProcess5"/>
    <dgm:cxn modelId="{E9B2E849-7858-42BE-8D37-E2E6D155E0FD}" type="presParOf" srcId="{0D98915A-688F-45EF-9D19-A6A3A243F6B1}" destId="{BF3BA01D-5216-4C4C-815D-0EE6B463AE4B}" srcOrd="7" destOrd="0" presId="urn:microsoft.com/office/officeart/2005/8/layout/vProcess5"/>
    <dgm:cxn modelId="{42343584-D942-4A06-B3FD-5123E9CF5EA0}" type="presParOf" srcId="{0D98915A-688F-45EF-9D19-A6A3A243F6B1}" destId="{463516B1-9B0D-4D7C-A26D-F0B0B0E30084}" srcOrd="8" destOrd="0" presId="urn:microsoft.com/office/officeart/2005/8/layout/vProcess5"/>
    <dgm:cxn modelId="{E338DC70-04C7-46A6-B4C1-B806434B1C24}" type="presParOf" srcId="{0D98915A-688F-45EF-9D19-A6A3A243F6B1}" destId="{490AF865-DA10-4D7C-846D-6796901D6304}" srcOrd="9" destOrd="0" presId="urn:microsoft.com/office/officeart/2005/8/layout/vProcess5"/>
    <dgm:cxn modelId="{C5398273-AB16-42F7-A15E-E3CA167CEAD3}" type="presParOf" srcId="{0D98915A-688F-45EF-9D19-A6A3A243F6B1}" destId="{36CFD7E8-6C74-4BB5-82BE-042D2F0194F8}" srcOrd="10" destOrd="0" presId="urn:microsoft.com/office/officeart/2005/8/layout/vProcess5"/>
    <dgm:cxn modelId="{2F56395D-B4EB-4642-861B-11DE28237CB8}" type="presParOf" srcId="{0D98915A-688F-45EF-9D19-A6A3A243F6B1}" destId="{349529AD-8013-4277-8817-5DB3BA7D5951}" srcOrd="11" destOrd="0" presId="urn:microsoft.com/office/officeart/2005/8/layout/vProcess5"/>
    <dgm:cxn modelId="{29C8404C-F624-40F1-B222-941EE82C46E7}" type="presParOf" srcId="{0D98915A-688F-45EF-9D19-A6A3A243F6B1}" destId="{7B11CB00-7009-432C-BEC9-5CEFBD786922}" srcOrd="12" destOrd="0" presId="urn:microsoft.com/office/officeart/2005/8/layout/vProcess5"/>
    <dgm:cxn modelId="{8154343F-6FBD-4B9B-8209-2AE6CFA95DA5}" type="presParOf" srcId="{0D98915A-688F-45EF-9D19-A6A3A243F6B1}" destId="{EE99B212-C45D-4D5B-BEDF-B63E4908FEC8}" srcOrd="13" destOrd="0" presId="urn:microsoft.com/office/officeart/2005/8/layout/vProcess5"/>
    <dgm:cxn modelId="{5BA18541-761C-4FC1-848D-A74C4349CC15}" type="presParOf" srcId="{0D98915A-688F-45EF-9D19-A6A3A243F6B1}" destId="{563C670B-C644-487D-9886-E7C2FD620730}"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749A924-86FA-4A9C-A739-BC699FF9B531}" type="doc">
      <dgm:prSet loTypeId="urn:microsoft.com/office/officeart/2005/8/layout/venn3" loCatId="relationship" qsTypeId="urn:microsoft.com/office/officeart/2005/8/quickstyle/simple5" qsCatId="simple" csTypeId="urn:microsoft.com/office/officeart/2005/8/colors/colorful3" csCatId="colorful" phldr="1"/>
      <dgm:spPr/>
      <dgm:t>
        <a:bodyPr/>
        <a:lstStyle/>
        <a:p>
          <a:endParaRPr lang="fr-FR"/>
        </a:p>
      </dgm:t>
    </dgm:pt>
    <dgm:pt modelId="{C71485FC-6107-4F75-9E16-60AE17B5C980}">
      <dgm:prSet phldrT="[Texte]" custT="1"/>
      <dgm:spPr/>
      <dgm:t>
        <a:bodyPr/>
        <a:lstStyle/>
        <a:p>
          <a:r>
            <a:rPr lang="fr-FR" sz="2400" dirty="0"/>
            <a:t>Volontaire</a:t>
          </a:r>
        </a:p>
      </dgm:t>
    </dgm:pt>
    <dgm:pt modelId="{77E9199C-49FF-4815-8D04-D9B59BEDFE41}" type="parTrans" cxnId="{E2F0E5E8-2C8A-4D61-8C79-7876CC7DB5DF}">
      <dgm:prSet/>
      <dgm:spPr/>
      <dgm:t>
        <a:bodyPr/>
        <a:lstStyle/>
        <a:p>
          <a:endParaRPr lang="fr-FR"/>
        </a:p>
      </dgm:t>
    </dgm:pt>
    <dgm:pt modelId="{7FD00168-8699-4637-971C-024721672790}" type="sibTrans" cxnId="{E2F0E5E8-2C8A-4D61-8C79-7876CC7DB5DF}">
      <dgm:prSet/>
      <dgm:spPr/>
      <dgm:t>
        <a:bodyPr/>
        <a:lstStyle/>
        <a:p>
          <a:endParaRPr lang="fr-FR"/>
        </a:p>
      </dgm:t>
    </dgm:pt>
    <dgm:pt modelId="{236A6489-40FD-4973-939E-22CF2B160A03}">
      <dgm:prSet phldrT="[Texte]" custT="1"/>
      <dgm:spPr/>
      <dgm:t>
        <a:bodyPr/>
        <a:lstStyle/>
        <a:p>
          <a:r>
            <a:rPr lang="fr-FR" sz="2400" dirty="0"/>
            <a:t>Continue</a:t>
          </a:r>
        </a:p>
      </dgm:t>
    </dgm:pt>
    <dgm:pt modelId="{A906CB44-29BA-434F-B7A3-5A310D6F6367}" type="parTrans" cxnId="{84466DFA-8752-4E70-833B-24CDB002874B}">
      <dgm:prSet/>
      <dgm:spPr/>
      <dgm:t>
        <a:bodyPr/>
        <a:lstStyle/>
        <a:p>
          <a:endParaRPr lang="fr-FR"/>
        </a:p>
      </dgm:t>
    </dgm:pt>
    <dgm:pt modelId="{248AB2B5-ACAA-41B2-A35C-1437041F95D1}" type="sibTrans" cxnId="{84466DFA-8752-4E70-833B-24CDB002874B}">
      <dgm:prSet/>
      <dgm:spPr/>
      <dgm:t>
        <a:bodyPr/>
        <a:lstStyle/>
        <a:p>
          <a:endParaRPr lang="fr-FR"/>
        </a:p>
      </dgm:t>
    </dgm:pt>
    <dgm:pt modelId="{63A376C6-98A3-4D95-AE22-B7BF35A613EC}">
      <dgm:prSet phldrT="[Texte]" custT="1"/>
      <dgm:spPr/>
      <dgm:t>
        <a:bodyPr/>
        <a:lstStyle/>
        <a:p>
          <a:r>
            <a:rPr lang="fr-FR" sz="2400" dirty="0"/>
            <a:t>Irrégulière</a:t>
          </a:r>
        </a:p>
      </dgm:t>
    </dgm:pt>
    <dgm:pt modelId="{BC3A034C-DA95-4F24-A7DD-9764A1DB7964}" type="parTrans" cxnId="{33B7869C-C287-4FF3-ADD5-E6207B8F95ED}">
      <dgm:prSet/>
      <dgm:spPr/>
      <dgm:t>
        <a:bodyPr/>
        <a:lstStyle/>
        <a:p>
          <a:endParaRPr lang="fr-FR"/>
        </a:p>
      </dgm:t>
    </dgm:pt>
    <dgm:pt modelId="{D8B197CC-C0F7-4C06-87F8-6DCCC1C665A4}" type="sibTrans" cxnId="{33B7869C-C287-4FF3-ADD5-E6207B8F95ED}">
      <dgm:prSet/>
      <dgm:spPr/>
      <dgm:t>
        <a:bodyPr/>
        <a:lstStyle/>
        <a:p>
          <a:endParaRPr lang="fr-FR"/>
        </a:p>
      </dgm:t>
    </dgm:pt>
    <dgm:pt modelId="{7CB8C2F1-CCC2-4725-A103-6BE3DDD62012}">
      <dgm:prSet phldrT="[Texte]" custT="1"/>
      <dgm:spPr/>
      <dgm:t>
        <a:bodyPr/>
        <a:lstStyle/>
        <a:p>
          <a:r>
            <a:rPr lang="fr-FR" sz="2400" dirty="0"/>
            <a:t>Injustifiée</a:t>
          </a:r>
        </a:p>
      </dgm:t>
    </dgm:pt>
    <dgm:pt modelId="{2C73739A-5CCE-41BB-A510-1867430A61C3}" type="parTrans" cxnId="{BED01A43-D326-49D1-9812-8C97422207BC}">
      <dgm:prSet/>
      <dgm:spPr/>
      <dgm:t>
        <a:bodyPr/>
        <a:lstStyle/>
        <a:p>
          <a:endParaRPr lang="fr-FR"/>
        </a:p>
      </dgm:t>
    </dgm:pt>
    <dgm:pt modelId="{613362FA-04C4-4AA0-9459-2BAEE2D2182C}" type="sibTrans" cxnId="{BED01A43-D326-49D1-9812-8C97422207BC}">
      <dgm:prSet/>
      <dgm:spPr/>
      <dgm:t>
        <a:bodyPr/>
        <a:lstStyle/>
        <a:p>
          <a:endParaRPr lang="fr-FR"/>
        </a:p>
      </dgm:t>
    </dgm:pt>
    <dgm:pt modelId="{15E3B750-AAB1-46D7-B8A7-FB2C1063F686}">
      <dgm:prSet phldrT="[Texte]" custT="1"/>
      <dgm:spPr/>
      <dgm:t>
        <a:bodyPr/>
        <a:lstStyle/>
        <a:p>
          <a:r>
            <a:rPr lang="fr-FR" sz="2400" dirty="0"/>
            <a:t>Prolongée</a:t>
          </a:r>
        </a:p>
      </dgm:t>
    </dgm:pt>
    <dgm:pt modelId="{29E166AA-2AD5-411E-B228-141E9F8A4C22}" type="parTrans" cxnId="{4AE138EC-F045-41E5-88C2-E972403C0189}">
      <dgm:prSet/>
      <dgm:spPr/>
      <dgm:t>
        <a:bodyPr/>
        <a:lstStyle/>
        <a:p>
          <a:endParaRPr lang="fr-FR"/>
        </a:p>
      </dgm:t>
    </dgm:pt>
    <dgm:pt modelId="{39D6706A-FCE1-45C1-ABB8-FCAF8D9CCA88}" type="sibTrans" cxnId="{4AE138EC-F045-41E5-88C2-E972403C0189}">
      <dgm:prSet/>
      <dgm:spPr/>
      <dgm:t>
        <a:bodyPr/>
        <a:lstStyle/>
        <a:p>
          <a:endParaRPr lang="fr-FR"/>
        </a:p>
      </dgm:t>
    </dgm:pt>
    <dgm:pt modelId="{54C7208C-1986-4B77-9073-B128BA162994}" type="pres">
      <dgm:prSet presAssocID="{B749A924-86FA-4A9C-A739-BC699FF9B531}" presName="Name0" presStyleCnt="0">
        <dgm:presLayoutVars>
          <dgm:dir/>
          <dgm:resizeHandles val="exact"/>
        </dgm:presLayoutVars>
      </dgm:prSet>
      <dgm:spPr/>
    </dgm:pt>
    <dgm:pt modelId="{7F5CBC8A-0894-48BF-BAFE-B6C829D2ACB2}" type="pres">
      <dgm:prSet presAssocID="{C71485FC-6107-4F75-9E16-60AE17B5C980}" presName="Name5" presStyleLbl="vennNode1" presStyleIdx="0" presStyleCnt="5" custScaleX="168008" custLinFactX="-3056" custLinFactNeighborX="-100000" custLinFactNeighborY="-4">
        <dgm:presLayoutVars>
          <dgm:bulletEnabled val="1"/>
        </dgm:presLayoutVars>
      </dgm:prSet>
      <dgm:spPr/>
    </dgm:pt>
    <dgm:pt modelId="{B7E395EE-B633-445C-8A57-B5F12FD0E331}" type="pres">
      <dgm:prSet presAssocID="{7FD00168-8699-4637-971C-024721672790}" presName="space" presStyleCnt="0"/>
      <dgm:spPr/>
    </dgm:pt>
    <dgm:pt modelId="{3CD0ABD3-1DB3-4895-A178-51D57DD83F8A}" type="pres">
      <dgm:prSet presAssocID="{15E3B750-AAB1-46D7-B8A7-FB2C1063F686}" presName="Name5" presStyleLbl="vennNode1" presStyleIdx="1" presStyleCnt="5" custScaleX="180997" custLinFactX="-7453" custLinFactNeighborX="-100000" custLinFactNeighborY="207">
        <dgm:presLayoutVars>
          <dgm:bulletEnabled val="1"/>
        </dgm:presLayoutVars>
      </dgm:prSet>
      <dgm:spPr/>
    </dgm:pt>
    <dgm:pt modelId="{1A48B561-95A0-4AD1-9CBA-53B4CB1EFC30}" type="pres">
      <dgm:prSet presAssocID="{39D6706A-FCE1-45C1-ABB8-FCAF8D9CCA88}" presName="space" presStyleCnt="0"/>
      <dgm:spPr/>
    </dgm:pt>
    <dgm:pt modelId="{F984AF45-DB29-43FC-A545-C95613DD218D}" type="pres">
      <dgm:prSet presAssocID="{236A6489-40FD-4973-939E-22CF2B160A03}" presName="Name5" presStyleLbl="vennNode1" presStyleIdx="2" presStyleCnt="5" custScaleX="167468" custLinFactX="-6246" custLinFactNeighborX="-100000" custLinFactNeighborY="207">
        <dgm:presLayoutVars>
          <dgm:bulletEnabled val="1"/>
        </dgm:presLayoutVars>
      </dgm:prSet>
      <dgm:spPr/>
    </dgm:pt>
    <dgm:pt modelId="{15186D20-DD4D-4DDA-AD20-1C677729D428}" type="pres">
      <dgm:prSet presAssocID="{248AB2B5-ACAA-41B2-A35C-1437041F95D1}" presName="space" presStyleCnt="0"/>
      <dgm:spPr/>
    </dgm:pt>
    <dgm:pt modelId="{55D22DDA-B06B-4FB4-A9C5-630C319D92CD}" type="pres">
      <dgm:prSet presAssocID="{63A376C6-98A3-4D95-AE22-B7BF35A613EC}" presName="Name5" presStyleLbl="vennNode1" presStyleIdx="3" presStyleCnt="5" custScaleX="164721" custLinFactNeighborX="-29986" custLinFactNeighborY="207">
        <dgm:presLayoutVars>
          <dgm:bulletEnabled val="1"/>
        </dgm:presLayoutVars>
      </dgm:prSet>
      <dgm:spPr/>
    </dgm:pt>
    <dgm:pt modelId="{AA67B113-6E05-4618-8626-A07FFC5A1701}" type="pres">
      <dgm:prSet presAssocID="{D8B197CC-C0F7-4C06-87F8-6DCCC1C665A4}" presName="space" presStyleCnt="0"/>
      <dgm:spPr/>
    </dgm:pt>
    <dgm:pt modelId="{6B2D2352-0B2C-458B-BA4E-A5EFB15D3A7B}" type="pres">
      <dgm:prSet presAssocID="{7CB8C2F1-CCC2-4725-A103-6BE3DDD62012}" presName="Name5" presStyleLbl="vennNode1" presStyleIdx="4" presStyleCnt="5" custScaleX="142516" custLinFactNeighborX="3724" custLinFactNeighborY="6014">
        <dgm:presLayoutVars>
          <dgm:bulletEnabled val="1"/>
        </dgm:presLayoutVars>
      </dgm:prSet>
      <dgm:spPr/>
    </dgm:pt>
  </dgm:ptLst>
  <dgm:cxnLst>
    <dgm:cxn modelId="{EA57651C-36FE-4B98-8262-AF1E6753093F}" type="presOf" srcId="{C71485FC-6107-4F75-9E16-60AE17B5C980}" destId="{7F5CBC8A-0894-48BF-BAFE-B6C829D2ACB2}" srcOrd="0" destOrd="0" presId="urn:microsoft.com/office/officeart/2005/8/layout/venn3"/>
    <dgm:cxn modelId="{BED01A43-D326-49D1-9812-8C97422207BC}" srcId="{B749A924-86FA-4A9C-A739-BC699FF9B531}" destId="{7CB8C2F1-CCC2-4725-A103-6BE3DDD62012}" srcOrd="4" destOrd="0" parTransId="{2C73739A-5CCE-41BB-A510-1867430A61C3}" sibTransId="{613362FA-04C4-4AA0-9459-2BAEE2D2182C}"/>
    <dgm:cxn modelId="{A792C871-8CE6-4AFC-AEF9-1E7871C44021}" type="presOf" srcId="{63A376C6-98A3-4D95-AE22-B7BF35A613EC}" destId="{55D22DDA-B06B-4FB4-A9C5-630C319D92CD}" srcOrd="0" destOrd="0" presId="urn:microsoft.com/office/officeart/2005/8/layout/venn3"/>
    <dgm:cxn modelId="{ACEE538D-B903-4DFC-ACFA-C6B4746E57CF}" type="presOf" srcId="{B749A924-86FA-4A9C-A739-BC699FF9B531}" destId="{54C7208C-1986-4B77-9073-B128BA162994}" srcOrd="0" destOrd="0" presId="urn:microsoft.com/office/officeart/2005/8/layout/venn3"/>
    <dgm:cxn modelId="{D7651499-92BC-4594-935A-BE02F13982C8}" type="presOf" srcId="{236A6489-40FD-4973-939E-22CF2B160A03}" destId="{F984AF45-DB29-43FC-A545-C95613DD218D}" srcOrd="0" destOrd="0" presId="urn:microsoft.com/office/officeart/2005/8/layout/venn3"/>
    <dgm:cxn modelId="{33B7869C-C287-4FF3-ADD5-E6207B8F95ED}" srcId="{B749A924-86FA-4A9C-A739-BC699FF9B531}" destId="{63A376C6-98A3-4D95-AE22-B7BF35A613EC}" srcOrd="3" destOrd="0" parTransId="{BC3A034C-DA95-4F24-A7DD-9764A1DB7964}" sibTransId="{D8B197CC-C0F7-4C06-87F8-6DCCC1C665A4}"/>
    <dgm:cxn modelId="{F63C4CB9-4ECD-416E-8B0E-48E594F26025}" type="presOf" srcId="{15E3B750-AAB1-46D7-B8A7-FB2C1063F686}" destId="{3CD0ABD3-1DB3-4895-A178-51D57DD83F8A}" srcOrd="0" destOrd="0" presId="urn:microsoft.com/office/officeart/2005/8/layout/venn3"/>
    <dgm:cxn modelId="{E2F0E5E8-2C8A-4D61-8C79-7876CC7DB5DF}" srcId="{B749A924-86FA-4A9C-A739-BC699FF9B531}" destId="{C71485FC-6107-4F75-9E16-60AE17B5C980}" srcOrd="0" destOrd="0" parTransId="{77E9199C-49FF-4815-8D04-D9B59BEDFE41}" sibTransId="{7FD00168-8699-4637-971C-024721672790}"/>
    <dgm:cxn modelId="{4AE138EC-F045-41E5-88C2-E972403C0189}" srcId="{B749A924-86FA-4A9C-A739-BC699FF9B531}" destId="{15E3B750-AAB1-46D7-B8A7-FB2C1063F686}" srcOrd="1" destOrd="0" parTransId="{29E166AA-2AD5-411E-B228-141E9F8A4C22}" sibTransId="{39D6706A-FCE1-45C1-ABB8-FCAF8D9CCA88}"/>
    <dgm:cxn modelId="{9F1AA8F9-4618-4F09-826A-7F7AF4549439}" type="presOf" srcId="{7CB8C2F1-CCC2-4725-A103-6BE3DDD62012}" destId="{6B2D2352-0B2C-458B-BA4E-A5EFB15D3A7B}" srcOrd="0" destOrd="0" presId="urn:microsoft.com/office/officeart/2005/8/layout/venn3"/>
    <dgm:cxn modelId="{84466DFA-8752-4E70-833B-24CDB002874B}" srcId="{B749A924-86FA-4A9C-A739-BC699FF9B531}" destId="{236A6489-40FD-4973-939E-22CF2B160A03}" srcOrd="2" destOrd="0" parTransId="{A906CB44-29BA-434F-B7A3-5A310D6F6367}" sibTransId="{248AB2B5-ACAA-41B2-A35C-1437041F95D1}"/>
    <dgm:cxn modelId="{82F986C9-90C4-42A2-ACB3-D2A6B671B652}" type="presParOf" srcId="{54C7208C-1986-4B77-9073-B128BA162994}" destId="{7F5CBC8A-0894-48BF-BAFE-B6C829D2ACB2}" srcOrd="0" destOrd="0" presId="urn:microsoft.com/office/officeart/2005/8/layout/venn3"/>
    <dgm:cxn modelId="{C8C2D0FA-C3B5-4946-83A8-557CB1599A46}" type="presParOf" srcId="{54C7208C-1986-4B77-9073-B128BA162994}" destId="{B7E395EE-B633-445C-8A57-B5F12FD0E331}" srcOrd="1" destOrd="0" presId="urn:microsoft.com/office/officeart/2005/8/layout/venn3"/>
    <dgm:cxn modelId="{AA3E1D2B-4C91-420A-B30A-3B179F1AC8BC}" type="presParOf" srcId="{54C7208C-1986-4B77-9073-B128BA162994}" destId="{3CD0ABD3-1DB3-4895-A178-51D57DD83F8A}" srcOrd="2" destOrd="0" presId="urn:microsoft.com/office/officeart/2005/8/layout/venn3"/>
    <dgm:cxn modelId="{2DF17FF4-D197-4807-9988-E84EC0C99BEE}" type="presParOf" srcId="{54C7208C-1986-4B77-9073-B128BA162994}" destId="{1A48B561-95A0-4AD1-9CBA-53B4CB1EFC30}" srcOrd="3" destOrd="0" presId="urn:microsoft.com/office/officeart/2005/8/layout/venn3"/>
    <dgm:cxn modelId="{E288A533-E913-48F0-ADDF-9357DD140156}" type="presParOf" srcId="{54C7208C-1986-4B77-9073-B128BA162994}" destId="{F984AF45-DB29-43FC-A545-C95613DD218D}" srcOrd="4" destOrd="0" presId="urn:microsoft.com/office/officeart/2005/8/layout/venn3"/>
    <dgm:cxn modelId="{5B87A124-B3E6-451B-B38C-3AEBD11F30E2}" type="presParOf" srcId="{54C7208C-1986-4B77-9073-B128BA162994}" destId="{15186D20-DD4D-4DDA-AD20-1C677729D428}" srcOrd="5" destOrd="0" presId="urn:microsoft.com/office/officeart/2005/8/layout/venn3"/>
    <dgm:cxn modelId="{4AE6E723-2839-4883-BDF5-280134EDBEB8}" type="presParOf" srcId="{54C7208C-1986-4B77-9073-B128BA162994}" destId="{55D22DDA-B06B-4FB4-A9C5-630C319D92CD}" srcOrd="6" destOrd="0" presId="urn:microsoft.com/office/officeart/2005/8/layout/venn3"/>
    <dgm:cxn modelId="{FB92549E-3585-401C-B416-295719D66C8F}" type="presParOf" srcId="{54C7208C-1986-4B77-9073-B128BA162994}" destId="{AA67B113-6E05-4618-8626-A07FFC5A1701}" srcOrd="7" destOrd="0" presId="urn:microsoft.com/office/officeart/2005/8/layout/venn3"/>
    <dgm:cxn modelId="{DE22326B-BE67-46D2-A620-5E3771A5D123}" type="presParOf" srcId="{54C7208C-1986-4B77-9073-B128BA162994}" destId="{6B2D2352-0B2C-458B-BA4E-A5EFB15D3A7B}" srcOrd="8" destOrd="0" presId="urn:microsoft.com/office/officeart/2005/8/layout/ven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F0A0255-786B-4D9F-BA09-7994DF0D16C7}" type="doc">
      <dgm:prSet loTypeId="urn:microsoft.com/office/officeart/2005/8/layout/hProcess11" loCatId="process" qsTypeId="urn:microsoft.com/office/officeart/2005/8/quickstyle/simple5" qsCatId="simple" csTypeId="urn:microsoft.com/office/officeart/2005/8/colors/accent1_2" csCatId="accent1" phldr="1"/>
      <dgm:spPr/>
    </dgm:pt>
    <dgm:pt modelId="{9B04B3BF-7342-4DD1-827C-40D37F78CACD}">
      <dgm:prSet phldrT="[Texte]" custT="1"/>
      <dgm:spPr/>
      <dgm:t>
        <a:bodyPr/>
        <a:lstStyle/>
        <a:p>
          <a:r>
            <a:rPr lang="fr-FR" sz="2200" dirty="0"/>
            <a:t>Le constat de l’abandon de poste</a:t>
          </a:r>
        </a:p>
      </dgm:t>
    </dgm:pt>
    <dgm:pt modelId="{6121CD4B-C67A-4D0C-BF7A-E87DA98A7D13}" type="parTrans" cxnId="{71CAD83B-9D1B-40F1-AB7E-896D589D75F7}">
      <dgm:prSet/>
      <dgm:spPr/>
      <dgm:t>
        <a:bodyPr/>
        <a:lstStyle/>
        <a:p>
          <a:endParaRPr lang="fr-FR"/>
        </a:p>
      </dgm:t>
    </dgm:pt>
    <dgm:pt modelId="{7FF939EF-E7F9-4B9E-9B59-25BF7F44346B}" type="sibTrans" cxnId="{71CAD83B-9D1B-40F1-AB7E-896D589D75F7}">
      <dgm:prSet/>
      <dgm:spPr/>
      <dgm:t>
        <a:bodyPr/>
        <a:lstStyle/>
        <a:p>
          <a:endParaRPr lang="fr-FR"/>
        </a:p>
      </dgm:t>
    </dgm:pt>
    <dgm:pt modelId="{83500492-4A4F-4C77-8706-14AF6BA9E68B}">
      <dgm:prSet phldrT="[Texte]" custT="1"/>
      <dgm:spPr/>
      <dgm:t>
        <a:bodyPr/>
        <a:lstStyle/>
        <a:p>
          <a:r>
            <a:rPr lang="fr-FR" sz="2200" b="1" dirty="0">
              <a:solidFill>
                <a:schemeClr val="accent4">
                  <a:lumMod val="75000"/>
                </a:schemeClr>
              </a:solidFill>
            </a:rPr>
            <a:t>La lettre de mise en demeure</a:t>
          </a:r>
        </a:p>
      </dgm:t>
    </dgm:pt>
    <dgm:pt modelId="{EC5C18AE-896B-4851-8B7A-65698A5DD2F8}" type="parTrans" cxnId="{9794CC1F-14F3-48B4-9672-8353AD39DC24}">
      <dgm:prSet/>
      <dgm:spPr/>
      <dgm:t>
        <a:bodyPr/>
        <a:lstStyle/>
        <a:p>
          <a:endParaRPr lang="fr-FR"/>
        </a:p>
      </dgm:t>
    </dgm:pt>
    <dgm:pt modelId="{462AABD1-769C-4381-8E78-2F28BB2A6F8D}" type="sibTrans" cxnId="{9794CC1F-14F3-48B4-9672-8353AD39DC24}">
      <dgm:prSet/>
      <dgm:spPr/>
      <dgm:t>
        <a:bodyPr/>
        <a:lstStyle/>
        <a:p>
          <a:endParaRPr lang="fr-FR"/>
        </a:p>
      </dgm:t>
    </dgm:pt>
    <dgm:pt modelId="{37CC846B-E973-4689-8515-4DE9D3CC3B4E}">
      <dgm:prSet phldrT="[Texte]" custT="1"/>
      <dgm:spPr/>
      <dgm:t>
        <a:bodyPr/>
        <a:lstStyle/>
        <a:p>
          <a:r>
            <a:rPr lang="fr-FR" sz="2200" dirty="0"/>
            <a:t>L’arrêté de radiation des effectifs pour abandon de poste qui doit être notifié à l’agent</a:t>
          </a:r>
        </a:p>
      </dgm:t>
    </dgm:pt>
    <dgm:pt modelId="{470609AE-29A6-4230-AE75-845B19DCAAF6}" type="parTrans" cxnId="{9FFEF20D-51F3-4590-9070-CFBC644EA067}">
      <dgm:prSet/>
      <dgm:spPr/>
      <dgm:t>
        <a:bodyPr/>
        <a:lstStyle/>
        <a:p>
          <a:endParaRPr lang="fr-FR"/>
        </a:p>
      </dgm:t>
    </dgm:pt>
    <dgm:pt modelId="{4FE9309E-B9CE-4481-8385-91504FD8AB78}" type="sibTrans" cxnId="{9FFEF20D-51F3-4590-9070-CFBC644EA067}">
      <dgm:prSet/>
      <dgm:spPr/>
      <dgm:t>
        <a:bodyPr/>
        <a:lstStyle/>
        <a:p>
          <a:endParaRPr lang="fr-FR"/>
        </a:p>
      </dgm:t>
    </dgm:pt>
    <dgm:pt modelId="{201405C0-92D4-4D7D-BBCC-48D9E1C871C6}">
      <dgm:prSet phldrT="[Texte]" custT="1"/>
      <dgm:spPr/>
      <dgm:t>
        <a:bodyPr/>
        <a:lstStyle/>
        <a:p>
          <a:r>
            <a:rPr lang="fr-FR" sz="2200" b="1" dirty="0">
              <a:solidFill>
                <a:schemeClr val="accent5">
                  <a:lumMod val="75000"/>
                </a:schemeClr>
              </a:solidFill>
            </a:rPr>
            <a:t>La réponse de l’agent</a:t>
          </a:r>
        </a:p>
      </dgm:t>
    </dgm:pt>
    <dgm:pt modelId="{807482E4-3D52-4B99-B565-DEA8C2CA81E7}" type="parTrans" cxnId="{BC6E938F-9AD3-4EA9-BE12-A2D6FF6C58CE}">
      <dgm:prSet/>
      <dgm:spPr/>
      <dgm:t>
        <a:bodyPr/>
        <a:lstStyle/>
        <a:p>
          <a:endParaRPr lang="fr-FR"/>
        </a:p>
      </dgm:t>
    </dgm:pt>
    <dgm:pt modelId="{CD0BF586-6A00-439B-A9FD-377B974CEB00}" type="sibTrans" cxnId="{BC6E938F-9AD3-4EA9-BE12-A2D6FF6C58CE}">
      <dgm:prSet/>
      <dgm:spPr/>
      <dgm:t>
        <a:bodyPr/>
        <a:lstStyle/>
        <a:p>
          <a:endParaRPr lang="fr-FR"/>
        </a:p>
      </dgm:t>
    </dgm:pt>
    <dgm:pt modelId="{889340EA-F4D6-4A43-8187-9B261073B727}" type="pres">
      <dgm:prSet presAssocID="{8F0A0255-786B-4D9F-BA09-7994DF0D16C7}" presName="Name0" presStyleCnt="0">
        <dgm:presLayoutVars>
          <dgm:dir/>
          <dgm:resizeHandles val="exact"/>
        </dgm:presLayoutVars>
      </dgm:prSet>
      <dgm:spPr/>
    </dgm:pt>
    <dgm:pt modelId="{A3BD57F3-03B5-42FF-807A-ABC8C8B767FE}" type="pres">
      <dgm:prSet presAssocID="{8F0A0255-786B-4D9F-BA09-7994DF0D16C7}" presName="arrow" presStyleLbl="bgShp" presStyleIdx="0" presStyleCnt="1" custLinFactNeighborX="0" custLinFactNeighborY="3817"/>
      <dgm:spPr/>
    </dgm:pt>
    <dgm:pt modelId="{C1D53EF7-54E3-4422-A6FE-DB9CD88FAC2B}" type="pres">
      <dgm:prSet presAssocID="{8F0A0255-786B-4D9F-BA09-7994DF0D16C7}" presName="points" presStyleCnt="0"/>
      <dgm:spPr/>
    </dgm:pt>
    <dgm:pt modelId="{11A1D820-6143-4BA2-83C1-25CB72B81406}" type="pres">
      <dgm:prSet presAssocID="{9B04B3BF-7342-4DD1-827C-40D37F78CACD}" presName="compositeA" presStyleCnt="0"/>
      <dgm:spPr/>
    </dgm:pt>
    <dgm:pt modelId="{2E2536C4-4160-4CED-9579-2FAD81459955}" type="pres">
      <dgm:prSet presAssocID="{9B04B3BF-7342-4DD1-827C-40D37F78CACD}" presName="textA" presStyleLbl="revTx" presStyleIdx="0" presStyleCnt="4" custScaleX="220994" custScaleY="84445" custLinFactNeighborX="31852" custLinFactNeighborY="7410">
        <dgm:presLayoutVars>
          <dgm:bulletEnabled val="1"/>
        </dgm:presLayoutVars>
      </dgm:prSet>
      <dgm:spPr/>
    </dgm:pt>
    <dgm:pt modelId="{A168D92A-564B-4D6C-AD98-A09ADB8A1522}" type="pres">
      <dgm:prSet presAssocID="{9B04B3BF-7342-4DD1-827C-40D37F78CACD}" presName="circleA" presStyleLbl="node1" presStyleIdx="0" presStyleCnt="4" custScaleX="163287" custScaleY="163061" custLinFactNeighborX="73445" custLinFactNeighborY="38072"/>
      <dgm:spPr/>
    </dgm:pt>
    <dgm:pt modelId="{FA9F03E0-D325-41BA-A02C-BC626C6956EC}" type="pres">
      <dgm:prSet presAssocID="{9B04B3BF-7342-4DD1-827C-40D37F78CACD}" presName="spaceA" presStyleCnt="0"/>
      <dgm:spPr/>
    </dgm:pt>
    <dgm:pt modelId="{853E5279-F1BC-4B35-9A48-F4C27E730A95}" type="pres">
      <dgm:prSet presAssocID="{7FF939EF-E7F9-4B9E-9B59-25BF7F44346B}" presName="space" presStyleCnt="0"/>
      <dgm:spPr/>
    </dgm:pt>
    <dgm:pt modelId="{AEFF3746-944F-4ED4-B57D-C5C812172708}" type="pres">
      <dgm:prSet presAssocID="{83500492-4A4F-4C77-8706-14AF6BA9E68B}" presName="compositeB" presStyleCnt="0"/>
      <dgm:spPr/>
    </dgm:pt>
    <dgm:pt modelId="{4C983C23-8347-403D-A7BA-BB5CC6923A0A}" type="pres">
      <dgm:prSet presAssocID="{83500492-4A4F-4C77-8706-14AF6BA9E68B}" presName="textB" presStyleLbl="revTx" presStyleIdx="1" presStyleCnt="4" custScaleX="530689" custScaleY="48950" custLinFactNeighborX="83832" custLinFactNeighborY="-19035">
        <dgm:presLayoutVars>
          <dgm:bulletEnabled val="1"/>
        </dgm:presLayoutVars>
      </dgm:prSet>
      <dgm:spPr/>
    </dgm:pt>
    <dgm:pt modelId="{189D1A98-4047-409E-BCB5-B6D9D84EEBD9}" type="pres">
      <dgm:prSet presAssocID="{83500492-4A4F-4C77-8706-14AF6BA9E68B}" presName="circleB" presStyleLbl="node1" presStyleIdx="1" presStyleCnt="4" custScaleX="163287" custScaleY="163287" custLinFactX="100634" custLinFactNeighborX="200000" custLinFactNeighborY="-36093"/>
      <dgm:spPr>
        <a:xfrm>
          <a:off x="5588083" y="1232076"/>
          <a:ext cx="592540" cy="622446"/>
        </a:xfrm>
        <a:prstGeom prst="ellipse">
          <a:avLst/>
        </a:prstGeom>
        <a:gradFill rotWithShape="0">
          <a:gsLst>
            <a:gs pos="0">
              <a:srgbClr val="C9435B">
                <a:hueOff val="0"/>
                <a:satOff val="0"/>
                <a:lumOff val="0"/>
                <a:alphaOff val="0"/>
                <a:tint val="100000"/>
                <a:shade val="100000"/>
                <a:satMod val="130000"/>
              </a:srgbClr>
            </a:gs>
            <a:gs pos="100000">
              <a:srgbClr val="C9435B">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2BF40F18-E145-4357-BDC1-045E3077B504}" type="pres">
      <dgm:prSet presAssocID="{83500492-4A4F-4C77-8706-14AF6BA9E68B}" presName="spaceB" presStyleCnt="0"/>
      <dgm:spPr/>
    </dgm:pt>
    <dgm:pt modelId="{286CED7D-34F1-4624-BD65-EBA44E03183E}" type="pres">
      <dgm:prSet presAssocID="{462AABD1-769C-4381-8E78-2F28BB2A6F8D}" presName="space" presStyleCnt="0"/>
      <dgm:spPr/>
    </dgm:pt>
    <dgm:pt modelId="{C3DB98FA-5D17-4FBC-99A4-79FE47BE70C6}" type="pres">
      <dgm:prSet presAssocID="{201405C0-92D4-4D7D-BBCC-48D9E1C871C6}" presName="compositeA" presStyleCnt="0"/>
      <dgm:spPr/>
    </dgm:pt>
    <dgm:pt modelId="{6EBEDE11-593A-423D-8F0E-414012289BA0}" type="pres">
      <dgm:prSet presAssocID="{201405C0-92D4-4D7D-BBCC-48D9E1C871C6}" presName="textA" presStyleLbl="revTx" presStyleIdx="2" presStyleCnt="4" custScaleX="350361" custScaleY="54619" custLinFactX="23663" custLinFactNeighborX="100000" custLinFactNeighborY="43599">
        <dgm:presLayoutVars>
          <dgm:bulletEnabled val="1"/>
        </dgm:presLayoutVars>
      </dgm:prSet>
      <dgm:spPr/>
    </dgm:pt>
    <dgm:pt modelId="{9F2CBEB0-B59A-4896-A19F-A383B0F70F49}" type="pres">
      <dgm:prSet presAssocID="{201405C0-92D4-4D7D-BBCC-48D9E1C871C6}" presName="circleA" presStyleLbl="node1" presStyleIdx="2" presStyleCnt="4" custScaleX="163287" custScaleY="163287" custLinFactX="104263" custLinFactNeighborX="200000" custLinFactNeighborY="60338"/>
      <dgm:spPr>
        <a:xfrm>
          <a:off x="10064864" y="1162707"/>
          <a:ext cx="700651" cy="744682"/>
        </a:xfrm>
        <a:prstGeom prst="ellipse">
          <a:avLst/>
        </a:prstGeom>
        <a:gradFill rotWithShape="0">
          <a:gsLst>
            <a:gs pos="0">
              <a:srgbClr val="C9435B">
                <a:hueOff val="0"/>
                <a:satOff val="0"/>
                <a:lumOff val="0"/>
                <a:alphaOff val="0"/>
                <a:tint val="100000"/>
                <a:shade val="100000"/>
                <a:satMod val="130000"/>
              </a:srgbClr>
            </a:gs>
            <a:gs pos="100000">
              <a:srgbClr val="C9435B">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1DF14C8B-B03D-4B5A-A141-58D933458883}" type="pres">
      <dgm:prSet presAssocID="{201405C0-92D4-4D7D-BBCC-48D9E1C871C6}" presName="spaceA" presStyleCnt="0"/>
      <dgm:spPr/>
    </dgm:pt>
    <dgm:pt modelId="{8C24472D-1D9C-4ABF-8023-098692C8757D}" type="pres">
      <dgm:prSet presAssocID="{CD0BF586-6A00-439B-A9FD-377B974CEB00}" presName="space" presStyleCnt="0"/>
      <dgm:spPr/>
    </dgm:pt>
    <dgm:pt modelId="{D1499640-0A6D-4829-AD91-A5E4C08ED445}" type="pres">
      <dgm:prSet presAssocID="{37CC846B-E973-4689-8515-4DE9D3CC3B4E}" presName="compositeB" presStyleCnt="0"/>
      <dgm:spPr/>
    </dgm:pt>
    <dgm:pt modelId="{B5B530CB-4E5D-4D2D-AC75-A14B68AD63B7}" type="pres">
      <dgm:prSet presAssocID="{37CC846B-E973-4689-8515-4DE9D3CC3B4E}" presName="textB" presStyleLbl="revTx" presStyleIdx="3" presStyleCnt="4" custScaleX="337213" custScaleY="26794" custLinFactNeighborX="68453" custLinFactNeighborY="-26114">
        <dgm:presLayoutVars>
          <dgm:bulletEnabled val="1"/>
        </dgm:presLayoutVars>
      </dgm:prSet>
      <dgm:spPr/>
    </dgm:pt>
    <dgm:pt modelId="{8CBDEF69-D504-4417-A2ED-3262E7CAEFA7}" type="pres">
      <dgm:prSet presAssocID="{37CC846B-E973-4689-8515-4DE9D3CC3B4E}" presName="circleB" presStyleLbl="node1" presStyleIdx="3" presStyleCnt="4" custScaleX="163287" custScaleY="163287" custLinFactX="100000" custLinFactNeighborX="114936" custLinFactNeighborY="-55362"/>
      <dgm:spPr/>
    </dgm:pt>
    <dgm:pt modelId="{E34D9B40-D698-42E6-9978-126E0BD49F04}" type="pres">
      <dgm:prSet presAssocID="{37CC846B-E973-4689-8515-4DE9D3CC3B4E}" presName="spaceB" presStyleCnt="0"/>
      <dgm:spPr/>
    </dgm:pt>
  </dgm:ptLst>
  <dgm:cxnLst>
    <dgm:cxn modelId="{9FFEF20D-51F3-4590-9070-CFBC644EA067}" srcId="{8F0A0255-786B-4D9F-BA09-7994DF0D16C7}" destId="{37CC846B-E973-4689-8515-4DE9D3CC3B4E}" srcOrd="3" destOrd="0" parTransId="{470609AE-29A6-4230-AE75-845B19DCAAF6}" sibTransId="{4FE9309E-B9CE-4481-8385-91504FD8AB78}"/>
    <dgm:cxn modelId="{9794CC1F-14F3-48B4-9672-8353AD39DC24}" srcId="{8F0A0255-786B-4D9F-BA09-7994DF0D16C7}" destId="{83500492-4A4F-4C77-8706-14AF6BA9E68B}" srcOrd="1" destOrd="0" parTransId="{EC5C18AE-896B-4851-8B7A-65698A5DD2F8}" sibTransId="{462AABD1-769C-4381-8E78-2F28BB2A6F8D}"/>
    <dgm:cxn modelId="{71CAD83B-9D1B-40F1-AB7E-896D589D75F7}" srcId="{8F0A0255-786B-4D9F-BA09-7994DF0D16C7}" destId="{9B04B3BF-7342-4DD1-827C-40D37F78CACD}" srcOrd="0" destOrd="0" parTransId="{6121CD4B-C67A-4D0C-BF7A-E87DA98A7D13}" sibTransId="{7FF939EF-E7F9-4B9E-9B59-25BF7F44346B}"/>
    <dgm:cxn modelId="{B75FC86B-2A54-41F9-96BA-EE7699C489C6}" type="presOf" srcId="{9B04B3BF-7342-4DD1-827C-40D37F78CACD}" destId="{2E2536C4-4160-4CED-9579-2FAD81459955}" srcOrd="0" destOrd="0" presId="urn:microsoft.com/office/officeart/2005/8/layout/hProcess11"/>
    <dgm:cxn modelId="{B1F27073-F6C7-47F8-BDE6-DCEB3B918B4B}" type="presOf" srcId="{201405C0-92D4-4D7D-BBCC-48D9E1C871C6}" destId="{6EBEDE11-593A-423D-8F0E-414012289BA0}" srcOrd="0" destOrd="0" presId="urn:microsoft.com/office/officeart/2005/8/layout/hProcess11"/>
    <dgm:cxn modelId="{5A71B97C-79F9-4F7E-818F-22B0C946BBBD}" type="presOf" srcId="{8F0A0255-786B-4D9F-BA09-7994DF0D16C7}" destId="{889340EA-F4D6-4A43-8187-9B261073B727}" srcOrd="0" destOrd="0" presId="urn:microsoft.com/office/officeart/2005/8/layout/hProcess11"/>
    <dgm:cxn modelId="{BC6E938F-9AD3-4EA9-BE12-A2D6FF6C58CE}" srcId="{8F0A0255-786B-4D9F-BA09-7994DF0D16C7}" destId="{201405C0-92D4-4D7D-BBCC-48D9E1C871C6}" srcOrd="2" destOrd="0" parTransId="{807482E4-3D52-4B99-B565-DEA8C2CA81E7}" sibTransId="{CD0BF586-6A00-439B-A9FD-377B974CEB00}"/>
    <dgm:cxn modelId="{A8CED994-F303-4F2D-84AC-49957EDF0E36}" type="presOf" srcId="{83500492-4A4F-4C77-8706-14AF6BA9E68B}" destId="{4C983C23-8347-403D-A7BA-BB5CC6923A0A}" srcOrd="0" destOrd="0" presId="urn:microsoft.com/office/officeart/2005/8/layout/hProcess11"/>
    <dgm:cxn modelId="{159938CA-207F-4DA3-826D-393087D7B4BC}" type="presOf" srcId="{37CC846B-E973-4689-8515-4DE9D3CC3B4E}" destId="{B5B530CB-4E5D-4D2D-AC75-A14B68AD63B7}" srcOrd="0" destOrd="0" presId="urn:microsoft.com/office/officeart/2005/8/layout/hProcess11"/>
    <dgm:cxn modelId="{9CBD7FC8-49B8-4060-AF0A-60DEFD421914}" type="presParOf" srcId="{889340EA-F4D6-4A43-8187-9B261073B727}" destId="{A3BD57F3-03B5-42FF-807A-ABC8C8B767FE}" srcOrd="0" destOrd="0" presId="urn:microsoft.com/office/officeart/2005/8/layout/hProcess11"/>
    <dgm:cxn modelId="{F5A7C95C-C4CF-4F5F-9EF3-6D0454EB77EF}" type="presParOf" srcId="{889340EA-F4D6-4A43-8187-9B261073B727}" destId="{C1D53EF7-54E3-4422-A6FE-DB9CD88FAC2B}" srcOrd="1" destOrd="0" presId="urn:microsoft.com/office/officeart/2005/8/layout/hProcess11"/>
    <dgm:cxn modelId="{BB577C69-3D5A-4FCA-A601-8D521F5C0F77}" type="presParOf" srcId="{C1D53EF7-54E3-4422-A6FE-DB9CD88FAC2B}" destId="{11A1D820-6143-4BA2-83C1-25CB72B81406}" srcOrd="0" destOrd="0" presId="urn:microsoft.com/office/officeart/2005/8/layout/hProcess11"/>
    <dgm:cxn modelId="{CFC3EEA2-259B-448C-8896-8E4F1224B6FF}" type="presParOf" srcId="{11A1D820-6143-4BA2-83C1-25CB72B81406}" destId="{2E2536C4-4160-4CED-9579-2FAD81459955}" srcOrd="0" destOrd="0" presId="urn:microsoft.com/office/officeart/2005/8/layout/hProcess11"/>
    <dgm:cxn modelId="{703171A4-DF95-46BF-AD1F-AB84929567DB}" type="presParOf" srcId="{11A1D820-6143-4BA2-83C1-25CB72B81406}" destId="{A168D92A-564B-4D6C-AD98-A09ADB8A1522}" srcOrd="1" destOrd="0" presId="urn:microsoft.com/office/officeart/2005/8/layout/hProcess11"/>
    <dgm:cxn modelId="{769E3F99-3B03-4C27-8579-B9B6D1FBB320}" type="presParOf" srcId="{11A1D820-6143-4BA2-83C1-25CB72B81406}" destId="{FA9F03E0-D325-41BA-A02C-BC626C6956EC}" srcOrd="2" destOrd="0" presId="urn:microsoft.com/office/officeart/2005/8/layout/hProcess11"/>
    <dgm:cxn modelId="{6CCAB7EC-3EA7-42D0-A504-65D12B23A51E}" type="presParOf" srcId="{C1D53EF7-54E3-4422-A6FE-DB9CD88FAC2B}" destId="{853E5279-F1BC-4B35-9A48-F4C27E730A95}" srcOrd="1" destOrd="0" presId="urn:microsoft.com/office/officeart/2005/8/layout/hProcess11"/>
    <dgm:cxn modelId="{FB226720-5550-484E-A05D-97A44D7AB768}" type="presParOf" srcId="{C1D53EF7-54E3-4422-A6FE-DB9CD88FAC2B}" destId="{AEFF3746-944F-4ED4-B57D-C5C812172708}" srcOrd="2" destOrd="0" presId="urn:microsoft.com/office/officeart/2005/8/layout/hProcess11"/>
    <dgm:cxn modelId="{740EC601-5318-4C2C-9FAA-38A33B990A80}" type="presParOf" srcId="{AEFF3746-944F-4ED4-B57D-C5C812172708}" destId="{4C983C23-8347-403D-A7BA-BB5CC6923A0A}" srcOrd="0" destOrd="0" presId="urn:microsoft.com/office/officeart/2005/8/layout/hProcess11"/>
    <dgm:cxn modelId="{A6054AF1-B41F-4B41-80A2-CA96AF548BBF}" type="presParOf" srcId="{AEFF3746-944F-4ED4-B57D-C5C812172708}" destId="{189D1A98-4047-409E-BCB5-B6D9D84EEBD9}" srcOrd="1" destOrd="0" presId="urn:microsoft.com/office/officeart/2005/8/layout/hProcess11"/>
    <dgm:cxn modelId="{2B15B4B1-FDF9-43D6-A69D-7CBD6612A7F9}" type="presParOf" srcId="{AEFF3746-944F-4ED4-B57D-C5C812172708}" destId="{2BF40F18-E145-4357-BDC1-045E3077B504}" srcOrd="2" destOrd="0" presId="urn:microsoft.com/office/officeart/2005/8/layout/hProcess11"/>
    <dgm:cxn modelId="{7273A226-BEA0-4572-BE9D-722F2AAD09CA}" type="presParOf" srcId="{C1D53EF7-54E3-4422-A6FE-DB9CD88FAC2B}" destId="{286CED7D-34F1-4624-BD65-EBA44E03183E}" srcOrd="3" destOrd="0" presId="urn:microsoft.com/office/officeart/2005/8/layout/hProcess11"/>
    <dgm:cxn modelId="{A176657A-6F9E-48B3-B8B5-D5C371C6CB81}" type="presParOf" srcId="{C1D53EF7-54E3-4422-A6FE-DB9CD88FAC2B}" destId="{C3DB98FA-5D17-4FBC-99A4-79FE47BE70C6}" srcOrd="4" destOrd="0" presId="urn:microsoft.com/office/officeart/2005/8/layout/hProcess11"/>
    <dgm:cxn modelId="{11AD29FF-7E83-4AA3-9BEB-9517AE62FB57}" type="presParOf" srcId="{C3DB98FA-5D17-4FBC-99A4-79FE47BE70C6}" destId="{6EBEDE11-593A-423D-8F0E-414012289BA0}" srcOrd="0" destOrd="0" presId="urn:microsoft.com/office/officeart/2005/8/layout/hProcess11"/>
    <dgm:cxn modelId="{0AFC163C-5358-4780-855A-BEAE8A2B73DE}" type="presParOf" srcId="{C3DB98FA-5D17-4FBC-99A4-79FE47BE70C6}" destId="{9F2CBEB0-B59A-4896-A19F-A383B0F70F49}" srcOrd="1" destOrd="0" presId="urn:microsoft.com/office/officeart/2005/8/layout/hProcess11"/>
    <dgm:cxn modelId="{2FBF01B0-F594-444D-A70A-259179EA963E}" type="presParOf" srcId="{C3DB98FA-5D17-4FBC-99A4-79FE47BE70C6}" destId="{1DF14C8B-B03D-4B5A-A141-58D933458883}" srcOrd="2" destOrd="0" presId="urn:microsoft.com/office/officeart/2005/8/layout/hProcess11"/>
    <dgm:cxn modelId="{A52829AB-D7E3-4596-9DBC-DE73B193BA26}" type="presParOf" srcId="{C1D53EF7-54E3-4422-A6FE-DB9CD88FAC2B}" destId="{8C24472D-1D9C-4ABF-8023-098692C8757D}" srcOrd="5" destOrd="0" presId="urn:microsoft.com/office/officeart/2005/8/layout/hProcess11"/>
    <dgm:cxn modelId="{6063C277-D5F6-49D1-89E6-1D16CD03A761}" type="presParOf" srcId="{C1D53EF7-54E3-4422-A6FE-DB9CD88FAC2B}" destId="{D1499640-0A6D-4829-AD91-A5E4C08ED445}" srcOrd="6" destOrd="0" presId="urn:microsoft.com/office/officeart/2005/8/layout/hProcess11"/>
    <dgm:cxn modelId="{3B9C1584-0317-4C49-A760-68F4ECD87673}" type="presParOf" srcId="{D1499640-0A6D-4829-AD91-A5E4C08ED445}" destId="{B5B530CB-4E5D-4D2D-AC75-A14B68AD63B7}" srcOrd="0" destOrd="0" presId="urn:microsoft.com/office/officeart/2005/8/layout/hProcess11"/>
    <dgm:cxn modelId="{65E0EF09-D80C-49D5-B132-4C703692FEC8}" type="presParOf" srcId="{D1499640-0A6D-4829-AD91-A5E4C08ED445}" destId="{8CBDEF69-D504-4417-A2ED-3262E7CAEFA7}" srcOrd="1" destOrd="0" presId="urn:microsoft.com/office/officeart/2005/8/layout/hProcess11"/>
    <dgm:cxn modelId="{AD7829FB-82DC-40D2-920B-13D563D04A17}" type="presParOf" srcId="{D1499640-0A6D-4829-AD91-A5E4C08ED445}" destId="{E34D9B40-D698-42E6-9978-126E0BD49F04}" srcOrd="2" destOrd="0" presId="urn:microsoft.com/office/officeart/2005/8/layout/hProcess1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4247765-87EC-4AD4-A237-678DE99D8D97}"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fr-FR"/>
        </a:p>
      </dgm:t>
    </dgm:pt>
    <dgm:pt modelId="{569D7D86-C586-475B-A12B-A953047478CA}">
      <dgm:prSet phldrT="[Texte]"/>
      <dgm:spPr>
        <a:solidFill>
          <a:schemeClr val="accent3">
            <a:lumMod val="60000"/>
            <a:lumOff val="40000"/>
          </a:schemeClr>
        </a:solidFill>
      </dgm:spPr>
      <dgm:t>
        <a:bodyPr/>
        <a:lstStyle/>
        <a:p>
          <a:r>
            <a:rPr lang="fr-FR" dirty="0"/>
            <a:t>Information de la fin de contrat de projet</a:t>
          </a:r>
        </a:p>
      </dgm:t>
    </dgm:pt>
    <dgm:pt modelId="{562D054E-9E4D-429A-945E-8FD1626822F3}" type="parTrans" cxnId="{CBCDC1D1-9EDE-4282-810A-E8BB88B8806A}">
      <dgm:prSet/>
      <dgm:spPr/>
      <dgm:t>
        <a:bodyPr/>
        <a:lstStyle/>
        <a:p>
          <a:endParaRPr lang="fr-FR"/>
        </a:p>
      </dgm:t>
    </dgm:pt>
    <dgm:pt modelId="{F07AB5E3-C5AB-4EFE-9AB1-23D8476E790A}" type="sibTrans" cxnId="{CBCDC1D1-9EDE-4282-810A-E8BB88B8806A}">
      <dgm:prSet/>
      <dgm:spPr/>
      <dgm:t>
        <a:bodyPr/>
        <a:lstStyle/>
        <a:p>
          <a:endParaRPr lang="fr-FR"/>
        </a:p>
      </dgm:t>
    </dgm:pt>
    <dgm:pt modelId="{5C1B2ACD-1D01-4330-BB0A-64D530F9CE53}">
      <dgm:prSet phldrT="[Texte]"/>
      <dgm:spPr/>
      <dgm:t>
        <a:bodyPr/>
        <a:lstStyle/>
        <a:p>
          <a:r>
            <a:rPr lang="fr-FR" dirty="0"/>
            <a:t>LRAR ou remise en mains propres</a:t>
          </a:r>
        </a:p>
      </dgm:t>
    </dgm:pt>
    <dgm:pt modelId="{71021A5D-6544-48CE-A44F-E8A22A4FF3B6}" type="parTrans" cxnId="{82E78F2C-F68E-4114-B4E9-029A4068E05D}">
      <dgm:prSet/>
      <dgm:spPr/>
      <dgm:t>
        <a:bodyPr/>
        <a:lstStyle/>
        <a:p>
          <a:endParaRPr lang="fr-FR"/>
        </a:p>
      </dgm:t>
    </dgm:pt>
    <dgm:pt modelId="{AD41191E-1D66-4113-8079-BABD0A5285D4}" type="sibTrans" cxnId="{82E78F2C-F68E-4114-B4E9-029A4068E05D}">
      <dgm:prSet/>
      <dgm:spPr/>
      <dgm:t>
        <a:bodyPr/>
        <a:lstStyle/>
        <a:p>
          <a:endParaRPr lang="fr-FR"/>
        </a:p>
      </dgm:t>
    </dgm:pt>
    <dgm:pt modelId="{0FE6892A-651F-4E18-9383-A81778618F62}">
      <dgm:prSet phldrT="[Texte]"/>
      <dgm:spPr>
        <a:solidFill>
          <a:schemeClr val="accent5"/>
        </a:solidFill>
      </dgm:spPr>
      <dgm:t>
        <a:bodyPr/>
        <a:lstStyle/>
        <a:p>
          <a:r>
            <a:rPr lang="fr-FR" dirty="0"/>
            <a:t>Rupture anticipée du contrat de projet</a:t>
          </a:r>
        </a:p>
      </dgm:t>
    </dgm:pt>
    <dgm:pt modelId="{1431E614-A167-457D-BB22-CA3F2AD36F62}" type="parTrans" cxnId="{8DB1F8F7-3BB8-4D9B-AA22-FD4C4FC6F696}">
      <dgm:prSet/>
      <dgm:spPr/>
      <dgm:t>
        <a:bodyPr/>
        <a:lstStyle/>
        <a:p>
          <a:endParaRPr lang="fr-FR"/>
        </a:p>
      </dgm:t>
    </dgm:pt>
    <dgm:pt modelId="{6E732AA7-D635-4A6D-AF1D-513D6C1329D7}" type="sibTrans" cxnId="{8DB1F8F7-3BB8-4D9B-AA22-FD4C4FC6F696}">
      <dgm:prSet/>
      <dgm:spPr/>
      <dgm:t>
        <a:bodyPr/>
        <a:lstStyle/>
        <a:p>
          <a:endParaRPr lang="fr-FR"/>
        </a:p>
      </dgm:t>
    </dgm:pt>
    <dgm:pt modelId="{7D3B37D3-5F9C-4467-8600-DEC06FD5F533}">
      <dgm:prSet phldrT="[Texte]"/>
      <dgm:spPr/>
      <dgm:t>
        <a:bodyPr/>
        <a:lstStyle/>
        <a:p>
          <a:r>
            <a:rPr lang="fr-FR" b="0" i="0" dirty="0"/>
            <a:t>Au plus tard deux mois avant le terme de l'engagement pour l'agent recruté pour une durée inférieure ou égale à trois ans</a:t>
          </a:r>
          <a:endParaRPr lang="fr-FR" dirty="0"/>
        </a:p>
      </dgm:t>
    </dgm:pt>
    <dgm:pt modelId="{66550169-EA1C-483A-8E4A-32F21C193144}" type="parTrans" cxnId="{1719E832-A0E5-428B-822A-D94AE2F99BF4}">
      <dgm:prSet/>
      <dgm:spPr/>
      <dgm:t>
        <a:bodyPr/>
        <a:lstStyle/>
        <a:p>
          <a:endParaRPr lang="fr-FR"/>
        </a:p>
      </dgm:t>
    </dgm:pt>
    <dgm:pt modelId="{3D8621C4-DD73-4E80-B65A-97EAA209A982}" type="sibTrans" cxnId="{1719E832-A0E5-428B-822A-D94AE2F99BF4}">
      <dgm:prSet/>
      <dgm:spPr/>
      <dgm:t>
        <a:bodyPr/>
        <a:lstStyle/>
        <a:p>
          <a:endParaRPr lang="fr-FR"/>
        </a:p>
      </dgm:t>
    </dgm:pt>
    <dgm:pt modelId="{5AFD196D-5749-4CB5-B905-23ABF079FA76}">
      <dgm:prSet/>
      <dgm:spPr/>
      <dgm:t>
        <a:bodyPr/>
        <a:lstStyle/>
        <a:p>
          <a:r>
            <a:rPr lang="fr-FR" b="0" i="0" dirty="0"/>
            <a:t>Au plus tard trois mois avant le terme de l'engagement pour l'agent recruté pour une durée supérieure à trois ans</a:t>
          </a:r>
        </a:p>
      </dgm:t>
    </dgm:pt>
    <dgm:pt modelId="{6A524ACD-71DB-46B3-B5F5-136EFBD50C02}" type="parTrans" cxnId="{9E0733FE-9C39-4A3E-B5A1-791F89EAD315}">
      <dgm:prSet/>
      <dgm:spPr/>
      <dgm:t>
        <a:bodyPr/>
        <a:lstStyle/>
        <a:p>
          <a:endParaRPr lang="fr-FR"/>
        </a:p>
      </dgm:t>
    </dgm:pt>
    <dgm:pt modelId="{A42A0DE9-EA4C-4B90-9B49-B491F916E793}" type="sibTrans" cxnId="{9E0733FE-9C39-4A3E-B5A1-791F89EAD315}">
      <dgm:prSet/>
      <dgm:spPr/>
      <dgm:t>
        <a:bodyPr/>
        <a:lstStyle/>
        <a:p>
          <a:endParaRPr lang="fr-FR"/>
        </a:p>
      </dgm:t>
    </dgm:pt>
    <dgm:pt modelId="{08B561E0-C6F7-4BB3-BCB5-F2A733B68490}">
      <dgm:prSet phldrT="[Texte]"/>
      <dgm:spPr/>
      <dgm:t>
        <a:bodyPr/>
        <a:lstStyle/>
        <a:p>
          <a:r>
            <a:rPr lang="fr-FR" b="0" i="0" dirty="0"/>
            <a:t>Lorsque cette rupture est à l’initiative de la collectivité (fin du projet par exemple) l'agent perçoit une indemnité d'un montant égal à 10 % de la rémunération totale perçue à la date de l'interruption du contrat.</a:t>
          </a:r>
          <a:endParaRPr lang="fr-FR" dirty="0"/>
        </a:p>
      </dgm:t>
    </dgm:pt>
    <dgm:pt modelId="{2BBF81C7-D134-43B3-B8B1-7808D6A5E5DB}" type="parTrans" cxnId="{D6F7C232-4D72-4D58-AF8D-806E2B37A729}">
      <dgm:prSet/>
      <dgm:spPr/>
      <dgm:t>
        <a:bodyPr/>
        <a:lstStyle/>
        <a:p>
          <a:endParaRPr lang="fr-FR"/>
        </a:p>
      </dgm:t>
    </dgm:pt>
    <dgm:pt modelId="{F0015DEC-F279-490E-9679-90DDC867D5A8}" type="sibTrans" cxnId="{D6F7C232-4D72-4D58-AF8D-806E2B37A729}">
      <dgm:prSet/>
      <dgm:spPr/>
      <dgm:t>
        <a:bodyPr/>
        <a:lstStyle/>
        <a:p>
          <a:endParaRPr lang="fr-FR"/>
        </a:p>
      </dgm:t>
    </dgm:pt>
    <dgm:pt modelId="{BE9191AF-C2FD-4505-9998-10C589A087A8}" type="pres">
      <dgm:prSet presAssocID="{F4247765-87EC-4AD4-A237-678DE99D8D97}" presName="linear" presStyleCnt="0">
        <dgm:presLayoutVars>
          <dgm:animLvl val="lvl"/>
          <dgm:resizeHandles val="exact"/>
        </dgm:presLayoutVars>
      </dgm:prSet>
      <dgm:spPr/>
    </dgm:pt>
    <dgm:pt modelId="{D4E82986-C30C-48B1-A17F-AABD539E885A}" type="pres">
      <dgm:prSet presAssocID="{569D7D86-C586-475B-A12B-A953047478CA}" presName="parentText" presStyleLbl="node1" presStyleIdx="0" presStyleCnt="2" custLinFactNeighborX="9514" custLinFactNeighborY="1686">
        <dgm:presLayoutVars>
          <dgm:chMax val="0"/>
          <dgm:bulletEnabled val="1"/>
        </dgm:presLayoutVars>
      </dgm:prSet>
      <dgm:spPr/>
    </dgm:pt>
    <dgm:pt modelId="{C1E1FA3D-E431-488E-9C7A-4632CD8455E6}" type="pres">
      <dgm:prSet presAssocID="{569D7D86-C586-475B-A12B-A953047478CA}" presName="childText" presStyleLbl="revTx" presStyleIdx="0" presStyleCnt="2">
        <dgm:presLayoutVars>
          <dgm:bulletEnabled val="1"/>
        </dgm:presLayoutVars>
      </dgm:prSet>
      <dgm:spPr/>
    </dgm:pt>
    <dgm:pt modelId="{D62A4114-A1A8-4995-8D28-EB2A4A4E9F82}" type="pres">
      <dgm:prSet presAssocID="{0FE6892A-651F-4E18-9383-A81778618F62}" presName="parentText" presStyleLbl="node1" presStyleIdx="1" presStyleCnt="2">
        <dgm:presLayoutVars>
          <dgm:chMax val="0"/>
          <dgm:bulletEnabled val="1"/>
        </dgm:presLayoutVars>
      </dgm:prSet>
      <dgm:spPr/>
    </dgm:pt>
    <dgm:pt modelId="{F5E49009-29E2-4D28-88E7-772152560D97}" type="pres">
      <dgm:prSet presAssocID="{0FE6892A-651F-4E18-9383-A81778618F62}" presName="childText" presStyleLbl="revTx" presStyleIdx="1" presStyleCnt="2">
        <dgm:presLayoutVars>
          <dgm:bulletEnabled val="1"/>
        </dgm:presLayoutVars>
      </dgm:prSet>
      <dgm:spPr/>
    </dgm:pt>
  </dgm:ptLst>
  <dgm:cxnLst>
    <dgm:cxn modelId="{BA6BA60F-D4D3-41F3-A13A-C14EC79B9778}" type="presOf" srcId="{0FE6892A-651F-4E18-9383-A81778618F62}" destId="{D62A4114-A1A8-4995-8D28-EB2A4A4E9F82}" srcOrd="0" destOrd="0" presId="urn:microsoft.com/office/officeart/2005/8/layout/vList2"/>
    <dgm:cxn modelId="{82E78F2C-F68E-4114-B4E9-029A4068E05D}" srcId="{569D7D86-C586-475B-A12B-A953047478CA}" destId="{5C1B2ACD-1D01-4330-BB0A-64D530F9CE53}" srcOrd="0" destOrd="0" parTransId="{71021A5D-6544-48CE-A44F-E8A22A4FF3B6}" sibTransId="{AD41191E-1D66-4113-8079-BABD0A5285D4}"/>
    <dgm:cxn modelId="{D6F7C232-4D72-4D58-AF8D-806E2B37A729}" srcId="{0FE6892A-651F-4E18-9383-A81778618F62}" destId="{08B561E0-C6F7-4BB3-BCB5-F2A733B68490}" srcOrd="0" destOrd="0" parTransId="{2BBF81C7-D134-43B3-B8B1-7808D6A5E5DB}" sibTransId="{F0015DEC-F279-490E-9679-90DDC867D5A8}"/>
    <dgm:cxn modelId="{1719E832-A0E5-428B-822A-D94AE2F99BF4}" srcId="{569D7D86-C586-475B-A12B-A953047478CA}" destId="{7D3B37D3-5F9C-4467-8600-DEC06FD5F533}" srcOrd="1" destOrd="0" parTransId="{66550169-EA1C-483A-8E4A-32F21C193144}" sibTransId="{3D8621C4-DD73-4E80-B65A-97EAA209A982}"/>
    <dgm:cxn modelId="{F37A083F-A7C8-43AD-9ECC-F8D1A7D2818E}" type="presOf" srcId="{7D3B37D3-5F9C-4467-8600-DEC06FD5F533}" destId="{C1E1FA3D-E431-488E-9C7A-4632CD8455E6}" srcOrd="0" destOrd="1" presId="urn:microsoft.com/office/officeart/2005/8/layout/vList2"/>
    <dgm:cxn modelId="{FA255556-4E0B-41AA-B19E-9C323140F7A6}" type="presOf" srcId="{08B561E0-C6F7-4BB3-BCB5-F2A733B68490}" destId="{F5E49009-29E2-4D28-88E7-772152560D97}" srcOrd="0" destOrd="0" presId="urn:microsoft.com/office/officeart/2005/8/layout/vList2"/>
    <dgm:cxn modelId="{B5B16182-B915-4BFE-8B82-85DE26ADBE45}" type="presOf" srcId="{5AFD196D-5749-4CB5-B905-23ABF079FA76}" destId="{C1E1FA3D-E431-488E-9C7A-4632CD8455E6}" srcOrd="0" destOrd="2" presId="urn:microsoft.com/office/officeart/2005/8/layout/vList2"/>
    <dgm:cxn modelId="{E51D0B8F-3411-4E84-9771-273B41424189}" type="presOf" srcId="{F4247765-87EC-4AD4-A237-678DE99D8D97}" destId="{BE9191AF-C2FD-4505-9998-10C589A087A8}" srcOrd="0" destOrd="0" presId="urn:microsoft.com/office/officeart/2005/8/layout/vList2"/>
    <dgm:cxn modelId="{CBCDC1D1-9EDE-4282-810A-E8BB88B8806A}" srcId="{F4247765-87EC-4AD4-A237-678DE99D8D97}" destId="{569D7D86-C586-475B-A12B-A953047478CA}" srcOrd="0" destOrd="0" parTransId="{562D054E-9E4D-429A-945E-8FD1626822F3}" sibTransId="{F07AB5E3-C5AB-4EFE-9AB1-23D8476E790A}"/>
    <dgm:cxn modelId="{7F4FBDD3-2B99-428C-A281-26D4579B8E55}" type="presOf" srcId="{5C1B2ACD-1D01-4330-BB0A-64D530F9CE53}" destId="{C1E1FA3D-E431-488E-9C7A-4632CD8455E6}" srcOrd="0" destOrd="0" presId="urn:microsoft.com/office/officeart/2005/8/layout/vList2"/>
    <dgm:cxn modelId="{031187E1-A76F-44C5-8636-BCC03B42ABF7}" type="presOf" srcId="{569D7D86-C586-475B-A12B-A953047478CA}" destId="{D4E82986-C30C-48B1-A17F-AABD539E885A}" srcOrd="0" destOrd="0" presId="urn:microsoft.com/office/officeart/2005/8/layout/vList2"/>
    <dgm:cxn modelId="{8DB1F8F7-3BB8-4D9B-AA22-FD4C4FC6F696}" srcId="{F4247765-87EC-4AD4-A237-678DE99D8D97}" destId="{0FE6892A-651F-4E18-9383-A81778618F62}" srcOrd="1" destOrd="0" parTransId="{1431E614-A167-457D-BB22-CA3F2AD36F62}" sibTransId="{6E732AA7-D635-4A6D-AF1D-513D6C1329D7}"/>
    <dgm:cxn modelId="{9E0733FE-9C39-4A3E-B5A1-791F89EAD315}" srcId="{569D7D86-C586-475B-A12B-A953047478CA}" destId="{5AFD196D-5749-4CB5-B905-23ABF079FA76}" srcOrd="2" destOrd="0" parTransId="{6A524ACD-71DB-46B3-B5F5-136EFBD50C02}" sibTransId="{A42A0DE9-EA4C-4B90-9B49-B491F916E793}"/>
    <dgm:cxn modelId="{28814ECC-2A26-4966-981B-E04168878E26}" type="presParOf" srcId="{BE9191AF-C2FD-4505-9998-10C589A087A8}" destId="{D4E82986-C30C-48B1-A17F-AABD539E885A}" srcOrd="0" destOrd="0" presId="urn:microsoft.com/office/officeart/2005/8/layout/vList2"/>
    <dgm:cxn modelId="{674C3B33-352A-4727-8CA0-E7A6ADA860C3}" type="presParOf" srcId="{BE9191AF-C2FD-4505-9998-10C589A087A8}" destId="{C1E1FA3D-E431-488E-9C7A-4632CD8455E6}" srcOrd="1" destOrd="0" presId="urn:microsoft.com/office/officeart/2005/8/layout/vList2"/>
    <dgm:cxn modelId="{12EE5BC8-B9B4-4940-8513-F031972F7203}" type="presParOf" srcId="{BE9191AF-C2FD-4505-9998-10C589A087A8}" destId="{D62A4114-A1A8-4995-8D28-EB2A4A4E9F82}" srcOrd="2" destOrd="0" presId="urn:microsoft.com/office/officeart/2005/8/layout/vList2"/>
    <dgm:cxn modelId="{A7016AF3-4DA9-43F0-AA8E-EF500A8BD856}" type="presParOf" srcId="{BE9191AF-C2FD-4505-9998-10C589A087A8}" destId="{F5E49009-29E2-4D28-88E7-772152560D97}"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C35B9FE6-7D21-438B-99BB-052571009230}" type="doc">
      <dgm:prSet loTypeId="urn:microsoft.com/office/officeart/2005/8/layout/list1" loCatId="list" qsTypeId="urn:microsoft.com/office/officeart/2005/8/quickstyle/simple1" qsCatId="simple" csTypeId="urn:microsoft.com/office/officeart/2005/8/colors/accent3_1" csCatId="accent3" phldr="1"/>
      <dgm:spPr/>
      <dgm:t>
        <a:bodyPr/>
        <a:lstStyle/>
        <a:p>
          <a:endParaRPr lang="fr-FR"/>
        </a:p>
      </dgm:t>
    </dgm:pt>
    <dgm:pt modelId="{85AE62E0-E68B-4B47-A799-1DAA92AF2813}">
      <dgm:prSet phldrT="[Texte]" custT="1"/>
      <dgm:spPr>
        <a:ln>
          <a:solidFill>
            <a:srgbClr val="62386A"/>
          </a:solidFill>
        </a:ln>
      </dgm:spPr>
      <dgm:t>
        <a:bodyPr/>
        <a:lstStyle/>
        <a:p>
          <a:r>
            <a:rPr lang="fr-FR" sz="3200" dirty="0"/>
            <a:t>CDD « accroissement temporaire »</a:t>
          </a:r>
          <a:r>
            <a:rPr lang="fr-FR" sz="2400" dirty="0"/>
            <a:t> </a:t>
          </a:r>
          <a:r>
            <a:rPr lang="fr-FR" sz="1800" b="1" dirty="0">
              <a:solidFill>
                <a:srgbClr val="C9435B"/>
              </a:solidFill>
            </a:rPr>
            <a:t>art. L332-23 1° du CGFP</a:t>
          </a:r>
        </a:p>
      </dgm:t>
    </dgm:pt>
    <dgm:pt modelId="{DDBD0C74-7F69-4666-BD6A-68FF2E80B028}" type="parTrans" cxnId="{FF86A903-E251-454C-AF56-00554CCAC36F}">
      <dgm:prSet/>
      <dgm:spPr/>
      <dgm:t>
        <a:bodyPr/>
        <a:lstStyle/>
        <a:p>
          <a:endParaRPr lang="fr-FR"/>
        </a:p>
      </dgm:t>
    </dgm:pt>
    <dgm:pt modelId="{F9502AA5-890E-4E91-B509-1A815D91C646}" type="sibTrans" cxnId="{FF86A903-E251-454C-AF56-00554CCAC36F}">
      <dgm:prSet/>
      <dgm:spPr/>
      <dgm:t>
        <a:bodyPr/>
        <a:lstStyle/>
        <a:p>
          <a:endParaRPr lang="fr-FR"/>
        </a:p>
      </dgm:t>
    </dgm:pt>
    <dgm:pt modelId="{36A21D62-1C60-46CD-96E1-BCC312D07150}">
      <dgm:prSet phldrT="[Texte]" custT="1"/>
      <dgm:spPr>
        <a:ln>
          <a:solidFill>
            <a:srgbClr val="62386A"/>
          </a:solidFill>
        </a:ln>
      </dgm:spPr>
      <dgm:t>
        <a:bodyPr/>
        <a:lstStyle/>
        <a:p>
          <a:r>
            <a:rPr lang="fr-FR" sz="3200" dirty="0"/>
            <a:t>CDD de remplacement temporaire </a:t>
          </a:r>
          <a:r>
            <a:rPr lang="fr-FR" sz="1800" b="1" dirty="0">
              <a:solidFill>
                <a:srgbClr val="C9435B"/>
              </a:solidFill>
            </a:rPr>
            <a:t>art. L332-13 du CGFP</a:t>
          </a:r>
        </a:p>
      </dgm:t>
    </dgm:pt>
    <dgm:pt modelId="{76EFC26C-F33E-43A5-B76D-65B3FC419AA2}" type="parTrans" cxnId="{56EDA060-16CE-4814-BCDD-E9DEFC5EB19C}">
      <dgm:prSet/>
      <dgm:spPr/>
      <dgm:t>
        <a:bodyPr/>
        <a:lstStyle/>
        <a:p>
          <a:endParaRPr lang="fr-FR"/>
        </a:p>
      </dgm:t>
    </dgm:pt>
    <dgm:pt modelId="{42CC00AD-4BEA-4F8E-A5CB-F88FFB3D6340}" type="sibTrans" cxnId="{56EDA060-16CE-4814-BCDD-E9DEFC5EB19C}">
      <dgm:prSet/>
      <dgm:spPr/>
      <dgm:t>
        <a:bodyPr/>
        <a:lstStyle/>
        <a:p>
          <a:endParaRPr lang="fr-FR"/>
        </a:p>
      </dgm:t>
    </dgm:pt>
    <dgm:pt modelId="{BE2DBBF0-5EC1-4252-8E18-3F893F705716}">
      <dgm:prSet phldrT="[Texte]" custT="1"/>
      <dgm:spPr>
        <a:ln>
          <a:solidFill>
            <a:srgbClr val="62386A"/>
          </a:solidFill>
        </a:ln>
      </dgm:spPr>
      <dgm:t>
        <a:bodyPr/>
        <a:lstStyle/>
        <a:p>
          <a:r>
            <a:rPr lang="fr-FR" sz="3200" dirty="0"/>
            <a:t>CDD sur emplois permanents    </a:t>
          </a:r>
          <a:r>
            <a:rPr lang="fr-FR" sz="1800" b="1" dirty="0">
              <a:solidFill>
                <a:srgbClr val="C9435B"/>
              </a:solidFill>
            </a:rPr>
            <a:t>art. L332-8 du CGFP</a:t>
          </a:r>
        </a:p>
      </dgm:t>
    </dgm:pt>
    <dgm:pt modelId="{6235336B-9E6F-49AD-96CA-68181320F02D}" type="parTrans" cxnId="{DF759637-6972-4F82-A19F-D2ADA66454EA}">
      <dgm:prSet/>
      <dgm:spPr/>
      <dgm:t>
        <a:bodyPr/>
        <a:lstStyle/>
        <a:p>
          <a:endParaRPr lang="fr-FR"/>
        </a:p>
      </dgm:t>
    </dgm:pt>
    <dgm:pt modelId="{CF4217C7-1E9D-413C-9C39-B125345C1985}" type="sibTrans" cxnId="{DF759637-6972-4F82-A19F-D2ADA66454EA}">
      <dgm:prSet/>
      <dgm:spPr/>
      <dgm:t>
        <a:bodyPr/>
        <a:lstStyle/>
        <a:p>
          <a:endParaRPr lang="fr-FR"/>
        </a:p>
      </dgm:t>
    </dgm:pt>
    <dgm:pt modelId="{3D2C3D97-0251-44AE-9DCD-86FA8DA54AC7}" type="pres">
      <dgm:prSet presAssocID="{C35B9FE6-7D21-438B-99BB-052571009230}" presName="linear" presStyleCnt="0">
        <dgm:presLayoutVars>
          <dgm:dir/>
          <dgm:animLvl val="lvl"/>
          <dgm:resizeHandles val="exact"/>
        </dgm:presLayoutVars>
      </dgm:prSet>
      <dgm:spPr/>
    </dgm:pt>
    <dgm:pt modelId="{A6854BF0-BE04-42C4-BCD4-9BC1BCECB615}" type="pres">
      <dgm:prSet presAssocID="{85AE62E0-E68B-4B47-A799-1DAA92AF2813}" presName="parentLin" presStyleCnt="0"/>
      <dgm:spPr/>
    </dgm:pt>
    <dgm:pt modelId="{A0EC6041-EB9B-4E63-AEEF-59BE5DD4293C}" type="pres">
      <dgm:prSet presAssocID="{85AE62E0-E68B-4B47-A799-1DAA92AF2813}" presName="parentLeftMargin" presStyleLbl="node1" presStyleIdx="0" presStyleCnt="3"/>
      <dgm:spPr/>
    </dgm:pt>
    <dgm:pt modelId="{9369F84D-8F66-4326-A247-8F8E3032F4EB}" type="pres">
      <dgm:prSet presAssocID="{85AE62E0-E68B-4B47-A799-1DAA92AF2813}" presName="parentText" presStyleLbl="node1" presStyleIdx="0" presStyleCnt="3">
        <dgm:presLayoutVars>
          <dgm:chMax val="0"/>
          <dgm:bulletEnabled val="1"/>
        </dgm:presLayoutVars>
      </dgm:prSet>
      <dgm:spPr/>
    </dgm:pt>
    <dgm:pt modelId="{4324BC42-D075-41EE-AF39-254E1558C4EB}" type="pres">
      <dgm:prSet presAssocID="{85AE62E0-E68B-4B47-A799-1DAA92AF2813}" presName="negativeSpace" presStyleCnt="0"/>
      <dgm:spPr/>
    </dgm:pt>
    <dgm:pt modelId="{014E745E-13E9-4044-BCB4-70B766602E42}" type="pres">
      <dgm:prSet presAssocID="{85AE62E0-E68B-4B47-A799-1DAA92AF2813}" presName="childText" presStyleLbl="conFgAcc1" presStyleIdx="0" presStyleCnt="3">
        <dgm:presLayoutVars>
          <dgm:bulletEnabled val="1"/>
        </dgm:presLayoutVars>
      </dgm:prSet>
      <dgm:spPr>
        <a:solidFill>
          <a:schemeClr val="tx2">
            <a:lumMod val="60000"/>
            <a:lumOff val="40000"/>
            <a:alpha val="62000"/>
          </a:schemeClr>
        </a:solidFill>
        <a:ln>
          <a:solidFill>
            <a:srgbClr val="62386A"/>
          </a:solidFill>
        </a:ln>
      </dgm:spPr>
    </dgm:pt>
    <dgm:pt modelId="{7F0E8E37-E0C1-432B-9C13-BE34AD500113}" type="pres">
      <dgm:prSet presAssocID="{F9502AA5-890E-4E91-B509-1A815D91C646}" presName="spaceBetweenRectangles" presStyleCnt="0"/>
      <dgm:spPr/>
    </dgm:pt>
    <dgm:pt modelId="{EC861933-70B8-4659-BED4-9BE2B9BAD6E8}" type="pres">
      <dgm:prSet presAssocID="{36A21D62-1C60-46CD-96E1-BCC312D07150}" presName="parentLin" presStyleCnt="0"/>
      <dgm:spPr/>
    </dgm:pt>
    <dgm:pt modelId="{CB31C309-99D0-455A-BADC-09381BD071AF}" type="pres">
      <dgm:prSet presAssocID="{36A21D62-1C60-46CD-96E1-BCC312D07150}" presName="parentLeftMargin" presStyleLbl="node1" presStyleIdx="0" presStyleCnt="3"/>
      <dgm:spPr/>
    </dgm:pt>
    <dgm:pt modelId="{00A5AE72-D185-457F-BF43-1BBBDAA81C62}" type="pres">
      <dgm:prSet presAssocID="{36A21D62-1C60-46CD-96E1-BCC312D07150}" presName="parentText" presStyleLbl="node1" presStyleIdx="1" presStyleCnt="3">
        <dgm:presLayoutVars>
          <dgm:chMax val="0"/>
          <dgm:bulletEnabled val="1"/>
        </dgm:presLayoutVars>
      </dgm:prSet>
      <dgm:spPr/>
    </dgm:pt>
    <dgm:pt modelId="{2E211FC9-45CA-4390-9B9C-396D0492B673}" type="pres">
      <dgm:prSet presAssocID="{36A21D62-1C60-46CD-96E1-BCC312D07150}" presName="negativeSpace" presStyleCnt="0"/>
      <dgm:spPr/>
    </dgm:pt>
    <dgm:pt modelId="{0A772E17-387D-43AE-8C07-E6043B00D58C}" type="pres">
      <dgm:prSet presAssocID="{36A21D62-1C60-46CD-96E1-BCC312D07150}" presName="childText" presStyleLbl="conFgAcc1" presStyleIdx="1" presStyleCnt="3">
        <dgm:presLayoutVars>
          <dgm:bulletEnabled val="1"/>
        </dgm:presLayoutVars>
      </dgm:prSet>
      <dgm:spPr>
        <a:solidFill>
          <a:schemeClr val="accent4">
            <a:lumMod val="60000"/>
            <a:lumOff val="40000"/>
            <a:alpha val="62000"/>
          </a:schemeClr>
        </a:solidFill>
        <a:ln>
          <a:solidFill>
            <a:srgbClr val="62386A"/>
          </a:solidFill>
        </a:ln>
      </dgm:spPr>
    </dgm:pt>
    <dgm:pt modelId="{A5BA6721-F5EF-4BAF-8955-D2A8A3F23ACB}" type="pres">
      <dgm:prSet presAssocID="{42CC00AD-4BEA-4F8E-A5CB-F88FFB3D6340}" presName="spaceBetweenRectangles" presStyleCnt="0"/>
      <dgm:spPr/>
    </dgm:pt>
    <dgm:pt modelId="{9CACDAC3-0839-4627-BFC8-527247CFEC4C}" type="pres">
      <dgm:prSet presAssocID="{BE2DBBF0-5EC1-4252-8E18-3F893F705716}" presName="parentLin" presStyleCnt="0"/>
      <dgm:spPr/>
    </dgm:pt>
    <dgm:pt modelId="{AF7524B7-82B9-45DA-844C-D590D669EFED}" type="pres">
      <dgm:prSet presAssocID="{BE2DBBF0-5EC1-4252-8E18-3F893F705716}" presName="parentLeftMargin" presStyleLbl="node1" presStyleIdx="1" presStyleCnt="3"/>
      <dgm:spPr/>
    </dgm:pt>
    <dgm:pt modelId="{EFB0763F-3E9B-483B-B8DE-792C7BA85A38}" type="pres">
      <dgm:prSet presAssocID="{BE2DBBF0-5EC1-4252-8E18-3F893F705716}" presName="parentText" presStyleLbl="node1" presStyleIdx="2" presStyleCnt="3">
        <dgm:presLayoutVars>
          <dgm:chMax val="0"/>
          <dgm:bulletEnabled val="1"/>
        </dgm:presLayoutVars>
      </dgm:prSet>
      <dgm:spPr/>
    </dgm:pt>
    <dgm:pt modelId="{31290449-D9BC-4A48-8CB3-3BAFFB91AB07}" type="pres">
      <dgm:prSet presAssocID="{BE2DBBF0-5EC1-4252-8E18-3F893F705716}" presName="negativeSpace" presStyleCnt="0"/>
      <dgm:spPr/>
    </dgm:pt>
    <dgm:pt modelId="{3DBD07B7-06BF-433E-8954-D8877A589CB9}" type="pres">
      <dgm:prSet presAssocID="{BE2DBBF0-5EC1-4252-8E18-3F893F705716}" presName="childText" presStyleLbl="conFgAcc1" presStyleIdx="2" presStyleCnt="3">
        <dgm:presLayoutVars>
          <dgm:bulletEnabled val="1"/>
        </dgm:presLayoutVars>
      </dgm:prSet>
      <dgm:spPr>
        <a:solidFill>
          <a:schemeClr val="accent2">
            <a:lumMod val="60000"/>
            <a:lumOff val="40000"/>
            <a:alpha val="62000"/>
          </a:schemeClr>
        </a:solidFill>
        <a:ln>
          <a:solidFill>
            <a:srgbClr val="62386A"/>
          </a:solidFill>
        </a:ln>
      </dgm:spPr>
    </dgm:pt>
  </dgm:ptLst>
  <dgm:cxnLst>
    <dgm:cxn modelId="{FF86A903-E251-454C-AF56-00554CCAC36F}" srcId="{C35B9FE6-7D21-438B-99BB-052571009230}" destId="{85AE62E0-E68B-4B47-A799-1DAA92AF2813}" srcOrd="0" destOrd="0" parTransId="{DDBD0C74-7F69-4666-BD6A-68FF2E80B028}" sibTransId="{F9502AA5-890E-4E91-B509-1A815D91C646}"/>
    <dgm:cxn modelId="{DF759637-6972-4F82-A19F-D2ADA66454EA}" srcId="{C35B9FE6-7D21-438B-99BB-052571009230}" destId="{BE2DBBF0-5EC1-4252-8E18-3F893F705716}" srcOrd="2" destOrd="0" parTransId="{6235336B-9E6F-49AD-96CA-68181320F02D}" sibTransId="{CF4217C7-1E9D-413C-9C39-B125345C1985}"/>
    <dgm:cxn modelId="{C7CA2A5E-3E70-4FB5-80C7-4A43FD602681}" type="presOf" srcId="{36A21D62-1C60-46CD-96E1-BCC312D07150}" destId="{00A5AE72-D185-457F-BF43-1BBBDAA81C62}" srcOrd="1" destOrd="0" presId="urn:microsoft.com/office/officeart/2005/8/layout/list1"/>
    <dgm:cxn modelId="{56EDA060-16CE-4814-BCDD-E9DEFC5EB19C}" srcId="{C35B9FE6-7D21-438B-99BB-052571009230}" destId="{36A21D62-1C60-46CD-96E1-BCC312D07150}" srcOrd="1" destOrd="0" parTransId="{76EFC26C-F33E-43A5-B76D-65B3FC419AA2}" sibTransId="{42CC00AD-4BEA-4F8E-A5CB-F88FFB3D6340}"/>
    <dgm:cxn modelId="{E2F07D75-8B06-4825-9482-6888E58E7117}" type="presOf" srcId="{85AE62E0-E68B-4B47-A799-1DAA92AF2813}" destId="{9369F84D-8F66-4326-A247-8F8E3032F4EB}" srcOrd="1" destOrd="0" presId="urn:microsoft.com/office/officeart/2005/8/layout/list1"/>
    <dgm:cxn modelId="{85225081-F295-45CB-AD3A-0364DC4014DA}" type="presOf" srcId="{C35B9FE6-7D21-438B-99BB-052571009230}" destId="{3D2C3D97-0251-44AE-9DCD-86FA8DA54AC7}" srcOrd="0" destOrd="0" presId="urn:microsoft.com/office/officeart/2005/8/layout/list1"/>
    <dgm:cxn modelId="{0888D093-244C-428C-8673-32D398D4D2D4}" type="presOf" srcId="{36A21D62-1C60-46CD-96E1-BCC312D07150}" destId="{CB31C309-99D0-455A-BADC-09381BD071AF}" srcOrd="0" destOrd="0" presId="urn:microsoft.com/office/officeart/2005/8/layout/list1"/>
    <dgm:cxn modelId="{99F3A5CA-C04A-496B-8BED-F9981B514561}" type="presOf" srcId="{85AE62E0-E68B-4B47-A799-1DAA92AF2813}" destId="{A0EC6041-EB9B-4E63-AEEF-59BE5DD4293C}" srcOrd="0" destOrd="0" presId="urn:microsoft.com/office/officeart/2005/8/layout/list1"/>
    <dgm:cxn modelId="{6EA109E8-785B-499D-B15D-7D8BB4992962}" type="presOf" srcId="{BE2DBBF0-5EC1-4252-8E18-3F893F705716}" destId="{EFB0763F-3E9B-483B-B8DE-792C7BA85A38}" srcOrd="1" destOrd="0" presId="urn:microsoft.com/office/officeart/2005/8/layout/list1"/>
    <dgm:cxn modelId="{F002DEEF-027F-4923-BFBB-961C51DC5566}" type="presOf" srcId="{BE2DBBF0-5EC1-4252-8E18-3F893F705716}" destId="{AF7524B7-82B9-45DA-844C-D590D669EFED}" srcOrd="0" destOrd="0" presId="urn:microsoft.com/office/officeart/2005/8/layout/list1"/>
    <dgm:cxn modelId="{FF2DDF5B-9DAF-4C3B-9A3B-6520D84E6A2B}" type="presParOf" srcId="{3D2C3D97-0251-44AE-9DCD-86FA8DA54AC7}" destId="{A6854BF0-BE04-42C4-BCD4-9BC1BCECB615}" srcOrd="0" destOrd="0" presId="urn:microsoft.com/office/officeart/2005/8/layout/list1"/>
    <dgm:cxn modelId="{DF0E1EF7-2C2A-4826-A10E-466422B77387}" type="presParOf" srcId="{A6854BF0-BE04-42C4-BCD4-9BC1BCECB615}" destId="{A0EC6041-EB9B-4E63-AEEF-59BE5DD4293C}" srcOrd="0" destOrd="0" presId="urn:microsoft.com/office/officeart/2005/8/layout/list1"/>
    <dgm:cxn modelId="{7B60FA88-DFC7-4E80-8777-C7E444730887}" type="presParOf" srcId="{A6854BF0-BE04-42C4-BCD4-9BC1BCECB615}" destId="{9369F84D-8F66-4326-A247-8F8E3032F4EB}" srcOrd="1" destOrd="0" presId="urn:microsoft.com/office/officeart/2005/8/layout/list1"/>
    <dgm:cxn modelId="{88064D2E-1D66-472B-9E98-0904AAE45A61}" type="presParOf" srcId="{3D2C3D97-0251-44AE-9DCD-86FA8DA54AC7}" destId="{4324BC42-D075-41EE-AF39-254E1558C4EB}" srcOrd="1" destOrd="0" presId="urn:microsoft.com/office/officeart/2005/8/layout/list1"/>
    <dgm:cxn modelId="{CA8DE0F0-E2C1-473C-A055-950EADC9B366}" type="presParOf" srcId="{3D2C3D97-0251-44AE-9DCD-86FA8DA54AC7}" destId="{014E745E-13E9-4044-BCB4-70B766602E42}" srcOrd="2" destOrd="0" presId="urn:microsoft.com/office/officeart/2005/8/layout/list1"/>
    <dgm:cxn modelId="{0DCFE0D9-DE4C-404C-840A-8C601E7D0AA6}" type="presParOf" srcId="{3D2C3D97-0251-44AE-9DCD-86FA8DA54AC7}" destId="{7F0E8E37-E0C1-432B-9C13-BE34AD500113}" srcOrd="3" destOrd="0" presId="urn:microsoft.com/office/officeart/2005/8/layout/list1"/>
    <dgm:cxn modelId="{83146CA8-0B2E-4C2D-BAA2-D7291DB2ED6A}" type="presParOf" srcId="{3D2C3D97-0251-44AE-9DCD-86FA8DA54AC7}" destId="{EC861933-70B8-4659-BED4-9BE2B9BAD6E8}" srcOrd="4" destOrd="0" presId="urn:microsoft.com/office/officeart/2005/8/layout/list1"/>
    <dgm:cxn modelId="{05F07C25-559B-43BA-88FD-0CF8C0B469C3}" type="presParOf" srcId="{EC861933-70B8-4659-BED4-9BE2B9BAD6E8}" destId="{CB31C309-99D0-455A-BADC-09381BD071AF}" srcOrd="0" destOrd="0" presId="urn:microsoft.com/office/officeart/2005/8/layout/list1"/>
    <dgm:cxn modelId="{DD0BE886-2808-4877-AC72-9BEF7BADC5EC}" type="presParOf" srcId="{EC861933-70B8-4659-BED4-9BE2B9BAD6E8}" destId="{00A5AE72-D185-457F-BF43-1BBBDAA81C62}" srcOrd="1" destOrd="0" presId="urn:microsoft.com/office/officeart/2005/8/layout/list1"/>
    <dgm:cxn modelId="{9C659450-5747-4712-A1ED-77AEC139B6A9}" type="presParOf" srcId="{3D2C3D97-0251-44AE-9DCD-86FA8DA54AC7}" destId="{2E211FC9-45CA-4390-9B9C-396D0492B673}" srcOrd="5" destOrd="0" presId="urn:microsoft.com/office/officeart/2005/8/layout/list1"/>
    <dgm:cxn modelId="{32D38F41-198D-4906-9890-45D45F96FC11}" type="presParOf" srcId="{3D2C3D97-0251-44AE-9DCD-86FA8DA54AC7}" destId="{0A772E17-387D-43AE-8C07-E6043B00D58C}" srcOrd="6" destOrd="0" presId="urn:microsoft.com/office/officeart/2005/8/layout/list1"/>
    <dgm:cxn modelId="{708C07FE-5612-4450-8935-A0068EEB414E}" type="presParOf" srcId="{3D2C3D97-0251-44AE-9DCD-86FA8DA54AC7}" destId="{A5BA6721-F5EF-4BAF-8955-D2A8A3F23ACB}" srcOrd="7" destOrd="0" presId="urn:microsoft.com/office/officeart/2005/8/layout/list1"/>
    <dgm:cxn modelId="{037A780E-02CC-42EE-A6E9-717A47D09E66}" type="presParOf" srcId="{3D2C3D97-0251-44AE-9DCD-86FA8DA54AC7}" destId="{9CACDAC3-0839-4627-BFC8-527247CFEC4C}" srcOrd="8" destOrd="0" presId="urn:microsoft.com/office/officeart/2005/8/layout/list1"/>
    <dgm:cxn modelId="{04316321-5E13-4EDF-A4A0-56BB1C55F76A}" type="presParOf" srcId="{9CACDAC3-0839-4627-BFC8-527247CFEC4C}" destId="{AF7524B7-82B9-45DA-844C-D590D669EFED}" srcOrd="0" destOrd="0" presId="urn:microsoft.com/office/officeart/2005/8/layout/list1"/>
    <dgm:cxn modelId="{ED4BA4F8-8FF6-418A-8C64-20175FD2B3E6}" type="presParOf" srcId="{9CACDAC3-0839-4627-BFC8-527247CFEC4C}" destId="{EFB0763F-3E9B-483B-B8DE-792C7BA85A38}" srcOrd="1" destOrd="0" presId="urn:microsoft.com/office/officeart/2005/8/layout/list1"/>
    <dgm:cxn modelId="{8B232E74-8F2A-4E27-B965-5B9975D7042C}" type="presParOf" srcId="{3D2C3D97-0251-44AE-9DCD-86FA8DA54AC7}" destId="{31290449-D9BC-4A48-8CB3-3BAFFB91AB07}" srcOrd="9" destOrd="0" presId="urn:microsoft.com/office/officeart/2005/8/layout/list1"/>
    <dgm:cxn modelId="{FCC1389A-8AD3-40AC-A3BD-4AA9C0890408}" type="presParOf" srcId="{3D2C3D97-0251-44AE-9DCD-86FA8DA54AC7}" destId="{3DBD07B7-06BF-433E-8954-D8877A589CB9}" srcOrd="10" destOrd="0" presId="urn:microsoft.com/office/officeart/2005/8/layout/list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288124-BAE5-4F39-9462-3A86BBB05B6C}">
      <dsp:nvSpPr>
        <dsp:cNvPr id="0" name=""/>
        <dsp:cNvSpPr/>
      </dsp:nvSpPr>
      <dsp:spPr>
        <a:xfrm>
          <a:off x="2383" y="136547"/>
          <a:ext cx="4759885" cy="1605600"/>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fr-FR" sz="3200" kern="1200" dirty="0">
              <a:latin typeface="+mj-lt"/>
            </a:rPr>
            <a:t>A l’initiative </a:t>
          </a:r>
          <a:br>
            <a:rPr lang="fr-FR" sz="3200" kern="1200" dirty="0">
              <a:latin typeface="+mj-lt"/>
            </a:rPr>
          </a:br>
          <a:r>
            <a:rPr lang="fr-FR" sz="3200" kern="1200" dirty="0">
              <a:latin typeface="+mj-lt"/>
            </a:rPr>
            <a:t>de l’Autorité Territoriale</a:t>
          </a:r>
          <a:endParaRPr lang="fr-FR" sz="3200" kern="1200" dirty="0"/>
        </a:p>
      </dsp:txBody>
      <dsp:txXfrm>
        <a:off x="2383" y="136547"/>
        <a:ext cx="4759885" cy="1605600"/>
      </dsp:txXfrm>
    </dsp:sp>
    <dsp:sp modelId="{CAF841BE-3B19-4A74-9D02-2D2AD1230DE4}">
      <dsp:nvSpPr>
        <dsp:cNvPr id="0" name=""/>
        <dsp:cNvSpPr/>
      </dsp:nvSpPr>
      <dsp:spPr>
        <a:xfrm>
          <a:off x="2383" y="1742147"/>
          <a:ext cx="4759885" cy="5607952"/>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fr-FR" sz="2800" kern="1200" dirty="0"/>
            <a:t>Au terme du contrat</a:t>
          </a:r>
        </a:p>
        <a:p>
          <a:pPr marL="285750" lvl="1" indent="-285750" algn="l" defTabSz="1244600">
            <a:lnSpc>
              <a:spcPct val="90000"/>
            </a:lnSpc>
            <a:spcBef>
              <a:spcPct val="0"/>
            </a:spcBef>
            <a:spcAft>
              <a:spcPct val="15000"/>
            </a:spcAft>
            <a:buChar char="•"/>
          </a:pPr>
          <a:r>
            <a:rPr lang="fr-FR" sz="2800" kern="1200" dirty="0"/>
            <a:t>Le non-renouvellement du contrat</a:t>
          </a:r>
        </a:p>
        <a:p>
          <a:pPr marL="285750" lvl="1" indent="-285750" algn="l" defTabSz="1244600">
            <a:lnSpc>
              <a:spcPct val="90000"/>
            </a:lnSpc>
            <a:spcBef>
              <a:spcPct val="0"/>
            </a:spcBef>
            <a:spcAft>
              <a:spcPct val="15000"/>
            </a:spcAft>
            <a:buChar char="•"/>
          </a:pPr>
          <a:r>
            <a:rPr lang="fr-FR" sz="2800" kern="1200" dirty="0"/>
            <a:t>Le licenciement</a:t>
          </a:r>
        </a:p>
      </dsp:txBody>
      <dsp:txXfrm>
        <a:off x="2383" y="1742147"/>
        <a:ext cx="4759885" cy="5607952"/>
      </dsp:txXfrm>
    </dsp:sp>
    <dsp:sp modelId="{219A466B-EA7D-47F4-BD0F-E6CA0D5EA8EE}">
      <dsp:nvSpPr>
        <dsp:cNvPr id="0" name=""/>
        <dsp:cNvSpPr/>
      </dsp:nvSpPr>
      <dsp:spPr>
        <a:xfrm>
          <a:off x="5428653" y="136547"/>
          <a:ext cx="6746757" cy="1605600"/>
        </a:xfrm>
        <a:prstGeom prst="rect">
          <a:avLst/>
        </a:prstGeom>
        <a:solidFill>
          <a:schemeClr val="accent3">
            <a:hueOff val="-8958511"/>
            <a:satOff val="2345"/>
            <a:lumOff val="11863"/>
            <a:alphaOff val="0"/>
          </a:schemeClr>
        </a:solidFill>
        <a:ln w="25400" cap="flat" cmpd="sng" algn="ctr">
          <a:solidFill>
            <a:schemeClr val="accent3">
              <a:hueOff val="-8958511"/>
              <a:satOff val="2345"/>
              <a:lumOff val="11863"/>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fr-FR" sz="3200" kern="1200" dirty="0">
              <a:latin typeface="+mj-lt"/>
            </a:rPr>
            <a:t>Du fait de l’agent</a:t>
          </a:r>
          <a:endParaRPr lang="fr-FR" sz="3200" kern="1200" dirty="0"/>
        </a:p>
      </dsp:txBody>
      <dsp:txXfrm>
        <a:off x="5428653" y="136547"/>
        <a:ext cx="6746757" cy="1605600"/>
      </dsp:txXfrm>
    </dsp:sp>
    <dsp:sp modelId="{851BA587-A24E-4802-911B-A9B5389EB1E6}">
      <dsp:nvSpPr>
        <dsp:cNvPr id="0" name=""/>
        <dsp:cNvSpPr/>
      </dsp:nvSpPr>
      <dsp:spPr>
        <a:xfrm>
          <a:off x="5443480" y="1742147"/>
          <a:ext cx="6717103" cy="5607952"/>
        </a:xfrm>
        <a:prstGeom prst="rect">
          <a:avLst/>
        </a:prstGeom>
        <a:solidFill>
          <a:schemeClr val="accent3">
            <a:tint val="40000"/>
            <a:alpha val="90000"/>
            <a:hueOff val="-9232324"/>
            <a:satOff val="17479"/>
            <a:lumOff val="2503"/>
            <a:alphaOff val="0"/>
          </a:schemeClr>
        </a:solidFill>
        <a:ln w="25400" cap="flat" cmpd="sng" algn="ctr">
          <a:solidFill>
            <a:schemeClr val="accent3">
              <a:tint val="40000"/>
              <a:alpha val="90000"/>
              <a:hueOff val="-9232324"/>
              <a:satOff val="17479"/>
              <a:lumOff val="250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fr-FR" sz="2800" kern="1200" dirty="0"/>
            <a:t>Le refus de renouvellement du contrat</a:t>
          </a:r>
        </a:p>
        <a:p>
          <a:pPr marL="285750" lvl="1" indent="-285750" algn="l" defTabSz="1244600">
            <a:lnSpc>
              <a:spcPct val="90000"/>
            </a:lnSpc>
            <a:spcBef>
              <a:spcPct val="0"/>
            </a:spcBef>
            <a:spcAft>
              <a:spcPct val="15000"/>
            </a:spcAft>
            <a:buChar char="•"/>
          </a:pPr>
          <a:r>
            <a:rPr lang="fr-FR" sz="2800" kern="1200" dirty="0"/>
            <a:t>Le refus d’une modification substantielle du contrat</a:t>
          </a:r>
        </a:p>
        <a:p>
          <a:pPr marL="285750" lvl="1" indent="-285750" algn="l" defTabSz="1244600">
            <a:lnSpc>
              <a:spcPct val="90000"/>
            </a:lnSpc>
            <a:spcBef>
              <a:spcPct val="0"/>
            </a:spcBef>
            <a:spcAft>
              <a:spcPct val="15000"/>
            </a:spcAft>
            <a:buChar char="•"/>
          </a:pPr>
          <a:r>
            <a:rPr lang="fr-FR" sz="2800" kern="1200" dirty="0"/>
            <a:t>La démission</a:t>
          </a:r>
        </a:p>
        <a:p>
          <a:pPr marL="285750" lvl="1" indent="-285750" algn="l" defTabSz="1244600">
            <a:lnSpc>
              <a:spcPct val="90000"/>
            </a:lnSpc>
            <a:spcBef>
              <a:spcPct val="0"/>
            </a:spcBef>
            <a:spcAft>
              <a:spcPct val="15000"/>
            </a:spcAft>
            <a:buChar char="•"/>
          </a:pPr>
          <a:r>
            <a:rPr lang="fr-FR" sz="2800" kern="1200" dirty="0"/>
            <a:t>L’abandon de poste</a:t>
          </a:r>
        </a:p>
        <a:p>
          <a:pPr marL="285750" lvl="1" indent="-285750" algn="l" defTabSz="1244600">
            <a:lnSpc>
              <a:spcPct val="90000"/>
            </a:lnSpc>
            <a:spcBef>
              <a:spcPct val="0"/>
            </a:spcBef>
            <a:spcAft>
              <a:spcPct val="15000"/>
            </a:spcAft>
            <a:buChar char="•"/>
          </a:pPr>
          <a:r>
            <a:rPr lang="fr-FR" sz="2800" kern="1200" dirty="0">
              <a:latin typeface="+mj-lt"/>
            </a:rPr>
            <a:t>La cessation de contrat sans préavis</a:t>
          </a:r>
          <a:endParaRPr lang="fr-FR" sz="2800" kern="1200" dirty="0"/>
        </a:p>
        <a:p>
          <a:pPr marL="285750" lvl="1" indent="-285750" algn="l" defTabSz="1244600">
            <a:lnSpc>
              <a:spcPct val="90000"/>
            </a:lnSpc>
            <a:spcBef>
              <a:spcPct val="0"/>
            </a:spcBef>
            <a:spcAft>
              <a:spcPct val="15000"/>
            </a:spcAft>
            <a:buChar char="•"/>
          </a:pPr>
          <a:r>
            <a:rPr lang="fr-FR" sz="2800" kern="1200"/>
            <a:t>La retraite</a:t>
          </a:r>
          <a:endParaRPr lang="fr-FR" sz="2800" kern="1200" dirty="0"/>
        </a:p>
        <a:p>
          <a:pPr marL="285750" lvl="1" indent="-285750" algn="l" defTabSz="1244600">
            <a:lnSpc>
              <a:spcPct val="90000"/>
            </a:lnSpc>
            <a:spcBef>
              <a:spcPct val="0"/>
            </a:spcBef>
            <a:spcAft>
              <a:spcPct val="15000"/>
            </a:spcAft>
            <a:buChar char="•"/>
          </a:pPr>
          <a:r>
            <a:rPr lang="fr-FR" sz="2800" kern="1200" dirty="0"/>
            <a:t>Le décès</a:t>
          </a:r>
        </a:p>
      </dsp:txBody>
      <dsp:txXfrm>
        <a:off x="5443480" y="1742147"/>
        <a:ext cx="6717103" cy="5607952"/>
      </dsp:txXfrm>
    </dsp:sp>
    <dsp:sp modelId="{CF61A377-BBC8-41D4-83C6-CDF5CEE9D692}">
      <dsp:nvSpPr>
        <dsp:cNvPr id="0" name=""/>
        <dsp:cNvSpPr/>
      </dsp:nvSpPr>
      <dsp:spPr>
        <a:xfrm>
          <a:off x="12841794" y="136547"/>
          <a:ext cx="3567010" cy="1605600"/>
        </a:xfrm>
        <a:prstGeom prst="rect">
          <a:avLst/>
        </a:prstGeom>
        <a:solidFill>
          <a:schemeClr val="accent3">
            <a:hueOff val="-17917022"/>
            <a:satOff val="4690"/>
            <a:lumOff val="23725"/>
            <a:alphaOff val="0"/>
          </a:schemeClr>
        </a:solidFill>
        <a:ln w="25400" cap="flat" cmpd="sng" algn="ctr">
          <a:solidFill>
            <a:schemeClr val="accent3">
              <a:hueOff val="-17917022"/>
              <a:satOff val="4690"/>
              <a:lumOff val="237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7584" tIns="130048" rIns="227584" bIns="130048" numCol="1" spcCol="1270" anchor="ctr" anchorCtr="0">
          <a:noAutofit/>
        </a:bodyPr>
        <a:lstStyle/>
        <a:p>
          <a:pPr marL="0" lvl="0" indent="0" algn="ctr" defTabSz="1422400">
            <a:lnSpc>
              <a:spcPct val="90000"/>
            </a:lnSpc>
            <a:spcBef>
              <a:spcPct val="0"/>
            </a:spcBef>
            <a:spcAft>
              <a:spcPct val="35000"/>
            </a:spcAft>
            <a:buNone/>
          </a:pPr>
          <a:r>
            <a:rPr lang="fr-FR" sz="3200" kern="1200" dirty="0"/>
            <a:t>D’un commun accord</a:t>
          </a:r>
        </a:p>
      </dsp:txBody>
      <dsp:txXfrm>
        <a:off x="12841794" y="136547"/>
        <a:ext cx="3567010" cy="1605600"/>
      </dsp:txXfrm>
    </dsp:sp>
    <dsp:sp modelId="{92967372-516A-46C8-8CB1-E98074F35AAA}">
      <dsp:nvSpPr>
        <dsp:cNvPr id="0" name=""/>
        <dsp:cNvSpPr/>
      </dsp:nvSpPr>
      <dsp:spPr>
        <a:xfrm>
          <a:off x="12877517" y="1742147"/>
          <a:ext cx="3495564" cy="5607952"/>
        </a:xfrm>
        <a:prstGeom prst="rect">
          <a:avLst/>
        </a:prstGeom>
        <a:solidFill>
          <a:schemeClr val="accent3">
            <a:tint val="40000"/>
            <a:alpha val="90000"/>
            <a:hueOff val="-18464648"/>
            <a:satOff val="34957"/>
            <a:lumOff val="5007"/>
            <a:alphaOff val="0"/>
          </a:schemeClr>
        </a:solidFill>
        <a:ln w="25400" cap="flat" cmpd="sng" algn="ctr">
          <a:solidFill>
            <a:schemeClr val="accent3">
              <a:tint val="40000"/>
              <a:alpha val="90000"/>
              <a:hueOff val="-18464648"/>
              <a:satOff val="34957"/>
              <a:lumOff val="50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fr-FR" sz="2800" kern="1200" dirty="0"/>
            <a:t>La rupture conventionnelle</a:t>
          </a:r>
        </a:p>
      </dsp:txBody>
      <dsp:txXfrm>
        <a:off x="12877517" y="1742147"/>
        <a:ext cx="3495564" cy="5607952"/>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2635F3-B51D-4F52-A607-F679748454F6}">
      <dsp:nvSpPr>
        <dsp:cNvPr id="0" name=""/>
        <dsp:cNvSpPr/>
      </dsp:nvSpPr>
      <dsp:spPr>
        <a:xfrm>
          <a:off x="629" y="569562"/>
          <a:ext cx="6144642" cy="221400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4021" tIns="54674" rIns="54674" bIns="54674" numCol="1" spcCol="1270" anchor="ctr" anchorCtr="0">
          <a:noAutofit/>
        </a:bodyPr>
        <a:lstStyle/>
        <a:p>
          <a:pPr marL="0" lvl="0" indent="0" algn="ctr" defTabSz="1822450">
            <a:lnSpc>
              <a:spcPct val="90000"/>
            </a:lnSpc>
            <a:spcBef>
              <a:spcPct val="0"/>
            </a:spcBef>
            <a:spcAft>
              <a:spcPct val="35000"/>
            </a:spcAft>
            <a:buNone/>
          </a:pPr>
          <a:r>
            <a:rPr lang="fr-FR" sz="4100" kern="1200" dirty="0"/>
            <a:t>1/2 de la rémunération</a:t>
          </a:r>
        </a:p>
      </dsp:txBody>
      <dsp:txXfrm>
        <a:off x="1107629" y="569562"/>
        <a:ext cx="3930642" cy="2214000"/>
      </dsp:txXfrm>
    </dsp:sp>
    <dsp:sp modelId="{4D7BE2D0-6663-4A33-9170-D8572899CE03}">
      <dsp:nvSpPr>
        <dsp:cNvPr id="0" name=""/>
        <dsp:cNvSpPr/>
      </dsp:nvSpPr>
      <dsp:spPr>
        <a:xfrm>
          <a:off x="629" y="3060312"/>
          <a:ext cx="4915713" cy="1706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r>
            <a:rPr lang="fr-FR" sz="2400" kern="1200" dirty="0"/>
            <a:t>Pour les 12 premières années</a:t>
          </a:r>
        </a:p>
      </dsp:txBody>
      <dsp:txXfrm>
        <a:off x="629" y="3060312"/>
        <a:ext cx="4915713" cy="1706625"/>
      </dsp:txXfrm>
    </dsp:sp>
    <dsp:sp modelId="{1DD74B67-495A-4F45-B3BD-A379F7E30847}">
      <dsp:nvSpPr>
        <dsp:cNvPr id="0" name=""/>
        <dsp:cNvSpPr/>
      </dsp:nvSpPr>
      <dsp:spPr>
        <a:xfrm>
          <a:off x="5929272" y="569562"/>
          <a:ext cx="6144642" cy="221400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4021" tIns="54674" rIns="54674" bIns="54674" numCol="1" spcCol="1270" anchor="ctr" anchorCtr="0">
          <a:noAutofit/>
        </a:bodyPr>
        <a:lstStyle/>
        <a:p>
          <a:pPr marL="0" lvl="0" indent="0" algn="ctr" defTabSz="1822450">
            <a:lnSpc>
              <a:spcPct val="90000"/>
            </a:lnSpc>
            <a:spcBef>
              <a:spcPct val="0"/>
            </a:spcBef>
            <a:spcAft>
              <a:spcPct val="35000"/>
            </a:spcAft>
            <a:buNone/>
          </a:pPr>
          <a:r>
            <a:rPr lang="fr-FR" sz="4100" kern="1200" dirty="0"/>
            <a:t>1/3 de la rémunération</a:t>
          </a:r>
        </a:p>
      </dsp:txBody>
      <dsp:txXfrm>
        <a:off x="7036272" y="569562"/>
        <a:ext cx="3930642" cy="2214000"/>
      </dsp:txXfrm>
    </dsp:sp>
    <dsp:sp modelId="{70368A4E-1D59-43B8-84E7-80FC9371987F}">
      <dsp:nvSpPr>
        <dsp:cNvPr id="0" name=""/>
        <dsp:cNvSpPr/>
      </dsp:nvSpPr>
      <dsp:spPr>
        <a:xfrm>
          <a:off x="5929272" y="3060312"/>
          <a:ext cx="4915713" cy="1706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r>
            <a:rPr lang="fr-FR" sz="2400" kern="1200" dirty="0"/>
            <a:t>Pour les années suivantes</a:t>
          </a:r>
        </a:p>
      </dsp:txBody>
      <dsp:txXfrm>
        <a:off x="5929272" y="3060312"/>
        <a:ext cx="4915713" cy="1706625"/>
      </dsp:txXfrm>
    </dsp:sp>
    <dsp:sp modelId="{13CE4E80-C1E5-4D16-916E-E47011DD24AC}">
      <dsp:nvSpPr>
        <dsp:cNvPr id="0" name=""/>
        <dsp:cNvSpPr/>
      </dsp:nvSpPr>
      <dsp:spPr>
        <a:xfrm>
          <a:off x="11857914" y="569562"/>
          <a:ext cx="6144642" cy="2214000"/>
        </a:xfrm>
        <a:prstGeom prst="chevr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4021" tIns="54674" rIns="54674" bIns="54674" numCol="1" spcCol="1270" anchor="ctr" anchorCtr="0">
          <a:noAutofit/>
        </a:bodyPr>
        <a:lstStyle/>
        <a:p>
          <a:pPr marL="0" lvl="0" indent="0" algn="ctr" defTabSz="1822450">
            <a:lnSpc>
              <a:spcPct val="90000"/>
            </a:lnSpc>
            <a:spcBef>
              <a:spcPct val="0"/>
            </a:spcBef>
            <a:spcAft>
              <a:spcPct val="35000"/>
            </a:spcAft>
            <a:buNone/>
          </a:pPr>
          <a:r>
            <a:rPr lang="fr-FR" sz="4100" kern="1200" dirty="0"/>
            <a:t>Réduction de 1,67% par mois de service</a:t>
          </a:r>
        </a:p>
      </dsp:txBody>
      <dsp:txXfrm>
        <a:off x="12964914" y="569562"/>
        <a:ext cx="3930642" cy="2214000"/>
      </dsp:txXfrm>
    </dsp:sp>
    <dsp:sp modelId="{1F52037F-28A7-4689-A5AB-017EDB38E21A}">
      <dsp:nvSpPr>
        <dsp:cNvPr id="0" name=""/>
        <dsp:cNvSpPr/>
      </dsp:nvSpPr>
      <dsp:spPr>
        <a:xfrm>
          <a:off x="11857914" y="3060312"/>
          <a:ext cx="4915713" cy="17066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228600" lvl="1" indent="-228600" algn="l" defTabSz="1066800">
            <a:lnSpc>
              <a:spcPct val="90000"/>
            </a:lnSpc>
            <a:spcBef>
              <a:spcPct val="0"/>
            </a:spcBef>
            <a:spcAft>
              <a:spcPct val="15000"/>
            </a:spcAft>
            <a:buChar char="•"/>
          </a:pPr>
          <a:r>
            <a:rPr lang="fr-FR" sz="2400" kern="1200" dirty="0"/>
            <a:t>Accompli au-delà de l'âge d’ouverture de droit à pension de retraite et si pas atteint la durée suffisante d’une retraite à taux plein</a:t>
          </a:r>
        </a:p>
      </dsp:txBody>
      <dsp:txXfrm>
        <a:off x="11857914" y="3060312"/>
        <a:ext cx="4915713" cy="170662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1C30C7-7524-4B89-9F9D-08207DC7EE5A}">
      <dsp:nvSpPr>
        <dsp:cNvPr id="0" name=""/>
        <dsp:cNvSpPr/>
      </dsp:nvSpPr>
      <dsp:spPr>
        <a:xfrm>
          <a:off x="2039845" y="719926"/>
          <a:ext cx="6692291" cy="2694962"/>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ctr" anchorCtr="0">
          <a:noAutofit/>
        </a:bodyPr>
        <a:lstStyle/>
        <a:p>
          <a:pPr marL="0" lvl="0" indent="0" algn="l" defTabSz="977900">
            <a:lnSpc>
              <a:spcPct val="90000"/>
            </a:lnSpc>
            <a:spcBef>
              <a:spcPct val="0"/>
            </a:spcBef>
            <a:spcAft>
              <a:spcPct val="35000"/>
            </a:spcAft>
            <a:buFont typeface="Wingdings" panose="05000000000000000000" pitchFamily="2" charset="2"/>
            <a:buNone/>
          </a:pPr>
          <a:r>
            <a:rPr lang="fr-FR" sz="2200" kern="1200" dirty="0">
              <a:latin typeface="Century Gothic" panose="020B0502020202020204" pitchFamily="34" charset="0"/>
            </a:rPr>
            <a:t>- Fin de contrat, </a:t>
          </a:r>
        </a:p>
        <a:p>
          <a:pPr marL="0" lvl="0" indent="0" algn="l" defTabSz="977900">
            <a:lnSpc>
              <a:spcPct val="90000"/>
            </a:lnSpc>
            <a:spcBef>
              <a:spcPct val="0"/>
            </a:spcBef>
            <a:spcAft>
              <a:spcPct val="35000"/>
            </a:spcAft>
            <a:buFontTx/>
            <a:buNone/>
          </a:pPr>
          <a:r>
            <a:rPr lang="fr-FR" sz="2200" kern="1200" dirty="0">
              <a:latin typeface="Century Gothic" panose="020B0502020202020204" pitchFamily="34" charset="0"/>
            </a:rPr>
            <a:t>- Licenciement autre que celui pour motif disciplinaire</a:t>
          </a:r>
        </a:p>
        <a:p>
          <a:pPr marL="0" lvl="0" indent="0" algn="l" defTabSz="977900">
            <a:lnSpc>
              <a:spcPct val="90000"/>
            </a:lnSpc>
            <a:spcBef>
              <a:spcPct val="0"/>
            </a:spcBef>
            <a:spcAft>
              <a:spcPct val="35000"/>
            </a:spcAft>
            <a:buFontTx/>
            <a:buNone/>
          </a:pPr>
          <a:r>
            <a:rPr lang="fr-FR" sz="2200" kern="1200" dirty="0">
              <a:latin typeface="Century Gothic" panose="020B0502020202020204" pitchFamily="34" charset="0"/>
            </a:rPr>
            <a:t>- Démission</a:t>
          </a:r>
        </a:p>
        <a:p>
          <a:pPr marL="0" lvl="0" indent="0" algn="l" defTabSz="977900">
            <a:lnSpc>
              <a:spcPct val="90000"/>
            </a:lnSpc>
            <a:spcBef>
              <a:spcPct val="0"/>
            </a:spcBef>
            <a:spcAft>
              <a:spcPct val="35000"/>
            </a:spcAft>
            <a:buFontTx/>
            <a:buNone/>
          </a:pPr>
          <a:r>
            <a:rPr lang="fr-FR" sz="2200" kern="1200" dirty="0">
              <a:latin typeface="Century Gothic" panose="020B0502020202020204" pitchFamily="34" charset="0"/>
            </a:rPr>
            <a:t>- Mise à la retraite</a:t>
          </a:r>
          <a:endParaRPr lang="fr-FR" sz="2200" kern="1200" dirty="0"/>
        </a:p>
      </dsp:txBody>
      <dsp:txXfrm>
        <a:off x="3110612" y="719926"/>
        <a:ext cx="5621524" cy="2694962"/>
      </dsp:txXfrm>
    </dsp:sp>
    <dsp:sp modelId="{48CF3A43-4967-4F20-8A22-D74CE5CFC715}">
      <dsp:nvSpPr>
        <dsp:cNvPr id="0" name=""/>
        <dsp:cNvSpPr/>
      </dsp:nvSpPr>
      <dsp:spPr>
        <a:xfrm>
          <a:off x="0" y="0"/>
          <a:ext cx="2446539" cy="244653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r>
            <a:rPr lang="fr-FR" sz="3100" kern="1200" dirty="0"/>
            <a:t>Motif de radiation</a:t>
          </a:r>
        </a:p>
      </dsp:txBody>
      <dsp:txXfrm>
        <a:off x="358287" y="358287"/>
        <a:ext cx="1729965" cy="1729965"/>
      </dsp:txXfrm>
    </dsp:sp>
    <dsp:sp modelId="{5A9494EC-47E4-49A0-A287-FADBA5B15D33}">
      <dsp:nvSpPr>
        <dsp:cNvPr id="0" name=""/>
        <dsp:cNvSpPr/>
      </dsp:nvSpPr>
      <dsp:spPr>
        <a:xfrm>
          <a:off x="10860139" y="738039"/>
          <a:ext cx="6379752" cy="2447763"/>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56464" rIns="156464" bIns="156464" numCol="1" spcCol="1270" anchor="ctr" anchorCtr="0">
          <a:noAutofit/>
        </a:bodyPr>
        <a:lstStyle/>
        <a:p>
          <a:pPr marL="0" lvl="0" indent="0" algn="l" defTabSz="977900">
            <a:lnSpc>
              <a:spcPct val="90000"/>
            </a:lnSpc>
            <a:spcBef>
              <a:spcPct val="0"/>
            </a:spcBef>
            <a:spcAft>
              <a:spcPct val="35000"/>
            </a:spcAft>
            <a:buFont typeface="Arial" panose="020B0604020202020204" pitchFamily="34" charset="0"/>
            <a:buNone/>
          </a:pPr>
          <a:r>
            <a:rPr lang="fr-FR" sz="2200" kern="1200" dirty="0">
              <a:latin typeface="Century Gothic" panose="020B0502020202020204" pitchFamily="34" charset="0"/>
            </a:rPr>
            <a:t>- En raison du refus du chef de service</a:t>
          </a:r>
        </a:p>
        <a:p>
          <a:pPr marL="0" lvl="0" indent="0" algn="l" defTabSz="977900">
            <a:lnSpc>
              <a:spcPct val="90000"/>
            </a:lnSpc>
            <a:spcBef>
              <a:spcPct val="0"/>
            </a:spcBef>
            <a:spcAft>
              <a:spcPct val="35000"/>
            </a:spcAft>
            <a:buFont typeface="Arial" panose="020B0604020202020204" pitchFamily="34" charset="0"/>
            <a:buNone/>
          </a:pPr>
          <a:r>
            <a:rPr lang="fr-FR" sz="2200" kern="1200" dirty="0">
              <a:latin typeface="Century Gothic" panose="020B0502020202020204" pitchFamily="34" charset="0"/>
            </a:rPr>
            <a:t>- Pour raison de santé</a:t>
          </a:r>
          <a:endParaRPr lang="fr-FR" sz="2200" kern="1200" dirty="0"/>
        </a:p>
      </dsp:txBody>
      <dsp:txXfrm>
        <a:off x="11880900" y="738039"/>
        <a:ext cx="5358992" cy="2447763"/>
      </dsp:txXfrm>
    </dsp:sp>
    <dsp:sp modelId="{864B37B8-E728-4C6C-8284-EDB70D76E8F9}">
      <dsp:nvSpPr>
        <dsp:cNvPr id="0" name=""/>
        <dsp:cNvSpPr/>
      </dsp:nvSpPr>
      <dsp:spPr>
        <a:xfrm>
          <a:off x="9523878" y="0"/>
          <a:ext cx="2446539" cy="244653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r>
            <a:rPr lang="fr-FR" sz="3100" kern="1200" dirty="0"/>
            <a:t>Congés non pris </a:t>
          </a:r>
        </a:p>
      </dsp:txBody>
      <dsp:txXfrm>
        <a:off x="9882165" y="358287"/>
        <a:ext cx="1729965" cy="1729965"/>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4309422-4653-4E89-849A-08EC414BC24F}">
      <dsp:nvSpPr>
        <dsp:cNvPr id="0" name=""/>
        <dsp:cNvSpPr/>
      </dsp:nvSpPr>
      <dsp:spPr>
        <a:xfrm>
          <a:off x="5459091" y="405728"/>
          <a:ext cx="11483060" cy="1227975"/>
        </a:xfrm>
        <a:prstGeom prst="roundRect">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ctr" anchorCtr="0">
          <a:noAutofit/>
        </a:bodyPr>
        <a:lstStyle/>
        <a:p>
          <a:pPr marL="228600" lvl="1" indent="-228600" algn="just" defTabSz="1066800">
            <a:lnSpc>
              <a:spcPct val="90000"/>
            </a:lnSpc>
            <a:spcBef>
              <a:spcPct val="0"/>
            </a:spcBef>
            <a:spcAft>
              <a:spcPct val="15000"/>
            </a:spcAft>
            <a:buFontTx/>
            <a:buNone/>
          </a:pPr>
          <a:r>
            <a:rPr lang="fr-FR" sz="2400" kern="1200" dirty="0"/>
            <a:t>	</a:t>
          </a:r>
          <a:r>
            <a:rPr lang="fr-FR" sz="2400" b="1" kern="1200" dirty="0"/>
            <a:t>Le CET doit être soldé</a:t>
          </a:r>
          <a:r>
            <a:rPr lang="fr-FR" sz="2400" kern="1200" dirty="0"/>
            <a:t> à la date de radiation des effectifs pour le contractuel.</a:t>
          </a:r>
        </a:p>
      </dsp:txBody>
      <dsp:txXfrm>
        <a:off x="5519036" y="465673"/>
        <a:ext cx="11363170" cy="1108085"/>
      </dsp:txXfrm>
    </dsp:sp>
    <dsp:sp modelId="{AE04D3CA-5977-4A33-A237-0D8E2653364B}">
      <dsp:nvSpPr>
        <dsp:cNvPr id="0" name=""/>
        <dsp:cNvSpPr/>
      </dsp:nvSpPr>
      <dsp:spPr>
        <a:xfrm>
          <a:off x="0" y="299805"/>
          <a:ext cx="5662643" cy="1536788"/>
        </a:xfrm>
        <a:prstGeom prst="notchedRightArrow">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lvl="0" indent="0" algn="ctr" defTabSz="1066800">
            <a:lnSpc>
              <a:spcPct val="90000"/>
            </a:lnSpc>
            <a:spcBef>
              <a:spcPct val="0"/>
            </a:spcBef>
            <a:spcAft>
              <a:spcPct val="35000"/>
            </a:spcAft>
            <a:buFont typeface="Arial" panose="020B0604020202020204" pitchFamily="34" charset="0"/>
            <a:buNone/>
          </a:pPr>
          <a:r>
            <a:rPr lang="fr-FR" sz="2400" b="1" u="none" kern="1200" dirty="0"/>
            <a:t>FIN DE CONTRAT (hors décès)</a:t>
          </a:r>
        </a:p>
      </dsp:txBody>
      <dsp:txXfrm>
        <a:off x="384197" y="684002"/>
        <a:ext cx="4894249" cy="768394"/>
      </dsp:txXfrm>
    </dsp:sp>
    <dsp:sp modelId="{4D317285-80F2-4EF3-B366-DEF3D8D97664}">
      <dsp:nvSpPr>
        <dsp:cNvPr id="0" name=""/>
        <dsp:cNvSpPr/>
      </dsp:nvSpPr>
      <dsp:spPr>
        <a:xfrm>
          <a:off x="4611963" y="1746226"/>
          <a:ext cx="12425946" cy="1994911"/>
        </a:xfrm>
        <a:prstGeom prst="roundRect">
          <a:avLst/>
        </a:prstGeom>
        <a:solidFill>
          <a:schemeClr val="accent5">
            <a:tint val="40000"/>
            <a:alpha val="90000"/>
            <a:hueOff val="3003545"/>
            <a:satOff val="7281"/>
            <a:lumOff val="1040"/>
            <a:alphaOff val="0"/>
          </a:schemeClr>
        </a:solidFill>
        <a:ln w="25400" cap="flat" cmpd="sng" algn="ctr">
          <a:solidFill>
            <a:schemeClr val="accent5">
              <a:tint val="40000"/>
              <a:alpha val="90000"/>
              <a:hueOff val="3003545"/>
              <a:satOff val="7281"/>
              <a:lumOff val="104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5240" bIns="15240" numCol="1" spcCol="1270" anchor="t" anchorCtr="0">
          <a:noAutofit/>
        </a:bodyPr>
        <a:lstStyle/>
        <a:p>
          <a:pPr marL="228600" lvl="1" indent="-228600" algn="just" defTabSz="1066800">
            <a:lnSpc>
              <a:spcPct val="90000"/>
            </a:lnSpc>
            <a:spcBef>
              <a:spcPct val="0"/>
            </a:spcBef>
            <a:spcAft>
              <a:spcPct val="15000"/>
            </a:spcAft>
            <a:buFont typeface="Arial" panose="020B0604020202020204" pitchFamily="34" charset="0"/>
            <a:buChar char="•"/>
          </a:pPr>
          <a:r>
            <a:rPr lang="fr-FR" sz="2400" kern="1200" dirty="0"/>
            <a:t>Les jours épargnés donnent lieu </a:t>
          </a:r>
          <a:r>
            <a:rPr lang="fr-FR" sz="2400" b="1" kern="1200" dirty="0"/>
            <a:t>OBLIGATOIREMENT</a:t>
          </a:r>
          <a:r>
            <a:rPr lang="fr-FR" sz="2400" kern="1200" dirty="0"/>
            <a:t> à une </a:t>
          </a:r>
          <a:r>
            <a:rPr lang="fr-FR" sz="2400" b="1" kern="1200" dirty="0"/>
            <a:t>indemnisation de ses ayants droit</a:t>
          </a:r>
          <a:r>
            <a:rPr lang="fr-FR" sz="2400" kern="1200" dirty="0"/>
            <a:t>, même si la collectivité n’a pas prévu la possibilité de monétisation.</a:t>
          </a:r>
        </a:p>
        <a:p>
          <a:pPr marL="228600" lvl="1" indent="-228600" algn="just" defTabSz="1066800">
            <a:lnSpc>
              <a:spcPct val="90000"/>
            </a:lnSpc>
            <a:spcBef>
              <a:spcPct val="0"/>
            </a:spcBef>
            <a:spcAft>
              <a:spcPct val="15000"/>
            </a:spcAft>
            <a:buFont typeface="Arial" panose="020B0604020202020204" pitchFamily="34" charset="0"/>
            <a:buChar char="•"/>
          </a:pPr>
          <a:r>
            <a:rPr lang="fr-FR" sz="2400" kern="1200" dirty="0"/>
            <a:t>Le nombre de jours épargnés est multiplié par le </a:t>
          </a:r>
          <a:r>
            <a:rPr lang="fr-FR" sz="2400" b="1" kern="1200" dirty="0"/>
            <a:t>montant forfaitaire correspondant à la catégorie de l’agent</a:t>
          </a:r>
          <a:r>
            <a:rPr lang="fr-FR" sz="2400" kern="1200" dirty="0"/>
            <a:t>.</a:t>
          </a:r>
        </a:p>
        <a:p>
          <a:pPr marL="228600" lvl="1" indent="-228600" algn="just" defTabSz="1066800">
            <a:lnSpc>
              <a:spcPct val="90000"/>
            </a:lnSpc>
            <a:spcBef>
              <a:spcPct val="0"/>
            </a:spcBef>
            <a:spcAft>
              <a:spcPct val="15000"/>
            </a:spcAft>
            <a:buFont typeface="Arial" panose="020B0604020202020204" pitchFamily="34" charset="0"/>
            <a:buChar char="•"/>
          </a:pPr>
          <a:r>
            <a:rPr lang="fr-FR" sz="2400" kern="1200" dirty="0"/>
            <a:t>Cette indemnisation est effectuée en </a:t>
          </a:r>
          <a:r>
            <a:rPr lang="fr-FR" sz="2400" b="1" kern="1200" dirty="0"/>
            <a:t>un seul versement</a:t>
          </a:r>
          <a:r>
            <a:rPr lang="fr-FR" sz="2400" kern="1200" dirty="0"/>
            <a:t>.</a:t>
          </a:r>
        </a:p>
      </dsp:txBody>
      <dsp:txXfrm>
        <a:off x="4709347" y="1843610"/>
        <a:ext cx="12231178" cy="1800143"/>
      </dsp:txXfrm>
    </dsp:sp>
    <dsp:sp modelId="{DB32FA9E-AF23-4703-BB5C-56CE825142BB}">
      <dsp:nvSpPr>
        <dsp:cNvPr id="0" name=""/>
        <dsp:cNvSpPr/>
      </dsp:nvSpPr>
      <dsp:spPr>
        <a:xfrm>
          <a:off x="56275" y="1537927"/>
          <a:ext cx="4723282" cy="1447677"/>
        </a:xfrm>
        <a:prstGeom prst="notchedRightArrow">
          <a:avLst/>
        </a:prstGeom>
        <a:solidFill>
          <a:schemeClr val="accent5">
            <a:hueOff val="2925689"/>
            <a:satOff val="8053"/>
            <a:lumOff val="411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fr-FR" sz="2400" b="1" u="none" kern="1200" dirty="0"/>
            <a:t>EN CAS DE DÉCÈS</a:t>
          </a:r>
        </a:p>
      </dsp:txBody>
      <dsp:txXfrm>
        <a:off x="418194" y="1899846"/>
        <a:ext cx="3999444" cy="723839"/>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A9CB866-61DE-419C-89BB-383DD1478B87}">
      <dsp:nvSpPr>
        <dsp:cNvPr id="0" name=""/>
        <dsp:cNvSpPr/>
      </dsp:nvSpPr>
      <dsp:spPr>
        <a:xfrm>
          <a:off x="4914" y="896"/>
          <a:ext cx="1801220" cy="900610"/>
        </a:xfrm>
        <a:prstGeom prst="roundRect">
          <a:avLst>
            <a:gd name="adj" fmla="val 10000"/>
          </a:avLst>
        </a:prstGeom>
        <a:solidFill>
          <a:srgbClr val="57989B"/>
        </a:solidFill>
        <a:ln w="25400" cap="flat" cmpd="sng" algn="ctr">
          <a:solidFill>
            <a:srgbClr val="BED9D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fr-FR" sz="2100" kern="1200" dirty="0"/>
            <a:t>Pose des jours CET</a:t>
          </a:r>
        </a:p>
      </dsp:txBody>
      <dsp:txXfrm>
        <a:off x="31292" y="27274"/>
        <a:ext cx="1748464" cy="847854"/>
      </dsp:txXfrm>
    </dsp:sp>
    <dsp:sp modelId="{4F276585-300B-47C9-B913-21F53D23AF48}">
      <dsp:nvSpPr>
        <dsp:cNvPr id="0" name=""/>
        <dsp:cNvSpPr/>
      </dsp:nvSpPr>
      <dsp:spPr>
        <a:xfrm>
          <a:off x="185036" y="901507"/>
          <a:ext cx="180122" cy="675457"/>
        </a:xfrm>
        <a:custGeom>
          <a:avLst/>
          <a:gdLst/>
          <a:ahLst/>
          <a:cxnLst/>
          <a:rect l="0" t="0" r="0" b="0"/>
          <a:pathLst>
            <a:path>
              <a:moveTo>
                <a:pt x="0" y="0"/>
              </a:moveTo>
              <a:lnTo>
                <a:pt x="0" y="675457"/>
              </a:lnTo>
              <a:lnTo>
                <a:pt x="180122" y="675457"/>
              </a:lnTo>
            </a:path>
          </a:pathLst>
        </a:custGeom>
        <a:noFill/>
        <a:ln w="25400" cap="flat" cmpd="sng" algn="ctr">
          <a:solidFill>
            <a:srgbClr val="BED9DA"/>
          </a:solidFill>
          <a:prstDash val="solid"/>
        </a:ln>
        <a:effectLst/>
      </dsp:spPr>
      <dsp:style>
        <a:lnRef idx="2">
          <a:scrgbClr r="0" g="0" b="0"/>
        </a:lnRef>
        <a:fillRef idx="0">
          <a:scrgbClr r="0" g="0" b="0"/>
        </a:fillRef>
        <a:effectRef idx="0">
          <a:scrgbClr r="0" g="0" b="0"/>
        </a:effectRef>
        <a:fontRef idx="minor"/>
      </dsp:style>
    </dsp:sp>
    <dsp:sp modelId="{CC15C8F9-2601-4810-8085-A1E474ADEA29}">
      <dsp:nvSpPr>
        <dsp:cNvPr id="0" name=""/>
        <dsp:cNvSpPr/>
      </dsp:nvSpPr>
      <dsp:spPr>
        <a:xfrm>
          <a:off x="365158" y="1126659"/>
          <a:ext cx="1440976" cy="900610"/>
        </a:xfrm>
        <a:prstGeom prst="roundRect">
          <a:avLst>
            <a:gd name="adj" fmla="val 10000"/>
          </a:avLst>
        </a:prstGeom>
        <a:solidFill>
          <a:schemeClr val="lt1">
            <a:alpha val="90000"/>
            <a:hueOff val="0"/>
            <a:satOff val="0"/>
            <a:lumOff val="0"/>
            <a:alphaOff val="0"/>
          </a:schemeClr>
        </a:solidFill>
        <a:ln w="25400" cap="flat" cmpd="sng" algn="ctr">
          <a:solidFill>
            <a:srgbClr val="BED9DA"/>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fr-FR" sz="1200" kern="1200" dirty="0"/>
            <a:t>Obligation de poser des jours CET pour les 15 premiers jours</a:t>
          </a:r>
        </a:p>
      </dsp:txBody>
      <dsp:txXfrm>
        <a:off x="391536" y="1153037"/>
        <a:ext cx="1388220" cy="847854"/>
      </dsp:txXfrm>
    </dsp:sp>
    <dsp:sp modelId="{DD2ED3A6-55BB-497C-B715-2ED778324E4C}">
      <dsp:nvSpPr>
        <dsp:cNvPr id="0" name=""/>
        <dsp:cNvSpPr/>
      </dsp:nvSpPr>
      <dsp:spPr>
        <a:xfrm>
          <a:off x="185036" y="901507"/>
          <a:ext cx="180122" cy="1801220"/>
        </a:xfrm>
        <a:custGeom>
          <a:avLst/>
          <a:gdLst/>
          <a:ahLst/>
          <a:cxnLst/>
          <a:rect l="0" t="0" r="0" b="0"/>
          <a:pathLst>
            <a:path>
              <a:moveTo>
                <a:pt x="0" y="0"/>
              </a:moveTo>
              <a:lnTo>
                <a:pt x="0" y="1801220"/>
              </a:lnTo>
              <a:lnTo>
                <a:pt x="180122" y="1801220"/>
              </a:lnTo>
            </a:path>
          </a:pathLst>
        </a:custGeom>
        <a:noFill/>
        <a:ln w="25400" cap="flat" cmpd="sng" algn="ctr">
          <a:solidFill>
            <a:srgbClr val="BED9DA"/>
          </a:solidFill>
          <a:prstDash val="solid"/>
        </a:ln>
        <a:effectLst/>
      </dsp:spPr>
      <dsp:style>
        <a:lnRef idx="2">
          <a:scrgbClr r="0" g="0" b="0"/>
        </a:lnRef>
        <a:fillRef idx="0">
          <a:scrgbClr r="0" g="0" b="0"/>
        </a:fillRef>
        <a:effectRef idx="0">
          <a:scrgbClr r="0" g="0" b="0"/>
        </a:effectRef>
        <a:fontRef idx="minor"/>
      </dsp:style>
    </dsp:sp>
    <dsp:sp modelId="{AB462BD5-BFEA-4153-BEA1-AB220C67BF2C}">
      <dsp:nvSpPr>
        <dsp:cNvPr id="0" name=""/>
        <dsp:cNvSpPr/>
      </dsp:nvSpPr>
      <dsp:spPr>
        <a:xfrm>
          <a:off x="365158" y="2252422"/>
          <a:ext cx="1440976" cy="900610"/>
        </a:xfrm>
        <a:prstGeom prst="roundRect">
          <a:avLst>
            <a:gd name="adj" fmla="val 10000"/>
          </a:avLst>
        </a:prstGeom>
        <a:solidFill>
          <a:schemeClr val="lt1">
            <a:alpha val="90000"/>
            <a:hueOff val="0"/>
            <a:satOff val="0"/>
            <a:lumOff val="0"/>
            <a:alphaOff val="0"/>
          </a:schemeClr>
        </a:solidFill>
        <a:ln w="25400" cap="flat" cmpd="sng" algn="ctr">
          <a:solidFill>
            <a:srgbClr val="BED9DA"/>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fr-FR" sz="1200" kern="1200" dirty="0"/>
            <a:t>Si pas de délibération, TOUS  les jours CET seront à poser</a:t>
          </a:r>
        </a:p>
      </dsp:txBody>
      <dsp:txXfrm>
        <a:off x="391536" y="2278800"/>
        <a:ext cx="1388220" cy="847854"/>
      </dsp:txXfrm>
    </dsp:sp>
    <dsp:sp modelId="{91EB606C-047B-43E4-9412-660971ABD7D3}">
      <dsp:nvSpPr>
        <dsp:cNvPr id="0" name=""/>
        <dsp:cNvSpPr/>
      </dsp:nvSpPr>
      <dsp:spPr>
        <a:xfrm>
          <a:off x="4316388" y="896"/>
          <a:ext cx="1801220" cy="900610"/>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0005" tIns="26670" rIns="40005" bIns="26670" numCol="1" spcCol="1270" anchor="ctr" anchorCtr="0">
          <a:noAutofit/>
        </a:bodyPr>
        <a:lstStyle/>
        <a:p>
          <a:pPr marL="0" lvl="0" indent="0" algn="ctr" defTabSz="933450">
            <a:lnSpc>
              <a:spcPct val="90000"/>
            </a:lnSpc>
            <a:spcBef>
              <a:spcPct val="0"/>
            </a:spcBef>
            <a:spcAft>
              <a:spcPct val="35000"/>
            </a:spcAft>
            <a:buNone/>
          </a:pPr>
          <a:r>
            <a:rPr lang="fr-FR" sz="2100" kern="1200" dirty="0"/>
            <a:t>Monétisation des jours CET</a:t>
          </a:r>
        </a:p>
      </dsp:txBody>
      <dsp:txXfrm>
        <a:off x="4342766" y="27274"/>
        <a:ext cx="1748464" cy="847854"/>
      </dsp:txXfrm>
    </dsp:sp>
    <dsp:sp modelId="{F947B5F6-AF88-464A-9C16-8A6599989C86}">
      <dsp:nvSpPr>
        <dsp:cNvPr id="0" name=""/>
        <dsp:cNvSpPr/>
      </dsp:nvSpPr>
      <dsp:spPr>
        <a:xfrm>
          <a:off x="4496510" y="901507"/>
          <a:ext cx="180122" cy="675457"/>
        </a:xfrm>
        <a:custGeom>
          <a:avLst/>
          <a:gdLst/>
          <a:ahLst/>
          <a:cxnLst/>
          <a:rect l="0" t="0" r="0" b="0"/>
          <a:pathLst>
            <a:path>
              <a:moveTo>
                <a:pt x="0" y="0"/>
              </a:moveTo>
              <a:lnTo>
                <a:pt x="0" y="675457"/>
              </a:lnTo>
              <a:lnTo>
                <a:pt x="180122" y="675457"/>
              </a:lnTo>
            </a:path>
          </a:pathLst>
        </a:custGeom>
        <a:noFill/>
        <a:ln w="25400" cap="flat" cmpd="sng" algn="ctr">
          <a:solidFill>
            <a:srgbClr val="C9435B"/>
          </a:solidFill>
          <a:prstDash val="solid"/>
        </a:ln>
        <a:effectLst/>
      </dsp:spPr>
      <dsp:style>
        <a:lnRef idx="2">
          <a:scrgbClr r="0" g="0" b="0"/>
        </a:lnRef>
        <a:fillRef idx="0">
          <a:scrgbClr r="0" g="0" b="0"/>
        </a:fillRef>
        <a:effectRef idx="0">
          <a:scrgbClr r="0" g="0" b="0"/>
        </a:effectRef>
        <a:fontRef idx="minor"/>
      </dsp:style>
    </dsp:sp>
    <dsp:sp modelId="{82E28BBD-2B58-4F05-B463-27A0D8D1DC63}">
      <dsp:nvSpPr>
        <dsp:cNvPr id="0" name=""/>
        <dsp:cNvSpPr/>
      </dsp:nvSpPr>
      <dsp:spPr>
        <a:xfrm>
          <a:off x="4676632" y="1126659"/>
          <a:ext cx="1440976" cy="90061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fr-FR" sz="1200" kern="1200" dirty="0"/>
            <a:t>Possible au-delà du 15</a:t>
          </a:r>
          <a:r>
            <a:rPr lang="fr-FR" sz="1200" kern="1200" baseline="30000" dirty="0"/>
            <a:t>ème</a:t>
          </a:r>
          <a:r>
            <a:rPr lang="fr-FR" sz="1200" kern="1200" dirty="0"/>
            <a:t> jour posé sur le CET</a:t>
          </a:r>
        </a:p>
      </dsp:txBody>
      <dsp:txXfrm>
        <a:off x="4703010" y="1153037"/>
        <a:ext cx="1388220" cy="847854"/>
      </dsp:txXfrm>
    </dsp:sp>
    <dsp:sp modelId="{FA43C92C-7D54-4DAD-94FA-05A17BA843F9}">
      <dsp:nvSpPr>
        <dsp:cNvPr id="0" name=""/>
        <dsp:cNvSpPr/>
      </dsp:nvSpPr>
      <dsp:spPr>
        <a:xfrm>
          <a:off x="4496510" y="901507"/>
          <a:ext cx="180122" cy="1801220"/>
        </a:xfrm>
        <a:custGeom>
          <a:avLst/>
          <a:gdLst/>
          <a:ahLst/>
          <a:cxnLst/>
          <a:rect l="0" t="0" r="0" b="0"/>
          <a:pathLst>
            <a:path>
              <a:moveTo>
                <a:pt x="0" y="0"/>
              </a:moveTo>
              <a:lnTo>
                <a:pt x="0" y="1801220"/>
              </a:lnTo>
              <a:lnTo>
                <a:pt x="180122" y="1801220"/>
              </a:lnTo>
            </a:path>
          </a:pathLst>
        </a:custGeom>
        <a:noFill/>
        <a:ln w="25400" cap="flat" cmpd="sng" algn="ctr">
          <a:solidFill>
            <a:srgbClr val="C9435B"/>
          </a:solidFill>
          <a:prstDash val="solid"/>
        </a:ln>
        <a:effectLst/>
      </dsp:spPr>
      <dsp:style>
        <a:lnRef idx="2">
          <a:scrgbClr r="0" g="0" b="0"/>
        </a:lnRef>
        <a:fillRef idx="0">
          <a:scrgbClr r="0" g="0" b="0"/>
        </a:fillRef>
        <a:effectRef idx="0">
          <a:scrgbClr r="0" g="0" b="0"/>
        </a:effectRef>
        <a:fontRef idx="minor"/>
      </dsp:style>
    </dsp:sp>
    <dsp:sp modelId="{3563077E-2DD4-4FC1-8135-23B527BD8657}">
      <dsp:nvSpPr>
        <dsp:cNvPr id="0" name=""/>
        <dsp:cNvSpPr/>
      </dsp:nvSpPr>
      <dsp:spPr>
        <a:xfrm>
          <a:off x="4676632" y="2252422"/>
          <a:ext cx="1440976" cy="900610"/>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2860" tIns="15240" rIns="22860" bIns="15240" numCol="1" spcCol="1270" anchor="ctr" anchorCtr="0">
          <a:noAutofit/>
        </a:bodyPr>
        <a:lstStyle/>
        <a:p>
          <a:pPr marL="0" lvl="0" indent="0" algn="ctr" defTabSz="533400">
            <a:lnSpc>
              <a:spcPct val="90000"/>
            </a:lnSpc>
            <a:spcBef>
              <a:spcPct val="0"/>
            </a:spcBef>
            <a:spcAft>
              <a:spcPct val="35000"/>
            </a:spcAft>
            <a:buNone/>
          </a:pPr>
          <a:r>
            <a:rPr lang="fr-FR" sz="1200" kern="1200" dirty="0"/>
            <a:t>Obligation d’une délibération permettant la monétisation</a:t>
          </a:r>
        </a:p>
      </dsp:txBody>
      <dsp:txXfrm>
        <a:off x="4703010" y="2278800"/>
        <a:ext cx="1388220" cy="8478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3AA561-AC3D-4FC3-A0CA-C8F1B5288C5C}">
      <dsp:nvSpPr>
        <dsp:cNvPr id="0" name=""/>
        <dsp:cNvSpPr/>
      </dsp:nvSpPr>
      <dsp:spPr>
        <a:xfrm>
          <a:off x="6633" y="1023930"/>
          <a:ext cx="3988723" cy="1560363"/>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fr-FR" sz="3100" kern="1200" dirty="0"/>
            <a:t>a. Licenciement en période d’essai</a:t>
          </a:r>
        </a:p>
      </dsp:txBody>
      <dsp:txXfrm>
        <a:off x="6633" y="1023930"/>
        <a:ext cx="3988723" cy="1560363"/>
      </dsp:txXfrm>
    </dsp:sp>
    <dsp:sp modelId="{027D7962-792B-4E13-84B4-4D643F2E76E6}">
      <dsp:nvSpPr>
        <dsp:cNvPr id="0" name=""/>
        <dsp:cNvSpPr/>
      </dsp:nvSpPr>
      <dsp:spPr>
        <a:xfrm>
          <a:off x="6633" y="2584293"/>
          <a:ext cx="3988723" cy="3542079"/>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fr-FR" sz="3100" kern="1200" dirty="0"/>
            <a:t>Licenciement au cours de la période d’essai</a:t>
          </a:r>
        </a:p>
        <a:p>
          <a:pPr marL="285750" lvl="1" indent="-285750" algn="l" defTabSz="1377950">
            <a:lnSpc>
              <a:spcPct val="90000"/>
            </a:lnSpc>
            <a:spcBef>
              <a:spcPct val="0"/>
            </a:spcBef>
            <a:spcAft>
              <a:spcPct val="15000"/>
            </a:spcAft>
            <a:buChar char="•"/>
          </a:pPr>
          <a:r>
            <a:rPr lang="fr-FR" sz="3100" kern="1200" dirty="0"/>
            <a:t>Licenciement au terme de la période d’essai</a:t>
          </a:r>
        </a:p>
      </dsp:txBody>
      <dsp:txXfrm>
        <a:off x="6633" y="2584293"/>
        <a:ext cx="3988723" cy="3542079"/>
      </dsp:txXfrm>
    </dsp:sp>
    <dsp:sp modelId="{AB5B2FAD-BFD1-479A-86C7-C0AA93088BBD}">
      <dsp:nvSpPr>
        <dsp:cNvPr id="0" name=""/>
        <dsp:cNvSpPr/>
      </dsp:nvSpPr>
      <dsp:spPr>
        <a:xfrm>
          <a:off x="4553777" y="1023930"/>
          <a:ext cx="3988723" cy="1560363"/>
        </a:xfrm>
        <a:prstGeom prst="rect">
          <a:avLst/>
        </a:prstGeom>
        <a:solidFill>
          <a:srgbClr val="606BB4"/>
        </a:solidFill>
        <a:ln w="25400" cap="flat" cmpd="sng" algn="ctr">
          <a:solidFill>
            <a:srgbClr val="606BB4"/>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113792" rIns="0" bIns="113792" numCol="1" spcCol="1270" anchor="ctr" anchorCtr="0">
          <a:noAutofit/>
        </a:bodyPr>
        <a:lstStyle/>
        <a:p>
          <a:pPr marL="0" lvl="0" indent="0" algn="ctr" defTabSz="1244600">
            <a:lnSpc>
              <a:spcPct val="90000"/>
            </a:lnSpc>
            <a:spcBef>
              <a:spcPct val="0"/>
            </a:spcBef>
            <a:spcAft>
              <a:spcPct val="35000"/>
            </a:spcAft>
            <a:buNone/>
          </a:pPr>
          <a:r>
            <a:rPr lang="fr-FR" sz="2800" kern="1200" dirty="0"/>
            <a:t>b. Licenciement lié au comportement de l’agent</a:t>
          </a:r>
        </a:p>
      </dsp:txBody>
      <dsp:txXfrm>
        <a:off x="4553777" y="1023930"/>
        <a:ext cx="3988723" cy="1560363"/>
      </dsp:txXfrm>
    </dsp:sp>
    <dsp:sp modelId="{158293F9-4DA3-4DA3-ABA9-EE39ACF8768A}">
      <dsp:nvSpPr>
        <dsp:cNvPr id="0" name=""/>
        <dsp:cNvSpPr/>
      </dsp:nvSpPr>
      <dsp:spPr>
        <a:xfrm>
          <a:off x="4553777" y="2584293"/>
          <a:ext cx="3988723" cy="3542079"/>
        </a:xfrm>
        <a:prstGeom prst="rect">
          <a:avLst/>
        </a:prstGeom>
        <a:solidFill>
          <a:schemeClr val="accent3">
            <a:tint val="40000"/>
            <a:alpha val="90000"/>
            <a:hueOff val="-6154883"/>
            <a:satOff val="11652"/>
            <a:lumOff val="1669"/>
            <a:alphaOff val="0"/>
          </a:schemeClr>
        </a:solidFill>
        <a:ln w="25400" cap="flat" cmpd="sng" algn="ctr">
          <a:solidFill>
            <a:schemeClr val="accent3">
              <a:tint val="40000"/>
              <a:alpha val="90000"/>
              <a:hueOff val="-6154883"/>
              <a:satOff val="11652"/>
              <a:lumOff val="16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fr-FR" sz="3100" kern="1200" dirty="0"/>
            <a:t>Licenciement pour faute (discipline) </a:t>
          </a:r>
        </a:p>
        <a:p>
          <a:pPr marL="285750" lvl="1" indent="-285750" algn="l" defTabSz="1377950">
            <a:lnSpc>
              <a:spcPct val="90000"/>
            </a:lnSpc>
            <a:spcBef>
              <a:spcPct val="0"/>
            </a:spcBef>
            <a:spcAft>
              <a:spcPct val="15000"/>
            </a:spcAft>
            <a:buChar char="•"/>
          </a:pPr>
          <a:r>
            <a:rPr lang="fr-FR" sz="3100" kern="1200" dirty="0"/>
            <a:t>Licenciement pour insuffisance professionnelle</a:t>
          </a:r>
        </a:p>
      </dsp:txBody>
      <dsp:txXfrm>
        <a:off x="4553777" y="2584293"/>
        <a:ext cx="3988723" cy="3542079"/>
      </dsp:txXfrm>
    </dsp:sp>
    <dsp:sp modelId="{C2F27202-9149-48D4-BEB1-3962E3D17D98}">
      <dsp:nvSpPr>
        <dsp:cNvPr id="0" name=""/>
        <dsp:cNvSpPr/>
      </dsp:nvSpPr>
      <dsp:spPr>
        <a:xfrm>
          <a:off x="9100922" y="1023930"/>
          <a:ext cx="3988723" cy="1560363"/>
        </a:xfrm>
        <a:prstGeom prst="rect">
          <a:avLst/>
        </a:prstGeom>
        <a:solidFill>
          <a:srgbClr val="68BC9C"/>
        </a:solidFill>
        <a:ln w="25400" cap="flat" cmpd="sng" algn="ctr">
          <a:solidFill>
            <a:srgbClr val="68BC9C"/>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fr-FR" sz="3100" kern="1200" dirty="0"/>
            <a:t>c. Licenciement pour raisons de santé</a:t>
          </a:r>
        </a:p>
      </dsp:txBody>
      <dsp:txXfrm>
        <a:off x="9100922" y="1023930"/>
        <a:ext cx="3988723" cy="1560363"/>
      </dsp:txXfrm>
    </dsp:sp>
    <dsp:sp modelId="{5127472B-D624-4365-B9D2-9AF09D966BE4}">
      <dsp:nvSpPr>
        <dsp:cNvPr id="0" name=""/>
        <dsp:cNvSpPr/>
      </dsp:nvSpPr>
      <dsp:spPr>
        <a:xfrm>
          <a:off x="9100922" y="2584293"/>
          <a:ext cx="3988723" cy="3542079"/>
        </a:xfrm>
        <a:prstGeom prst="rect">
          <a:avLst/>
        </a:prstGeom>
        <a:solidFill>
          <a:schemeClr val="accent3">
            <a:tint val="40000"/>
            <a:alpha val="90000"/>
            <a:hueOff val="-12309766"/>
            <a:satOff val="23305"/>
            <a:lumOff val="3338"/>
            <a:alphaOff val="0"/>
          </a:schemeClr>
        </a:solidFill>
        <a:ln w="25400" cap="flat" cmpd="sng" algn="ctr">
          <a:solidFill>
            <a:schemeClr val="accent3">
              <a:tint val="40000"/>
              <a:alpha val="90000"/>
              <a:hueOff val="-12309766"/>
              <a:satOff val="23305"/>
              <a:lumOff val="333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fr-FR" sz="3100" kern="1200" dirty="0"/>
            <a:t>Licenciement pour inaptitude physique</a:t>
          </a:r>
        </a:p>
      </dsp:txBody>
      <dsp:txXfrm>
        <a:off x="9100922" y="2584293"/>
        <a:ext cx="3988723" cy="3542079"/>
      </dsp:txXfrm>
    </dsp:sp>
    <dsp:sp modelId="{E9EC2CFF-93E6-4835-93FD-943C70F78894}">
      <dsp:nvSpPr>
        <dsp:cNvPr id="0" name=""/>
        <dsp:cNvSpPr/>
      </dsp:nvSpPr>
      <dsp:spPr>
        <a:xfrm>
          <a:off x="13648066" y="1023930"/>
          <a:ext cx="3988723" cy="1560363"/>
        </a:xfrm>
        <a:prstGeom prst="rect">
          <a:avLst/>
        </a:prstGeom>
        <a:solidFill>
          <a:schemeClr val="accent3">
            <a:hueOff val="-17917022"/>
            <a:satOff val="4690"/>
            <a:lumOff val="23725"/>
            <a:alphaOff val="0"/>
          </a:schemeClr>
        </a:solidFill>
        <a:ln w="25400" cap="flat" cmpd="sng" algn="ctr">
          <a:solidFill>
            <a:schemeClr val="accent3">
              <a:hueOff val="-17917022"/>
              <a:satOff val="4690"/>
              <a:lumOff val="2372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125984" rIns="220472" bIns="125984" numCol="1" spcCol="1270" anchor="ctr" anchorCtr="0">
          <a:noAutofit/>
        </a:bodyPr>
        <a:lstStyle/>
        <a:p>
          <a:pPr marL="0" lvl="0" indent="0" algn="ctr" defTabSz="1377950">
            <a:lnSpc>
              <a:spcPct val="90000"/>
            </a:lnSpc>
            <a:spcBef>
              <a:spcPct val="0"/>
            </a:spcBef>
            <a:spcAft>
              <a:spcPct val="35000"/>
            </a:spcAft>
            <a:buNone/>
          </a:pPr>
          <a:r>
            <a:rPr lang="fr-FR" sz="3100" kern="1200" dirty="0"/>
            <a:t>d. Licenciement inhérent à la collectivité</a:t>
          </a:r>
        </a:p>
      </dsp:txBody>
      <dsp:txXfrm>
        <a:off x="13648066" y="1023930"/>
        <a:ext cx="3988723" cy="1560363"/>
      </dsp:txXfrm>
    </dsp:sp>
    <dsp:sp modelId="{76B8B055-ABC7-444B-92C7-95FC421B772B}">
      <dsp:nvSpPr>
        <dsp:cNvPr id="0" name=""/>
        <dsp:cNvSpPr/>
      </dsp:nvSpPr>
      <dsp:spPr>
        <a:xfrm>
          <a:off x="13648066" y="2584293"/>
          <a:ext cx="3988723" cy="3542079"/>
        </a:xfrm>
        <a:prstGeom prst="rect">
          <a:avLst/>
        </a:prstGeom>
        <a:solidFill>
          <a:schemeClr val="accent3">
            <a:tint val="40000"/>
            <a:alpha val="90000"/>
            <a:hueOff val="-18464648"/>
            <a:satOff val="34957"/>
            <a:lumOff val="5007"/>
            <a:alphaOff val="0"/>
          </a:schemeClr>
        </a:solidFill>
        <a:ln w="25400" cap="flat" cmpd="sng" algn="ctr">
          <a:solidFill>
            <a:schemeClr val="accent3">
              <a:tint val="40000"/>
              <a:alpha val="90000"/>
              <a:hueOff val="-18464648"/>
              <a:satOff val="34957"/>
              <a:lumOff val="50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5354" tIns="165354" rIns="220472" bIns="248031" numCol="1" spcCol="1270" anchor="t" anchorCtr="0">
          <a:noAutofit/>
        </a:bodyPr>
        <a:lstStyle/>
        <a:p>
          <a:pPr marL="285750" lvl="1" indent="-285750" algn="l" defTabSz="1377950">
            <a:lnSpc>
              <a:spcPct val="90000"/>
            </a:lnSpc>
            <a:spcBef>
              <a:spcPct val="0"/>
            </a:spcBef>
            <a:spcAft>
              <a:spcPct val="15000"/>
            </a:spcAft>
            <a:buChar char="•"/>
          </a:pPr>
          <a:r>
            <a:rPr lang="fr-FR" sz="3100" kern="1200" dirty="0"/>
            <a:t>Licenciement dans l’intérêt du service (suppression de poste, transformation du besoin,…)</a:t>
          </a:r>
        </a:p>
      </dsp:txBody>
      <dsp:txXfrm>
        <a:off x="13648066" y="2584293"/>
        <a:ext cx="3988723" cy="354207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80F702-FC8A-48F4-B890-4C7843FC47F9}">
      <dsp:nvSpPr>
        <dsp:cNvPr id="0" name=""/>
        <dsp:cNvSpPr/>
      </dsp:nvSpPr>
      <dsp:spPr>
        <a:xfrm>
          <a:off x="1284590" y="1731"/>
          <a:ext cx="3588309" cy="2152985"/>
        </a:xfrm>
        <a:prstGeom prst="roundRect">
          <a:avLst>
            <a:gd name="adj" fmla="val 10000"/>
          </a:avLst>
        </a:prstGeom>
        <a:solidFill>
          <a:srgbClr val="D8CDC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solidFill>
                <a:schemeClr val="tx1"/>
              </a:solidFill>
            </a:rPr>
            <a:t>Entretien préalable avec possibilité pour l’agent de se faire assister de la personne de son choix</a:t>
          </a:r>
        </a:p>
      </dsp:txBody>
      <dsp:txXfrm>
        <a:off x="1347649" y="64790"/>
        <a:ext cx="3462191" cy="2026867"/>
      </dsp:txXfrm>
    </dsp:sp>
    <dsp:sp modelId="{C6455F04-0225-45C8-974C-FC5C4A2DE858}">
      <dsp:nvSpPr>
        <dsp:cNvPr id="0" name=""/>
        <dsp:cNvSpPr/>
      </dsp:nvSpPr>
      <dsp:spPr>
        <a:xfrm>
          <a:off x="5188671" y="633273"/>
          <a:ext cx="760721" cy="889900"/>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fr-FR" sz="1800" kern="1200"/>
        </a:p>
      </dsp:txBody>
      <dsp:txXfrm>
        <a:off x="5188671" y="811253"/>
        <a:ext cx="532505" cy="533940"/>
      </dsp:txXfrm>
    </dsp:sp>
    <dsp:sp modelId="{42F3E43D-485F-46FF-8745-7D5125592DA8}">
      <dsp:nvSpPr>
        <dsp:cNvPr id="0" name=""/>
        <dsp:cNvSpPr/>
      </dsp:nvSpPr>
      <dsp:spPr>
        <a:xfrm>
          <a:off x="6308223" y="1731"/>
          <a:ext cx="3588309" cy="2152985"/>
        </a:xfrm>
        <a:prstGeom prst="roundRect">
          <a:avLst>
            <a:gd name="adj" fmla="val 10000"/>
          </a:avLst>
        </a:prstGeom>
        <a:solidFill>
          <a:srgbClr val="D8CDC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solidFill>
                <a:schemeClr val="tx1"/>
              </a:solidFill>
            </a:rPr>
            <a:t>Motivation de la décision de licenciement </a:t>
          </a:r>
          <a:r>
            <a:rPr lang="fr-FR" sz="2200" b="1" kern="1200" dirty="0">
              <a:solidFill>
                <a:schemeClr val="tx1"/>
              </a:solidFill>
            </a:rPr>
            <a:t>uniquement si en cours de période d’essai</a:t>
          </a:r>
        </a:p>
      </dsp:txBody>
      <dsp:txXfrm>
        <a:off x="6371282" y="64790"/>
        <a:ext cx="3462191" cy="2026867"/>
      </dsp:txXfrm>
    </dsp:sp>
    <dsp:sp modelId="{0C0915E1-7102-425D-9341-0A4C8BC8E9EF}">
      <dsp:nvSpPr>
        <dsp:cNvPr id="0" name=""/>
        <dsp:cNvSpPr/>
      </dsp:nvSpPr>
      <dsp:spPr>
        <a:xfrm>
          <a:off x="10212304" y="633273"/>
          <a:ext cx="760721" cy="889900"/>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fr-FR" sz="1800" kern="1200"/>
        </a:p>
      </dsp:txBody>
      <dsp:txXfrm>
        <a:off x="10212304" y="811253"/>
        <a:ext cx="532505" cy="533940"/>
      </dsp:txXfrm>
    </dsp:sp>
    <dsp:sp modelId="{4E0BCC81-64D5-4F5B-9E3D-610A54AA9F79}">
      <dsp:nvSpPr>
        <dsp:cNvPr id="0" name=""/>
        <dsp:cNvSpPr/>
      </dsp:nvSpPr>
      <dsp:spPr>
        <a:xfrm>
          <a:off x="11331856" y="1731"/>
          <a:ext cx="3588309" cy="2152985"/>
        </a:xfrm>
        <a:prstGeom prst="roundRect">
          <a:avLst>
            <a:gd name="adj" fmla="val 10000"/>
          </a:avLst>
        </a:prstGeom>
        <a:solidFill>
          <a:srgbClr val="D8CDC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solidFill>
                <a:schemeClr val="tx1"/>
              </a:solidFill>
            </a:rPr>
            <a:t>Aucune durée de préavis</a:t>
          </a:r>
        </a:p>
      </dsp:txBody>
      <dsp:txXfrm>
        <a:off x="11394915" y="64790"/>
        <a:ext cx="3462191" cy="2026867"/>
      </dsp:txXfrm>
    </dsp:sp>
    <dsp:sp modelId="{C527E88F-2AC4-4A4F-B68A-A32D2AC5AE55}">
      <dsp:nvSpPr>
        <dsp:cNvPr id="0" name=""/>
        <dsp:cNvSpPr/>
      </dsp:nvSpPr>
      <dsp:spPr>
        <a:xfrm rot="5400000">
          <a:off x="12745650" y="2405898"/>
          <a:ext cx="760721" cy="889900"/>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fr-FR" sz="1800" kern="1200"/>
        </a:p>
      </dsp:txBody>
      <dsp:txXfrm rot="-5400000">
        <a:off x="12859041" y="2470487"/>
        <a:ext cx="533940" cy="532505"/>
      </dsp:txXfrm>
    </dsp:sp>
    <dsp:sp modelId="{F6C27946-A782-4FCF-BC60-B233D4197621}">
      <dsp:nvSpPr>
        <dsp:cNvPr id="0" name=""/>
        <dsp:cNvSpPr/>
      </dsp:nvSpPr>
      <dsp:spPr>
        <a:xfrm>
          <a:off x="11331856" y="3590040"/>
          <a:ext cx="3588309" cy="2152985"/>
        </a:xfrm>
        <a:prstGeom prst="roundRect">
          <a:avLst>
            <a:gd name="adj" fmla="val 10000"/>
          </a:avLst>
        </a:prstGeom>
        <a:solidFill>
          <a:srgbClr val="D8CDC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solidFill>
                <a:schemeClr val="tx1"/>
              </a:solidFill>
            </a:rPr>
            <a:t>Notification de la décision de licenciement en LRAR ou remise en mains propres contre décharge</a:t>
          </a:r>
        </a:p>
      </dsp:txBody>
      <dsp:txXfrm>
        <a:off x="11394915" y="3653099"/>
        <a:ext cx="3462191" cy="2026867"/>
      </dsp:txXfrm>
    </dsp:sp>
    <dsp:sp modelId="{EF830D63-73E4-43B8-B9EF-F4E1CF3C6DAE}">
      <dsp:nvSpPr>
        <dsp:cNvPr id="0" name=""/>
        <dsp:cNvSpPr/>
      </dsp:nvSpPr>
      <dsp:spPr>
        <a:xfrm rot="10800000">
          <a:off x="10255364" y="4221582"/>
          <a:ext cx="760721" cy="889900"/>
        </a:xfrm>
        <a:prstGeom prst="rightArrow">
          <a:avLst>
            <a:gd name="adj1" fmla="val 60000"/>
            <a:gd name="adj2" fmla="val 50000"/>
          </a:avLst>
        </a:prstGeom>
        <a:solidFill>
          <a:schemeClr val="accent3"/>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fr-FR" sz="1800" kern="1200"/>
        </a:p>
      </dsp:txBody>
      <dsp:txXfrm rot="10800000">
        <a:off x="10483580" y="4399562"/>
        <a:ext cx="532505" cy="533940"/>
      </dsp:txXfrm>
    </dsp:sp>
    <dsp:sp modelId="{2E648555-2742-4926-9CEA-702D4099152B}">
      <dsp:nvSpPr>
        <dsp:cNvPr id="0" name=""/>
        <dsp:cNvSpPr/>
      </dsp:nvSpPr>
      <dsp:spPr>
        <a:xfrm>
          <a:off x="6308223" y="3590040"/>
          <a:ext cx="3588309" cy="2152985"/>
        </a:xfrm>
        <a:prstGeom prst="roundRect">
          <a:avLst>
            <a:gd name="adj" fmla="val 10000"/>
          </a:avLst>
        </a:prstGeom>
        <a:solidFill>
          <a:srgbClr val="D8CDCE"/>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fr-FR" sz="2200" kern="1200" dirty="0">
              <a:solidFill>
                <a:schemeClr val="tx1"/>
              </a:solidFill>
            </a:rPr>
            <a:t>Aucune indemnité de licenciement n’est due</a:t>
          </a:r>
        </a:p>
      </dsp:txBody>
      <dsp:txXfrm>
        <a:off x="6371282" y="3653099"/>
        <a:ext cx="3462191" cy="202686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79ABDF-F447-4C73-8995-4995030D9137}">
      <dsp:nvSpPr>
        <dsp:cNvPr id="0" name=""/>
        <dsp:cNvSpPr/>
      </dsp:nvSpPr>
      <dsp:spPr>
        <a:xfrm rot="5400000">
          <a:off x="4230734" y="1601989"/>
          <a:ext cx="1174942" cy="1337630"/>
        </a:xfrm>
        <a:prstGeom prst="bentUpArrow">
          <a:avLst>
            <a:gd name="adj1" fmla="val 32840"/>
            <a:gd name="adj2" fmla="val 25000"/>
            <a:gd name="adj3" fmla="val 35780"/>
          </a:avLst>
        </a:prstGeom>
        <a:solidFill>
          <a:srgbClr val="39695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1851F6-33DA-4623-B63F-A665678731AE}">
      <dsp:nvSpPr>
        <dsp:cNvPr id="0" name=""/>
        <dsp:cNvSpPr/>
      </dsp:nvSpPr>
      <dsp:spPr>
        <a:xfrm>
          <a:off x="2478675" y="0"/>
          <a:ext cx="3707437" cy="1935633"/>
        </a:xfrm>
        <a:prstGeom prst="roundRect">
          <a:avLst>
            <a:gd name="adj" fmla="val 16670"/>
          </a:avLst>
        </a:prstGeom>
        <a:solidFill>
          <a:srgbClr val="68BC9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t>Fin des droits à maladie</a:t>
          </a:r>
        </a:p>
      </dsp:txBody>
      <dsp:txXfrm>
        <a:off x="2573182" y="94507"/>
        <a:ext cx="3518423" cy="1746619"/>
      </dsp:txXfrm>
    </dsp:sp>
    <dsp:sp modelId="{F40FEE7B-BCEA-47B1-9431-7007F338C98C}">
      <dsp:nvSpPr>
        <dsp:cNvPr id="0" name=""/>
        <dsp:cNvSpPr/>
      </dsp:nvSpPr>
      <dsp:spPr>
        <a:xfrm>
          <a:off x="6456714" y="399008"/>
          <a:ext cx="6672704" cy="1438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a:t>Fin d’un congé de maladie</a:t>
          </a:r>
        </a:p>
        <a:p>
          <a:pPr marL="228600" lvl="1" indent="-228600" algn="l" defTabSz="889000">
            <a:lnSpc>
              <a:spcPct val="90000"/>
            </a:lnSpc>
            <a:spcBef>
              <a:spcPct val="0"/>
            </a:spcBef>
            <a:spcAft>
              <a:spcPct val="15000"/>
            </a:spcAft>
            <a:buChar char="•"/>
          </a:pPr>
          <a:r>
            <a:rPr lang="fr-FR" sz="2000" kern="1200" dirty="0"/>
            <a:t>Fin d’un congé de grave maladie</a:t>
          </a:r>
        </a:p>
        <a:p>
          <a:pPr marL="228600" lvl="1" indent="-228600" algn="l" defTabSz="889000">
            <a:lnSpc>
              <a:spcPct val="90000"/>
            </a:lnSpc>
            <a:spcBef>
              <a:spcPct val="0"/>
            </a:spcBef>
            <a:spcAft>
              <a:spcPct val="15000"/>
            </a:spcAft>
            <a:buChar char="•"/>
          </a:pPr>
          <a:r>
            <a:rPr lang="fr-FR" sz="2000" kern="1200" dirty="0"/>
            <a:t>Fin d’accident de travail ou maladie professionnelle</a:t>
          </a:r>
        </a:p>
        <a:p>
          <a:pPr marL="114300" lvl="1" indent="-114300" algn="l" defTabSz="622300">
            <a:lnSpc>
              <a:spcPct val="90000"/>
            </a:lnSpc>
            <a:spcBef>
              <a:spcPct val="0"/>
            </a:spcBef>
            <a:spcAft>
              <a:spcPct val="15000"/>
            </a:spcAft>
            <a:buChar char="•"/>
          </a:pPr>
          <a:endParaRPr lang="fr-FR" sz="1400" kern="1200" dirty="0"/>
        </a:p>
      </dsp:txBody>
      <dsp:txXfrm>
        <a:off x="6456714" y="399008"/>
        <a:ext cx="6672704" cy="1438734"/>
      </dsp:txXfrm>
    </dsp:sp>
    <dsp:sp modelId="{243F0DC6-FE6D-4A1F-84F8-744A2391F7FC}">
      <dsp:nvSpPr>
        <dsp:cNvPr id="0" name=""/>
        <dsp:cNvSpPr/>
      </dsp:nvSpPr>
      <dsp:spPr>
        <a:xfrm rot="5400000">
          <a:off x="7590541" y="3538957"/>
          <a:ext cx="1174942" cy="1337630"/>
        </a:xfrm>
        <a:prstGeom prst="bentUpArrow">
          <a:avLst>
            <a:gd name="adj1" fmla="val 32840"/>
            <a:gd name="adj2" fmla="val 25000"/>
            <a:gd name="adj3" fmla="val 35780"/>
          </a:avLst>
        </a:prstGeom>
        <a:solidFill>
          <a:srgbClr val="39695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7AAD433-17A1-4DF0-9A7E-4B1EE2514D05}">
      <dsp:nvSpPr>
        <dsp:cNvPr id="0" name=""/>
        <dsp:cNvSpPr/>
      </dsp:nvSpPr>
      <dsp:spPr>
        <a:xfrm>
          <a:off x="5583661" y="1900810"/>
          <a:ext cx="3707437" cy="1935633"/>
        </a:xfrm>
        <a:prstGeom prst="roundRect">
          <a:avLst>
            <a:gd name="adj" fmla="val 16670"/>
          </a:avLst>
        </a:prstGeom>
        <a:solidFill>
          <a:srgbClr val="68BC9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t>Inaptitude physique définitive et permanente à ses fonctions et à toutes fonctions</a:t>
          </a:r>
        </a:p>
      </dsp:txBody>
      <dsp:txXfrm>
        <a:off x="5678168" y="1995317"/>
        <a:ext cx="3518423" cy="1746619"/>
      </dsp:txXfrm>
    </dsp:sp>
    <dsp:sp modelId="{E6034E77-F6D5-41FD-A2EF-5D5EC521A60F}">
      <dsp:nvSpPr>
        <dsp:cNvPr id="0" name=""/>
        <dsp:cNvSpPr/>
      </dsp:nvSpPr>
      <dsp:spPr>
        <a:xfrm>
          <a:off x="9596272" y="2255540"/>
          <a:ext cx="5524213" cy="10455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a:t>Après avis du médecin agréé</a:t>
          </a:r>
        </a:p>
        <a:p>
          <a:pPr marL="228600" lvl="1" indent="-228600" algn="l" defTabSz="889000">
            <a:lnSpc>
              <a:spcPct val="90000"/>
            </a:lnSpc>
            <a:spcBef>
              <a:spcPct val="0"/>
            </a:spcBef>
            <a:spcAft>
              <a:spcPct val="15000"/>
            </a:spcAft>
            <a:buChar char="•"/>
          </a:pPr>
          <a:r>
            <a:rPr lang="fr-FR" sz="2000" kern="1200" dirty="0"/>
            <a:t>Après un congé de grave maladie, saisine du conseil médical</a:t>
          </a:r>
        </a:p>
        <a:p>
          <a:pPr marL="228600" lvl="1" indent="-228600" algn="l" defTabSz="889000">
            <a:lnSpc>
              <a:spcPct val="90000"/>
            </a:lnSpc>
            <a:spcBef>
              <a:spcPct val="0"/>
            </a:spcBef>
            <a:spcAft>
              <a:spcPct val="15000"/>
            </a:spcAft>
            <a:buChar char="•"/>
          </a:pPr>
          <a:r>
            <a:rPr lang="fr-FR" sz="2000" kern="1200" dirty="0"/>
            <a:t>Impossibilité de reclassement de l’agent</a:t>
          </a:r>
        </a:p>
      </dsp:txBody>
      <dsp:txXfrm>
        <a:off x="9596272" y="2255540"/>
        <a:ext cx="5524213" cy="1045531"/>
      </dsp:txXfrm>
    </dsp:sp>
    <dsp:sp modelId="{4F84A7A4-C83F-4CC9-ABC6-FAEE5FEE91BE}">
      <dsp:nvSpPr>
        <dsp:cNvPr id="0" name=""/>
        <dsp:cNvSpPr/>
      </dsp:nvSpPr>
      <dsp:spPr>
        <a:xfrm>
          <a:off x="9101042" y="3705908"/>
          <a:ext cx="3707437" cy="1935633"/>
        </a:xfrm>
        <a:prstGeom prst="roundRect">
          <a:avLst>
            <a:gd name="adj" fmla="val 16670"/>
          </a:avLst>
        </a:prstGeom>
        <a:solidFill>
          <a:srgbClr val="68BC9C"/>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fr-FR" sz="2400" kern="1200" dirty="0"/>
            <a:t>Procédure de licenciement*</a:t>
          </a:r>
        </a:p>
      </dsp:txBody>
      <dsp:txXfrm>
        <a:off x="9195549" y="3800415"/>
        <a:ext cx="3518423" cy="1746619"/>
      </dsp:txXfrm>
    </dsp:sp>
    <dsp:sp modelId="{6CC2AED7-2352-4F83-B3F6-AE10B1F0B393}">
      <dsp:nvSpPr>
        <dsp:cNvPr id="0" name=""/>
        <dsp:cNvSpPr/>
      </dsp:nvSpPr>
      <dsp:spPr>
        <a:xfrm>
          <a:off x="13201653" y="3639394"/>
          <a:ext cx="5512014" cy="20951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ctr" anchorCtr="0">
          <a:noAutofit/>
        </a:bodyPr>
        <a:lstStyle/>
        <a:p>
          <a:pPr marL="228600" lvl="1" indent="-228600" algn="l" defTabSz="889000">
            <a:lnSpc>
              <a:spcPct val="90000"/>
            </a:lnSpc>
            <a:spcBef>
              <a:spcPct val="0"/>
            </a:spcBef>
            <a:spcAft>
              <a:spcPct val="15000"/>
            </a:spcAft>
            <a:buChar char="•"/>
          </a:pPr>
          <a:r>
            <a:rPr lang="fr-FR" sz="2000" kern="1200" dirty="0"/>
            <a:t>Entretien préalable avec convocation au moins 5 jours avant + consultation dossier médical et individuel</a:t>
          </a:r>
        </a:p>
        <a:p>
          <a:pPr marL="228600" lvl="1" indent="-228600" algn="l" defTabSz="889000">
            <a:lnSpc>
              <a:spcPct val="90000"/>
            </a:lnSpc>
            <a:spcBef>
              <a:spcPct val="0"/>
            </a:spcBef>
            <a:spcAft>
              <a:spcPct val="15000"/>
            </a:spcAft>
            <a:buChar char="•"/>
          </a:pPr>
          <a:r>
            <a:rPr lang="fr-FR" sz="2000" kern="1200" dirty="0"/>
            <a:t>Saisine CCP</a:t>
          </a:r>
        </a:p>
        <a:p>
          <a:pPr marL="228600" lvl="1" indent="-228600" algn="l" defTabSz="889000">
            <a:lnSpc>
              <a:spcPct val="90000"/>
            </a:lnSpc>
            <a:spcBef>
              <a:spcPct val="0"/>
            </a:spcBef>
            <a:spcAft>
              <a:spcPct val="15000"/>
            </a:spcAft>
            <a:buChar char="•"/>
          </a:pPr>
          <a:r>
            <a:rPr lang="fr-FR" sz="2000" kern="1200" dirty="0"/>
            <a:t>Application préavis et versement d’une indemnité de licenciement</a:t>
          </a:r>
        </a:p>
      </dsp:txBody>
      <dsp:txXfrm>
        <a:off x="13201653" y="3639394"/>
        <a:ext cx="5512014" cy="209518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95F6A6-9C58-481F-BC13-4356140F0626}">
      <dsp:nvSpPr>
        <dsp:cNvPr id="0" name=""/>
        <dsp:cNvSpPr/>
      </dsp:nvSpPr>
      <dsp:spPr>
        <a:xfrm>
          <a:off x="0" y="0"/>
          <a:ext cx="12570513" cy="1003866"/>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solidFill>
                <a:schemeClr val="tx1"/>
              </a:solidFill>
            </a:rPr>
            <a:t>Saisine du Comité Social Territorial (CST ) en cas de suppression de poste ou transformation du besoin</a:t>
          </a:r>
        </a:p>
      </dsp:txBody>
      <dsp:txXfrm>
        <a:off x="29402" y="29402"/>
        <a:ext cx="11369811" cy="945062"/>
      </dsp:txXfrm>
    </dsp:sp>
    <dsp:sp modelId="{0943B0DA-47DC-4277-96DB-BDF23ECED29E}">
      <dsp:nvSpPr>
        <dsp:cNvPr id="0" name=""/>
        <dsp:cNvSpPr/>
      </dsp:nvSpPr>
      <dsp:spPr>
        <a:xfrm>
          <a:off x="938707" y="1143292"/>
          <a:ext cx="12570513" cy="1003866"/>
        </a:xfrm>
        <a:prstGeom prst="roundRect">
          <a:avLst>
            <a:gd name="adj" fmla="val 1000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solidFill>
                <a:schemeClr val="tx1"/>
              </a:solidFill>
            </a:rPr>
            <a:t>Impossibilité de reclasser l’agent</a:t>
          </a:r>
        </a:p>
      </dsp:txBody>
      <dsp:txXfrm>
        <a:off x="968109" y="1172694"/>
        <a:ext cx="10920488" cy="945062"/>
      </dsp:txXfrm>
    </dsp:sp>
    <dsp:sp modelId="{33DF45D6-BC95-48BB-82B7-7B0C092C185B}">
      <dsp:nvSpPr>
        <dsp:cNvPr id="0" name=""/>
        <dsp:cNvSpPr/>
      </dsp:nvSpPr>
      <dsp:spPr>
        <a:xfrm>
          <a:off x="1877414" y="2286585"/>
          <a:ext cx="12570513" cy="1003866"/>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solidFill>
                <a:schemeClr val="tx1"/>
              </a:solidFill>
            </a:rPr>
            <a:t>Entretien préalable avec possibilité pour l’agent de se faire assister de la personne de son choix</a:t>
          </a:r>
        </a:p>
      </dsp:txBody>
      <dsp:txXfrm>
        <a:off x="1906816" y="2315987"/>
        <a:ext cx="10920488" cy="945062"/>
      </dsp:txXfrm>
    </dsp:sp>
    <dsp:sp modelId="{672ED661-B2CE-4BF3-BA19-98739F87B10A}">
      <dsp:nvSpPr>
        <dsp:cNvPr id="0" name=""/>
        <dsp:cNvSpPr/>
      </dsp:nvSpPr>
      <dsp:spPr>
        <a:xfrm>
          <a:off x="2816121" y="3429877"/>
          <a:ext cx="12570513" cy="1003866"/>
        </a:xfrm>
        <a:prstGeom prst="roundRect">
          <a:avLst>
            <a:gd name="adj" fmla="val 10000"/>
          </a:avLst>
        </a:prstGeom>
        <a:solidFill>
          <a:schemeClr val="accent4"/>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solidFill>
                <a:schemeClr val="tx1"/>
              </a:solidFill>
            </a:rPr>
            <a:t>Saisine Commission Consultative Paritaire (CCP)</a:t>
          </a:r>
          <a:endParaRPr lang="fr-FR" sz="2600" b="1" kern="1200" dirty="0">
            <a:solidFill>
              <a:schemeClr val="tx1"/>
            </a:solidFill>
          </a:endParaRPr>
        </a:p>
      </dsp:txBody>
      <dsp:txXfrm>
        <a:off x="2845523" y="3459279"/>
        <a:ext cx="10920488" cy="945062"/>
      </dsp:txXfrm>
    </dsp:sp>
    <dsp:sp modelId="{AB2DD703-75B1-48A8-9C59-47F86645A8E8}">
      <dsp:nvSpPr>
        <dsp:cNvPr id="0" name=""/>
        <dsp:cNvSpPr/>
      </dsp:nvSpPr>
      <dsp:spPr>
        <a:xfrm>
          <a:off x="3754828" y="4573170"/>
          <a:ext cx="12570513" cy="1003866"/>
        </a:xfrm>
        <a:prstGeom prst="roundRect">
          <a:avLst>
            <a:gd name="adj" fmla="val 10000"/>
          </a:avLst>
        </a:prstGeom>
        <a:solidFill>
          <a:schemeClr val="accent4">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fr-FR" sz="2600" kern="1200" dirty="0">
              <a:solidFill>
                <a:schemeClr val="tx1"/>
              </a:solidFill>
            </a:rPr>
            <a:t>Notification de la décision de licenciement en LRAR ou remise en mains propres contre décharge</a:t>
          </a:r>
        </a:p>
      </dsp:txBody>
      <dsp:txXfrm>
        <a:off x="3784230" y="4602572"/>
        <a:ext cx="10920488" cy="945062"/>
      </dsp:txXfrm>
    </dsp:sp>
    <dsp:sp modelId="{4A154179-8E03-4DA9-830A-CF5901297F39}">
      <dsp:nvSpPr>
        <dsp:cNvPr id="0" name=""/>
        <dsp:cNvSpPr/>
      </dsp:nvSpPr>
      <dsp:spPr>
        <a:xfrm>
          <a:off x="11918000" y="733380"/>
          <a:ext cx="652513" cy="652513"/>
        </a:xfrm>
        <a:prstGeom prst="downArrow">
          <a:avLst>
            <a:gd name="adj1" fmla="val 55000"/>
            <a:gd name="adj2" fmla="val 45000"/>
          </a:avLst>
        </a:prstGeom>
        <a:solidFill>
          <a:schemeClr val="accent4">
            <a:lumMod val="75000"/>
          </a:schemeClr>
        </a:solidFill>
        <a:ln w="25400" cap="flat" cmpd="sng" algn="ctr">
          <a:solidFill>
            <a:schemeClr val="accent4">
              <a:lumMod val="7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fr-FR" sz="2900" kern="1200"/>
        </a:p>
      </dsp:txBody>
      <dsp:txXfrm>
        <a:off x="12064815" y="733380"/>
        <a:ext cx="358883" cy="491016"/>
      </dsp:txXfrm>
    </dsp:sp>
    <dsp:sp modelId="{BF3BA01D-5216-4C4C-815D-0EE6B463AE4B}">
      <dsp:nvSpPr>
        <dsp:cNvPr id="0" name=""/>
        <dsp:cNvSpPr/>
      </dsp:nvSpPr>
      <dsp:spPr>
        <a:xfrm>
          <a:off x="12856707" y="1876672"/>
          <a:ext cx="652513" cy="652513"/>
        </a:xfrm>
        <a:prstGeom prst="downArrow">
          <a:avLst>
            <a:gd name="adj1" fmla="val 55000"/>
            <a:gd name="adj2" fmla="val 45000"/>
          </a:avLst>
        </a:prstGeom>
        <a:solidFill>
          <a:schemeClr val="accent4">
            <a:lumMod val="75000"/>
          </a:schemeClr>
        </a:solidFill>
        <a:ln w="25400" cap="flat" cmpd="sng" algn="ctr">
          <a:solidFill>
            <a:schemeClr val="accent4">
              <a:lumMod val="7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fr-FR" sz="2900" kern="1200"/>
        </a:p>
      </dsp:txBody>
      <dsp:txXfrm>
        <a:off x="13003522" y="1876672"/>
        <a:ext cx="358883" cy="491016"/>
      </dsp:txXfrm>
    </dsp:sp>
    <dsp:sp modelId="{463516B1-9B0D-4D7C-A26D-F0B0B0E30084}">
      <dsp:nvSpPr>
        <dsp:cNvPr id="0" name=""/>
        <dsp:cNvSpPr/>
      </dsp:nvSpPr>
      <dsp:spPr>
        <a:xfrm>
          <a:off x="13795414" y="3003234"/>
          <a:ext cx="652513" cy="652513"/>
        </a:xfrm>
        <a:prstGeom prst="downArrow">
          <a:avLst>
            <a:gd name="adj1" fmla="val 55000"/>
            <a:gd name="adj2" fmla="val 45000"/>
          </a:avLst>
        </a:prstGeom>
        <a:solidFill>
          <a:schemeClr val="accent4">
            <a:lumMod val="75000"/>
          </a:schemeClr>
        </a:solidFill>
        <a:ln w="25400" cap="flat" cmpd="sng" algn="ctr">
          <a:solidFill>
            <a:schemeClr val="accent4">
              <a:lumMod val="7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fr-FR" sz="2900" kern="1200"/>
        </a:p>
      </dsp:txBody>
      <dsp:txXfrm>
        <a:off x="13942229" y="3003234"/>
        <a:ext cx="358883" cy="491016"/>
      </dsp:txXfrm>
    </dsp:sp>
    <dsp:sp modelId="{490AF865-DA10-4D7C-846D-6796901D6304}">
      <dsp:nvSpPr>
        <dsp:cNvPr id="0" name=""/>
        <dsp:cNvSpPr/>
      </dsp:nvSpPr>
      <dsp:spPr>
        <a:xfrm>
          <a:off x="14734121" y="4157681"/>
          <a:ext cx="652513" cy="652513"/>
        </a:xfrm>
        <a:prstGeom prst="downArrow">
          <a:avLst>
            <a:gd name="adj1" fmla="val 55000"/>
            <a:gd name="adj2" fmla="val 45000"/>
          </a:avLst>
        </a:prstGeom>
        <a:solidFill>
          <a:schemeClr val="accent4">
            <a:lumMod val="75000"/>
          </a:schemeClr>
        </a:solidFill>
        <a:ln w="25400" cap="flat" cmpd="sng" algn="ctr">
          <a:solidFill>
            <a:schemeClr val="accent4">
              <a:lumMod val="75000"/>
              <a:alpha val="9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fr-FR" sz="2900" kern="1200"/>
        </a:p>
      </dsp:txBody>
      <dsp:txXfrm>
        <a:off x="14880936" y="4157681"/>
        <a:ext cx="358883" cy="49101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5CBC8A-0894-48BF-BAFE-B6C829D2ACB2}">
      <dsp:nvSpPr>
        <dsp:cNvPr id="0" name=""/>
        <dsp:cNvSpPr/>
      </dsp:nvSpPr>
      <dsp:spPr>
        <a:xfrm>
          <a:off x="1898342" y="637"/>
          <a:ext cx="2540388" cy="1512063"/>
        </a:xfrm>
        <a:prstGeom prst="ellipse">
          <a:avLst/>
        </a:prstGeom>
        <a:gradFill rotWithShape="0">
          <a:gsLst>
            <a:gs pos="0">
              <a:schemeClr val="accent3">
                <a:alpha val="50000"/>
                <a:hueOff val="0"/>
                <a:satOff val="0"/>
                <a:lumOff val="0"/>
                <a:alphaOff val="0"/>
                <a:tint val="100000"/>
                <a:shade val="100000"/>
                <a:satMod val="130000"/>
              </a:schemeClr>
            </a:gs>
            <a:gs pos="100000">
              <a:schemeClr val="accent3">
                <a:alpha val="50000"/>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83214" tIns="30480" rIns="83214" bIns="30480" numCol="1" spcCol="1270" anchor="ctr" anchorCtr="0">
          <a:noAutofit/>
        </a:bodyPr>
        <a:lstStyle/>
        <a:p>
          <a:pPr marL="0" lvl="0" indent="0" algn="ctr" defTabSz="1066800">
            <a:lnSpc>
              <a:spcPct val="90000"/>
            </a:lnSpc>
            <a:spcBef>
              <a:spcPct val="0"/>
            </a:spcBef>
            <a:spcAft>
              <a:spcPct val="35000"/>
            </a:spcAft>
            <a:buNone/>
          </a:pPr>
          <a:r>
            <a:rPr lang="fr-FR" sz="2400" kern="1200" dirty="0"/>
            <a:t>Volontaire</a:t>
          </a:r>
        </a:p>
      </dsp:txBody>
      <dsp:txXfrm>
        <a:off x="2270373" y="222073"/>
        <a:ext cx="1796326" cy="1069191"/>
      </dsp:txXfrm>
    </dsp:sp>
    <dsp:sp modelId="{3CD0ABD3-1DB3-4895-A178-51D57DD83F8A}">
      <dsp:nvSpPr>
        <dsp:cNvPr id="0" name=""/>
        <dsp:cNvSpPr/>
      </dsp:nvSpPr>
      <dsp:spPr>
        <a:xfrm>
          <a:off x="4069831" y="1395"/>
          <a:ext cx="2736789" cy="1512063"/>
        </a:xfrm>
        <a:prstGeom prst="ellipse">
          <a:avLst/>
        </a:prstGeom>
        <a:gradFill rotWithShape="0">
          <a:gsLst>
            <a:gs pos="0">
              <a:schemeClr val="accent3">
                <a:alpha val="50000"/>
                <a:hueOff val="-4479256"/>
                <a:satOff val="1173"/>
                <a:lumOff val="5931"/>
                <a:alphaOff val="0"/>
                <a:tint val="100000"/>
                <a:shade val="100000"/>
                <a:satMod val="130000"/>
              </a:schemeClr>
            </a:gs>
            <a:gs pos="100000">
              <a:schemeClr val="accent3">
                <a:alpha val="50000"/>
                <a:hueOff val="-4479256"/>
                <a:satOff val="1173"/>
                <a:lumOff val="5931"/>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83214" tIns="30480" rIns="83214" bIns="30480" numCol="1" spcCol="1270" anchor="ctr" anchorCtr="0">
          <a:noAutofit/>
        </a:bodyPr>
        <a:lstStyle/>
        <a:p>
          <a:pPr marL="0" lvl="0" indent="0" algn="ctr" defTabSz="1066800">
            <a:lnSpc>
              <a:spcPct val="90000"/>
            </a:lnSpc>
            <a:spcBef>
              <a:spcPct val="0"/>
            </a:spcBef>
            <a:spcAft>
              <a:spcPct val="35000"/>
            </a:spcAft>
            <a:buNone/>
          </a:pPr>
          <a:r>
            <a:rPr lang="fr-FR" sz="2400" kern="1200" dirty="0"/>
            <a:t>Prolongée</a:t>
          </a:r>
        </a:p>
      </dsp:txBody>
      <dsp:txXfrm>
        <a:off x="4470624" y="222831"/>
        <a:ext cx="1935203" cy="1069191"/>
      </dsp:txXfrm>
    </dsp:sp>
    <dsp:sp modelId="{F984AF45-DB29-43FC-A545-C95613DD218D}">
      <dsp:nvSpPr>
        <dsp:cNvPr id="0" name=""/>
        <dsp:cNvSpPr/>
      </dsp:nvSpPr>
      <dsp:spPr>
        <a:xfrm>
          <a:off x="6522459" y="1395"/>
          <a:ext cx="2532222" cy="1512063"/>
        </a:xfrm>
        <a:prstGeom prst="ellipse">
          <a:avLst/>
        </a:prstGeom>
        <a:gradFill rotWithShape="0">
          <a:gsLst>
            <a:gs pos="0">
              <a:schemeClr val="accent3">
                <a:alpha val="50000"/>
                <a:hueOff val="-8958511"/>
                <a:satOff val="2345"/>
                <a:lumOff val="11863"/>
                <a:alphaOff val="0"/>
                <a:tint val="100000"/>
                <a:shade val="100000"/>
                <a:satMod val="130000"/>
              </a:schemeClr>
            </a:gs>
            <a:gs pos="100000">
              <a:schemeClr val="accent3">
                <a:alpha val="50000"/>
                <a:hueOff val="-8958511"/>
                <a:satOff val="2345"/>
                <a:lumOff val="11863"/>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83214" tIns="30480" rIns="83214" bIns="30480" numCol="1" spcCol="1270" anchor="ctr" anchorCtr="0">
          <a:noAutofit/>
        </a:bodyPr>
        <a:lstStyle/>
        <a:p>
          <a:pPr marL="0" lvl="0" indent="0" algn="ctr" defTabSz="1066800">
            <a:lnSpc>
              <a:spcPct val="90000"/>
            </a:lnSpc>
            <a:spcBef>
              <a:spcPct val="0"/>
            </a:spcBef>
            <a:spcAft>
              <a:spcPct val="35000"/>
            </a:spcAft>
            <a:buNone/>
          </a:pPr>
          <a:r>
            <a:rPr lang="fr-FR" sz="2400" kern="1200" dirty="0"/>
            <a:t>Continue</a:t>
          </a:r>
        </a:p>
      </dsp:txBody>
      <dsp:txXfrm>
        <a:off x="6893294" y="222831"/>
        <a:ext cx="1790552" cy="1069191"/>
      </dsp:txXfrm>
    </dsp:sp>
    <dsp:sp modelId="{55D22DDA-B06B-4FB4-A9C5-630C319D92CD}">
      <dsp:nvSpPr>
        <dsp:cNvPr id="0" name=""/>
        <dsp:cNvSpPr/>
      </dsp:nvSpPr>
      <dsp:spPr>
        <a:xfrm>
          <a:off x="9058444" y="1395"/>
          <a:ext cx="2490686" cy="1512063"/>
        </a:xfrm>
        <a:prstGeom prst="ellipse">
          <a:avLst/>
        </a:prstGeom>
        <a:gradFill rotWithShape="0">
          <a:gsLst>
            <a:gs pos="0">
              <a:schemeClr val="accent3">
                <a:alpha val="50000"/>
                <a:hueOff val="-13437766"/>
                <a:satOff val="3518"/>
                <a:lumOff val="17794"/>
                <a:alphaOff val="0"/>
                <a:tint val="100000"/>
                <a:shade val="100000"/>
                <a:satMod val="130000"/>
              </a:schemeClr>
            </a:gs>
            <a:gs pos="100000">
              <a:schemeClr val="accent3">
                <a:alpha val="50000"/>
                <a:hueOff val="-13437766"/>
                <a:satOff val="3518"/>
                <a:lumOff val="17794"/>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83214" tIns="30480" rIns="83214" bIns="30480" numCol="1" spcCol="1270" anchor="ctr" anchorCtr="0">
          <a:noAutofit/>
        </a:bodyPr>
        <a:lstStyle/>
        <a:p>
          <a:pPr marL="0" lvl="0" indent="0" algn="ctr" defTabSz="1066800">
            <a:lnSpc>
              <a:spcPct val="90000"/>
            </a:lnSpc>
            <a:spcBef>
              <a:spcPct val="0"/>
            </a:spcBef>
            <a:spcAft>
              <a:spcPct val="35000"/>
            </a:spcAft>
            <a:buNone/>
          </a:pPr>
          <a:r>
            <a:rPr lang="fr-FR" sz="2400" kern="1200" dirty="0"/>
            <a:t>Irrégulière</a:t>
          </a:r>
        </a:p>
      </dsp:txBody>
      <dsp:txXfrm>
        <a:off x="9423197" y="222831"/>
        <a:ext cx="1761180" cy="1069191"/>
      </dsp:txXfrm>
    </dsp:sp>
    <dsp:sp modelId="{6B2D2352-0B2C-458B-BA4E-A5EFB15D3A7B}">
      <dsp:nvSpPr>
        <dsp:cNvPr id="0" name=""/>
        <dsp:cNvSpPr/>
      </dsp:nvSpPr>
      <dsp:spPr>
        <a:xfrm>
          <a:off x="11348661" y="1395"/>
          <a:ext cx="2154932" cy="1512063"/>
        </a:xfrm>
        <a:prstGeom prst="ellipse">
          <a:avLst/>
        </a:prstGeom>
        <a:gradFill rotWithShape="0">
          <a:gsLst>
            <a:gs pos="0">
              <a:schemeClr val="accent3">
                <a:alpha val="50000"/>
                <a:hueOff val="-17917022"/>
                <a:satOff val="4690"/>
                <a:lumOff val="23725"/>
                <a:alphaOff val="0"/>
                <a:tint val="100000"/>
                <a:shade val="100000"/>
                <a:satMod val="130000"/>
              </a:schemeClr>
            </a:gs>
            <a:gs pos="100000">
              <a:schemeClr val="accent3">
                <a:alpha val="50000"/>
                <a:hueOff val="-17917022"/>
                <a:satOff val="4690"/>
                <a:lumOff val="23725"/>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tx1"/>
        </a:fontRef>
      </dsp:style>
      <dsp:txBody>
        <a:bodyPr spcFirstLastPara="0" vert="horz" wrap="square" lIns="83214" tIns="30480" rIns="83214" bIns="30480" numCol="1" spcCol="1270" anchor="ctr" anchorCtr="0">
          <a:noAutofit/>
        </a:bodyPr>
        <a:lstStyle/>
        <a:p>
          <a:pPr marL="0" lvl="0" indent="0" algn="ctr" defTabSz="1066800">
            <a:lnSpc>
              <a:spcPct val="90000"/>
            </a:lnSpc>
            <a:spcBef>
              <a:spcPct val="0"/>
            </a:spcBef>
            <a:spcAft>
              <a:spcPct val="35000"/>
            </a:spcAft>
            <a:buNone/>
          </a:pPr>
          <a:r>
            <a:rPr lang="fr-FR" sz="2400" kern="1200" dirty="0"/>
            <a:t>Injustifiée</a:t>
          </a:r>
        </a:p>
      </dsp:txBody>
      <dsp:txXfrm>
        <a:off x="11664243" y="222831"/>
        <a:ext cx="1523768" cy="106919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BD57F3-03B5-42FF-807A-ABC8C8B767FE}">
      <dsp:nvSpPr>
        <dsp:cNvPr id="0" name=""/>
        <dsp:cNvSpPr/>
      </dsp:nvSpPr>
      <dsp:spPr>
        <a:xfrm>
          <a:off x="0" y="973105"/>
          <a:ext cx="16345703" cy="1234639"/>
        </a:xfrm>
        <a:prstGeom prst="notchedRightArrow">
          <a:avLst/>
        </a:prstGeom>
        <a:solidFill>
          <a:schemeClr val="accent1">
            <a:tint val="40000"/>
            <a:hueOff val="0"/>
            <a:satOff val="0"/>
            <a:lumOff val="0"/>
            <a:alphaOff val="0"/>
          </a:schemeClr>
        </a:solidFill>
        <a:ln>
          <a:noFill/>
        </a:ln>
        <a:effectLst>
          <a:outerShdw blurRad="40000" dist="23000" dir="5400000" rotWithShape="0">
            <a:srgbClr val="000000">
              <a:alpha val="35000"/>
            </a:srgbClr>
          </a:outerShdw>
        </a:effectLst>
      </dsp:spPr>
      <dsp:style>
        <a:lnRef idx="0">
          <a:scrgbClr r="0" g="0" b="0"/>
        </a:lnRef>
        <a:fillRef idx="1">
          <a:scrgbClr r="0" g="0" b="0"/>
        </a:fillRef>
        <a:effectRef idx="2">
          <a:scrgbClr r="0" g="0" b="0"/>
        </a:effectRef>
        <a:fontRef idx="minor"/>
      </dsp:style>
    </dsp:sp>
    <dsp:sp modelId="{2E2536C4-4160-4CED-9579-2FAD81459955}">
      <dsp:nvSpPr>
        <dsp:cNvPr id="0" name=""/>
        <dsp:cNvSpPr/>
      </dsp:nvSpPr>
      <dsp:spPr>
        <a:xfrm>
          <a:off x="326103" y="139498"/>
          <a:ext cx="2234318" cy="10425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marL="0" lvl="0" indent="0" algn="ctr" defTabSz="977900">
            <a:lnSpc>
              <a:spcPct val="90000"/>
            </a:lnSpc>
            <a:spcBef>
              <a:spcPct val="0"/>
            </a:spcBef>
            <a:spcAft>
              <a:spcPct val="35000"/>
            </a:spcAft>
            <a:buNone/>
          </a:pPr>
          <a:r>
            <a:rPr lang="fr-FR" sz="2200" kern="1200" dirty="0"/>
            <a:t>Le constat de l’abandon de poste</a:t>
          </a:r>
        </a:p>
      </dsp:txBody>
      <dsp:txXfrm>
        <a:off x="326103" y="139498"/>
        <a:ext cx="2234318" cy="1042591"/>
      </dsp:txXfrm>
    </dsp:sp>
    <dsp:sp modelId="{A168D92A-564B-4D6C-AD98-A09ADB8A1522}">
      <dsp:nvSpPr>
        <dsp:cNvPr id="0" name=""/>
        <dsp:cNvSpPr/>
      </dsp:nvSpPr>
      <dsp:spPr>
        <a:xfrm>
          <a:off x="1095923" y="1361148"/>
          <a:ext cx="504001" cy="503303"/>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C983C23-8347-403D-A7BA-BB5CC6923A0A}">
      <dsp:nvSpPr>
        <dsp:cNvPr id="0" name=""/>
        <dsp:cNvSpPr/>
      </dsp:nvSpPr>
      <dsp:spPr>
        <a:xfrm>
          <a:off x="3136507" y="2089658"/>
          <a:ext cx="5365431" cy="6043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fr-FR" sz="2200" b="1" kern="1200" dirty="0">
              <a:solidFill>
                <a:schemeClr val="accent4">
                  <a:lumMod val="75000"/>
                </a:schemeClr>
              </a:solidFill>
            </a:rPr>
            <a:t>La lettre de mise en demeure</a:t>
          </a:r>
        </a:p>
      </dsp:txBody>
      <dsp:txXfrm>
        <a:off x="3136507" y="2089658"/>
        <a:ext cx="5365431" cy="604356"/>
      </dsp:txXfrm>
    </dsp:sp>
    <dsp:sp modelId="{189D1A98-4047-409E-BCB5-B6D9D84EEBD9}">
      <dsp:nvSpPr>
        <dsp:cNvPr id="0" name=""/>
        <dsp:cNvSpPr/>
      </dsp:nvSpPr>
      <dsp:spPr>
        <a:xfrm>
          <a:off x="5647591" y="1337465"/>
          <a:ext cx="504001" cy="504001"/>
        </a:xfrm>
        <a:prstGeom prst="ellipse">
          <a:avLst/>
        </a:prstGeom>
        <a:gradFill rotWithShape="0">
          <a:gsLst>
            <a:gs pos="0">
              <a:srgbClr val="C9435B">
                <a:hueOff val="0"/>
                <a:satOff val="0"/>
                <a:lumOff val="0"/>
                <a:alphaOff val="0"/>
                <a:tint val="100000"/>
                <a:shade val="100000"/>
                <a:satMod val="130000"/>
              </a:srgbClr>
            </a:gs>
            <a:gs pos="100000">
              <a:srgbClr val="C9435B">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6EBEDE11-593A-423D-8F0E-414012289BA0}">
      <dsp:nvSpPr>
        <dsp:cNvPr id="0" name=""/>
        <dsp:cNvSpPr/>
      </dsp:nvSpPr>
      <dsp:spPr>
        <a:xfrm>
          <a:off x="8955194" y="678363"/>
          <a:ext cx="3542259" cy="6743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b" anchorCtr="0">
          <a:noAutofit/>
        </a:bodyPr>
        <a:lstStyle/>
        <a:p>
          <a:pPr marL="0" lvl="0" indent="0" algn="ctr" defTabSz="977900">
            <a:lnSpc>
              <a:spcPct val="90000"/>
            </a:lnSpc>
            <a:spcBef>
              <a:spcPct val="0"/>
            </a:spcBef>
            <a:spcAft>
              <a:spcPct val="35000"/>
            </a:spcAft>
            <a:buNone/>
          </a:pPr>
          <a:r>
            <a:rPr lang="fr-FR" sz="2200" b="1" kern="1200" dirty="0">
              <a:solidFill>
                <a:schemeClr val="accent5">
                  <a:lumMod val="75000"/>
                </a:schemeClr>
              </a:solidFill>
            </a:rPr>
            <a:t>La réponse de l’agent</a:t>
          </a:r>
        </a:p>
      </dsp:txBody>
      <dsp:txXfrm>
        <a:off x="8955194" y="678363"/>
        <a:ext cx="3542259" cy="674347"/>
      </dsp:txXfrm>
    </dsp:sp>
    <dsp:sp modelId="{9F2CBEB0-B59A-4896-A19F-A383B0F70F49}">
      <dsp:nvSpPr>
        <dsp:cNvPr id="0" name=""/>
        <dsp:cNvSpPr/>
      </dsp:nvSpPr>
      <dsp:spPr>
        <a:xfrm>
          <a:off x="10163189" y="1337465"/>
          <a:ext cx="504001" cy="504001"/>
        </a:xfrm>
        <a:prstGeom prst="ellipse">
          <a:avLst/>
        </a:prstGeom>
        <a:gradFill rotWithShape="0">
          <a:gsLst>
            <a:gs pos="0">
              <a:srgbClr val="C9435B">
                <a:hueOff val="0"/>
                <a:satOff val="0"/>
                <a:lumOff val="0"/>
                <a:alphaOff val="0"/>
                <a:tint val="100000"/>
                <a:shade val="100000"/>
                <a:satMod val="130000"/>
              </a:srgbClr>
            </a:gs>
            <a:gs pos="100000">
              <a:srgbClr val="C9435B">
                <a:hueOff val="0"/>
                <a:satOff val="0"/>
                <a:lumOff val="0"/>
                <a:alphaOff val="0"/>
                <a:tint val="50000"/>
                <a:shade val="100000"/>
                <a:satMod val="350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B5B530CB-4E5D-4D2D-AC75-A14B68AD63B7}">
      <dsp:nvSpPr>
        <dsp:cNvPr id="0" name=""/>
        <dsp:cNvSpPr/>
      </dsp:nvSpPr>
      <dsp:spPr>
        <a:xfrm>
          <a:off x="11989814" y="2207418"/>
          <a:ext cx="3409328" cy="3308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6464" tIns="156464" rIns="156464" bIns="156464" numCol="1" spcCol="1270" anchor="t" anchorCtr="0">
          <a:noAutofit/>
        </a:bodyPr>
        <a:lstStyle/>
        <a:p>
          <a:pPr marL="0" lvl="0" indent="0" algn="ctr" defTabSz="977900">
            <a:lnSpc>
              <a:spcPct val="90000"/>
            </a:lnSpc>
            <a:spcBef>
              <a:spcPct val="0"/>
            </a:spcBef>
            <a:spcAft>
              <a:spcPct val="35000"/>
            </a:spcAft>
            <a:buNone/>
          </a:pPr>
          <a:r>
            <a:rPr lang="fr-FR" sz="2200" kern="1200" dirty="0"/>
            <a:t>L’arrêté de radiation des effectifs pour abandon de poste qui doit être notifié à l’agent</a:t>
          </a:r>
        </a:p>
      </dsp:txBody>
      <dsp:txXfrm>
        <a:off x="11989814" y="2207418"/>
        <a:ext cx="3409328" cy="330809"/>
      </dsp:txXfrm>
    </dsp:sp>
    <dsp:sp modelId="{8CBDEF69-D504-4417-A2ED-3262E7CAEFA7}">
      <dsp:nvSpPr>
        <dsp:cNvPr id="0" name=""/>
        <dsp:cNvSpPr/>
      </dsp:nvSpPr>
      <dsp:spPr>
        <a:xfrm>
          <a:off x="13413818" y="1346376"/>
          <a:ext cx="504001" cy="504001"/>
        </a:xfrm>
        <a:prstGeom prst="ellips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E82986-C30C-48B1-A17F-AABD539E885A}">
      <dsp:nvSpPr>
        <dsp:cNvPr id="0" name=""/>
        <dsp:cNvSpPr/>
      </dsp:nvSpPr>
      <dsp:spPr>
        <a:xfrm>
          <a:off x="0" y="145282"/>
          <a:ext cx="16534540" cy="1079325"/>
        </a:xfrm>
        <a:prstGeom prst="roundRect">
          <a:avLst/>
        </a:prstGeom>
        <a:solidFill>
          <a:schemeClr val="accent3">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fr-FR" sz="4500" kern="1200" dirty="0"/>
            <a:t>Information de la fin de contrat de projet</a:t>
          </a:r>
        </a:p>
      </dsp:txBody>
      <dsp:txXfrm>
        <a:off x="52688" y="197970"/>
        <a:ext cx="16429164" cy="973949"/>
      </dsp:txXfrm>
    </dsp:sp>
    <dsp:sp modelId="{C1E1FA3D-E431-488E-9C7A-4632CD8455E6}">
      <dsp:nvSpPr>
        <dsp:cNvPr id="0" name=""/>
        <dsp:cNvSpPr/>
      </dsp:nvSpPr>
      <dsp:spPr>
        <a:xfrm>
          <a:off x="0" y="1177492"/>
          <a:ext cx="16534540" cy="27944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4972" tIns="57150" rIns="320040" bIns="57150" numCol="1" spcCol="1270" anchor="t" anchorCtr="0">
          <a:noAutofit/>
        </a:bodyPr>
        <a:lstStyle/>
        <a:p>
          <a:pPr marL="285750" lvl="1" indent="-285750" algn="l" defTabSz="1555750">
            <a:lnSpc>
              <a:spcPct val="90000"/>
            </a:lnSpc>
            <a:spcBef>
              <a:spcPct val="0"/>
            </a:spcBef>
            <a:spcAft>
              <a:spcPct val="20000"/>
            </a:spcAft>
            <a:buChar char="•"/>
          </a:pPr>
          <a:r>
            <a:rPr lang="fr-FR" sz="3500" kern="1200" dirty="0"/>
            <a:t>LRAR ou remise en mains propres</a:t>
          </a:r>
        </a:p>
        <a:p>
          <a:pPr marL="285750" lvl="1" indent="-285750" algn="l" defTabSz="1555750">
            <a:lnSpc>
              <a:spcPct val="90000"/>
            </a:lnSpc>
            <a:spcBef>
              <a:spcPct val="0"/>
            </a:spcBef>
            <a:spcAft>
              <a:spcPct val="20000"/>
            </a:spcAft>
            <a:buChar char="•"/>
          </a:pPr>
          <a:r>
            <a:rPr lang="fr-FR" sz="3500" b="0" i="0" kern="1200" dirty="0"/>
            <a:t>Au plus tard deux mois avant le terme de l'engagement pour l'agent recruté pour une durée inférieure ou égale à trois ans</a:t>
          </a:r>
          <a:endParaRPr lang="fr-FR" sz="3500" kern="1200" dirty="0"/>
        </a:p>
        <a:p>
          <a:pPr marL="285750" lvl="1" indent="-285750" algn="l" defTabSz="1555750">
            <a:lnSpc>
              <a:spcPct val="90000"/>
            </a:lnSpc>
            <a:spcBef>
              <a:spcPct val="0"/>
            </a:spcBef>
            <a:spcAft>
              <a:spcPct val="20000"/>
            </a:spcAft>
            <a:buChar char="•"/>
          </a:pPr>
          <a:r>
            <a:rPr lang="fr-FR" sz="3500" b="0" i="0" kern="1200" dirty="0"/>
            <a:t>Au plus tard trois mois avant le terme de l'engagement pour l'agent recruté pour une durée supérieure à trois ans</a:t>
          </a:r>
        </a:p>
      </dsp:txBody>
      <dsp:txXfrm>
        <a:off x="0" y="1177492"/>
        <a:ext cx="16534540" cy="2794499"/>
      </dsp:txXfrm>
    </dsp:sp>
    <dsp:sp modelId="{D62A4114-A1A8-4995-8D28-EB2A4A4E9F82}">
      <dsp:nvSpPr>
        <dsp:cNvPr id="0" name=""/>
        <dsp:cNvSpPr/>
      </dsp:nvSpPr>
      <dsp:spPr>
        <a:xfrm>
          <a:off x="0" y="3971992"/>
          <a:ext cx="16534540" cy="1079325"/>
        </a:xfrm>
        <a:prstGeom prst="roundRect">
          <a:avLst/>
        </a:prstGeom>
        <a:solidFill>
          <a:schemeClr val="accent5"/>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1450" tIns="171450" rIns="171450" bIns="171450" numCol="1" spcCol="1270" anchor="ctr" anchorCtr="0">
          <a:noAutofit/>
        </a:bodyPr>
        <a:lstStyle/>
        <a:p>
          <a:pPr marL="0" lvl="0" indent="0" algn="l" defTabSz="2000250">
            <a:lnSpc>
              <a:spcPct val="90000"/>
            </a:lnSpc>
            <a:spcBef>
              <a:spcPct val="0"/>
            </a:spcBef>
            <a:spcAft>
              <a:spcPct val="35000"/>
            </a:spcAft>
            <a:buNone/>
          </a:pPr>
          <a:r>
            <a:rPr lang="fr-FR" sz="4500" kern="1200" dirty="0"/>
            <a:t>Rupture anticipée du contrat de projet</a:t>
          </a:r>
        </a:p>
      </dsp:txBody>
      <dsp:txXfrm>
        <a:off x="52688" y="4024680"/>
        <a:ext cx="16429164" cy="973949"/>
      </dsp:txXfrm>
    </dsp:sp>
    <dsp:sp modelId="{F5E49009-29E2-4D28-88E7-772152560D97}">
      <dsp:nvSpPr>
        <dsp:cNvPr id="0" name=""/>
        <dsp:cNvSpPr/>
      </dsp:nvSpPr>
      <dsp:spPr>
        <a:xfrm>
          <a:off x="0" y="5051317"/>
          <a:ext cx="16534540" cy="16301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24972" tIns="57150" rIns="320040" bIns="57150" numCol="1" spcCol="1270" anchor="t" anchorCtr="0">
          <a:noAutofit/>
        </a:bodyPr>
        <a:lstStyle/>
        <a:p>
          <a:pPr marL="285750" lvl="1" indent="-285750" algn="l" defTabSz="1555750">
            <a:lnSpc>
              <a:spcPct val="90000"/>
            </a:lnSpc>
            <a:spcBef>
              <a:spcPct val="0"/>
            </a:spcBef>
            <a:spcAft>
              <a:spcPct val="20000"/>
            </a:spcAft>
            <a:buChar char="•"/>
          </a:pPr>
          <a:r>
            <a:rPr lang="fr-FR" sz="3500" b="0" i="0" kern="1200" dirty="0"/>
            <a:t>Lorsque cette rupture est à l’initiative de la collectivité (fin du projet par exemple) l'agent perçoit une indemnité d'un montant égal à 10 % de la rémunération totale perçue à la date de l'interruption du contrat.</a:t>
          </a:r>
          <a:endParaRPr lang="fr-FR" sz="3500" kern="1200" dirty="0"/>
        </a:p>
      </dsp:txBody>
      <dsp:txXfrm>
        <a:off x="0" y="5051317"/>
        <a:ext cx="16534540" cy="1630125"/>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14E745E-13E9-4044-BCB4-70B766602E42}">
      <dsp:nvSpPr>
        <dsp:cNvPr id="0" name=""/>
        <dsp:cNvSpPr/>
      </dsp:nvSpPr>
      <dsp:spPr>
        <a:xfrm>
          <a:off x="0" y="537444"/>
          <a:ext cx="8790622" cy="907200"/>
        </a:xfrm>
        <a:prstGeom prst="rect">
          <a:avLst/>
        </a:prstGeom>
        <a:solidFill>
          <a:schemeClr val="tx2">
            <a:lumMod val="60000"/>
            <a:lumOff val="40000"/>
            <a:alpha val="62000"/>
          </a:schemeClr>
        </a:solidFill>
        <a:ln w="25400" cap="flat" cmpd="sng" algn="ctr">
          <a:solidFill>
            <a:srgbClr val="62386A"/>
          </a:solidFill>
          <a:prstDash val="solid"/>
        </a:ln>
        <a:effectLst/>
      </dsp:spPr>
      <dsp:style>
        <a:lnRef idx="2">
          <a:scrgbClr r="0" g="0" b="0"/>
        </a:lnRef>
        <a:fillRef idx="1">
          <a:scrgbClr r="0" g="0" b="0"/>
        </a:fillRef>
        <a:effectRef idx="0">
          <a:scrgbClr r="0" g="0" b="0"/>
        </a:effectRef>
        <a:fontRef idx="minor"/>
      </dsp:style>
    </dsp:sp>
    <dsp:sp modelId="{9369F84D-8F66-4326-A247-8F8E3032F4EB}">
      <dsp:nvSpPr>
        <dsp:cNvPr id="0" name=""/>
        <dsp:cNvSpPr/>
      </dsp:nvSpPr>
      <dsp:spPr>
        <a:xfrm>
          <a:off x="439531" y="6084"/>
          <a:ext cx="6153435" cy="1062720"/>
        </a:xfrm>
        <a:prstGeom prst="roundRect">
          <a:avLst/>
        </a:prstGeom>
        <a:solidFill>
          <a:schemeClr val="lt1">
            <a:hueOff val="0"/>
            <a:satOff val="0"/>
            <a:lumOff val="0"/>
            <a:alphaOff val="0"/>
          </a:schemeClr>
        </a:solidFill>
        <a:ln w="25400" cap="flat" cmpd="sng" algn="ctr">
          <a:solidFill>
            <a:srgbClr val="62386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585" tIns="0" rIns="232585" bIns="0" numCol="1" spcCol="1270" anchor="ctr" anchorCtr="0">
          <a:noAutofit/>
        </a:bodyPr>
        <a:lstStyle/>
        <a:p>
          <a:pPr marL="0" lvl="0" indent="0" algn="l" defTabSz="1422400">
            <a:lnSpc>
              <a:spcPct val="90000"/>
            </a:lnSpc>
            <a:spcBef>
              <a:spcPct val="0"/>
            </a:spcBef>
            <a:spcAft>
              <a:spcPct val="35000"/>
            </a:spcAft>
            <a:buNone/>
          </a:pPr>
          <a:r>
            <a:rPr lang="fr-FR" sz="3200" kern="1200" dirty="0"/>
            <a:t>CDD « accroissement temporaire »</a:t>
          </a:r>
          <a:r>
            <a:rPr lang="fr-FR" sz="2400" kern="1200" dirty="0"/>
            <a:t> </a:t>
          </a:r>
          <a:r>
            <a:rPr lang="fr-FR" sz="1800" b="1" kern="1200" dirty="0">
              <a:solidFill>
                <a:srgbClr val="C9435B"/>
              </a:solidFill>
            </a:rPr>
            <a:t>art. L332-23 1° du CGFP</a:t>
          </a:r>
        </a:p>
      </dsp:txBody>
      <dsp:txXfrm>
        <a:off x="491409" y="57962"/>
        <a:ext cx="6049679" cy="958964"/>
      </dsp:txXfrm>
    </dsp:sp>
    <dsp:sp modelId="{0A772E17-387D-43AE-8C07-E6043B00D58C}">
      <dsp:nvSpPr>
        <dsp:cNvPr id="0" name=""/>
        <dsp:cNvSpPr/>
      </dsp:nvSpPr>
      <dsp:spPr>
        <a:xfrm>
          <a:off x="0" y="2170405"/>
          <a:ext cx="8790622" cy="907200"/>
        </a:xfrm>
        <a:prstGeom prst="rect">
          <a:avLst/>
        </a:prstGeom>
        <a:solidFill>
          <a:schemeClr val="accent4">
            <a:lumMod val="60000"/>
            <a:lumOff val="40000"/>
            <a:alpha val="62000"/>
          </a:schemeClr>
        </a:solidFill>
        <a:ln w="25400" cap="flat" cmpd="sng" algn="ctr">
          <a:solidFill>
            <a:srgbClr val="62386A"/>
          </a:solidFill>
          <a:prstDash val="solid"/>
        </a:ln>
        <a:effectLst/>
      </dsp:spPr>
      <dsp:style>
        <a:lnRef idx="2">
          <a:scrgbClr r="0" g="0" b="0"/>
        </a:lnRef>
        <a:fillRef idx="1">
          <a:scrgbClr r="0" g="0" b="0"/>
        </a:fillRef>
        <a:effectRef idx="0">
          <a:scrgbClr r="0" g="0" b="0"/>
        </a:effectRef>
        <a:fontRef idx="minor"/>
      </dsp:style>
    </dsp:sp>
    <dsp:sp modelId="{00A5AE72-D185-457F-BF43-1BBBDAA81C62}">
      <dsp:nvSpPr>
        <dsp:cNvPr id="0" name=""/>
        <dsp:cNvSpPr/>
      </dsp:nvSpPr>
      <dsp:spPr>
        <a:xfrm>
          <a:off x="439531" y="1639045"/>
          <a:ext cx="6153435" cy="1062720"/>
        </a:xfrm>
        <a:prstGeom prst="roundRect">
          <a:avLst/>
        </a:prstGeom>
        <a:solidFill>
          <a:schemeClr val="lt1">
            <a:hueOff val="0"/>
            <a:satOff val="0"/>
            <a:lumOff val="0"/>
            <a:alphaOff val="0"/>
          </a:schemeClr>
        </a:solidFill>
        <a:ln w="25400" cap="flat" cmpd="sng" algn="ctr">
          <a:solidFill>
            <a:srgbClr val="62386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585" tIns="0" rIns="232585" bIns="0" numCol="1" spcCol="1270" anchor="ctr" anchorCtr="0">
          <a:noAutofit/>
        </a:bodyPr>
        <a:lstStyle/>
        <a:p>
          <a:pPr marL="0" lvl="0" indent="0" algn="l" defTabSz="1422400">
            <a:lnSpc>
              <a:spcPct val="90000"/>
            </a:lnSpc>
            <a:spcBef>
              <a:spcPct val="0"/>
            </a:spcBef>
            <a:spcAft>
              <a:spcPct val="35000"/>
            </a:spcAft>
            <a:buNone/>
          </a:pPr>
          <a:r>
            <a:rPr lang="fr-FR" sz="3200" kern="1200" dirty="0"/>
            <a:t>CDD de remplacement temporaire </a:t>
          </a:r>
          <a:r>
            <a:rPr lang="fr-FR" sz="1800" b="1" kern="1200" dirty="0">
              <a:solidFill>
                <a:srgbClr val="C9435B"/>
              </a:solidFill>
            </a:rPr>
            <a:t>art. L332-13 du CGFP</a:t>
          </a:r>
        </a:p>
      </dsp:txBody>
      <dsp:txXfrm>
        <a:off x="491409" y="1690923"/>
        <a:ext cx="6049679" cy="958964"/>
      </dsp:txXfrm>
    </dsp:sp>
    <dsp:sp modelId="{3DBD07B7-06BF-433E-8954-D8877A589CB9}">
      <dsp:nvSpPr>
        <dsp:cNvPr id="0" name=""/>
        <dsp:cNvSpPr/>
      </dsp:nvSpPr>
      <dsp:spPr>
        <a:xfrm>
          <a:off x="0" y="3803365"/>
          <a:ext cx="8790622" cy="907200"/>
        </a:xfrm>
        <a:prstGeom prst="rect">
          <a:avLst/>
        </a:prstGeom>
        <a:solidFill>
          <a:schemeClr val="accent2">
            <a:lumMod val="60000"/>
            <a:lumOff val="40000"/>
            <a:alpha val="62000"/>
          </a:schemeClr>
        </a:solidFill>
        <a:ln w="25400" cap="flat" cmpd="sng" algn="ctr">
          <a:solidFill>
            <a:srgbClr val="62386A"/>
          </a:solidFill>
          <a:prstDash val="solid"/>
        </a:ln>
        <a:effectLst/>
      </dsp:spPr>
      <dsp:style>
        <a:lnRef idx="2">
          <a:scrgbClr r="0" g="0" b="0"/>
        </a:lnRef>
        <a:fillRef idx="1">
          <a:scrgbClr r="0" g="0" b="0"/>
        </a:fillRef>
        <a:effectRef idx="0">
          <a:scrgbClr r="0" g="0" b="0"/>
        </a:effectRef>
        <a:fontRef idx="minor"/>
      </dsp:style>
    </dsp:sp>
    <dsp:sp modelId="{EFB0763F-3E9B-483B-B8DE-792C7BA85A38}">
      <dsp:nvSpPr>
        <dsp:cNvPr id="0" name=""/>
        <dsp:cNvSpPr/>
      </dsp:nvSpPr>
      <dsp:spPr>
        <a:xfrm>
          <a:off x="439531" y="3272005"/>
          <a:ext cx="6153435" cy="1062720"/>
        </a:xfrm>
        <a:prstGeom prst="roundRect">
          <a:avLst/>
        </a:prstGeom>
        <a:solidFill>
          <a:schemeClr val="lt1">
            <a:hueOff val="0"/>
            <a:satOff val="0"/>
            <a:lumOff val="0"/>
            <a:alphaOff val="0"/>
          </a:schemeClr>
        </a:solidFill>
        <a:ln w="25400" cap="flat" cmpd="sng" algn="ctr">
          <a:solidFill>
            <a:srgbClr val="62386A"/>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32585" tIns="0" rIns="232585" bIns="0" numCol="1" spcCol="1270" anchor="ctr" anchorCtr="0">
          <a:noAutofit/>
        </a:bodyPr>
        <a:lstStyle/>
        <a:p>
          <a:pPr marL="0" lvl="0" indent="0" algn="l" defTabSz="1422400">
            <a:lnSpc>
              <a:spcPct val="90000"/>
            </a:lnSpc>
            <a:spcBef>
              <a:spcPct val="0"/>
            </a:spcBef>
            <a:spcAft>
              <a:spcPct val="35000"/>
            </a:spcAft>
            <a:buNone/>
          </a:pPr>
          <a:r>
            <a:rPr lang="fr-FR" sz="3200" kern="1200" dirty="0"/>
            <a:t>CDD sur emplois permanents    </a:t>
          </a:r>
          <a:r>
            <a:rPr lang="fr-FR" sz="1800" b="1" kern="1200" dirty="0">
              <a:solidFill>
                <a:srgbClr val="C9435B"/>
              </a:solidFill>
            </a:rPr>
            <a:t>art. L332-8 du CGFP</a:t>
          </a:r>
        </a:p>
      </dsp:txBody>
      <dsp:txXfrm>
        <a:off x="491409" y="3323883"/>
        <a:ext cx="6049679" cy="958964"/>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11.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1">
  <dgm:title val=""/>
  <dgm:desc val=""/>
  <dgm:catLst>
    <dgm:cat type="process" pri="8000"/>
    <dgm:cat type="convert" pri="14000"/>
  </dgm:catLst>
  <dgm:sampData useDef="1">
    <dgm:dataModel>
      <dgm:pt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hoose name="Name1">
      <dgm:if name="Name2" func="var" arg="dir" op="equ" val="norm">
        <dgm:constrLst>
          <dgm:constr type="w" for="ch" forName="arrow" refType="w"/>
          <dgm:constr type="h" for="ch" forName="arrow" refType="h" fact="0.4"/>
          <dgm:constr type="ctrY" for="ch" forName="arrow" refType="h" fact="0.5"/>
          <dgm:constr type="l" for="ch" forName="arrow"/>
          <dgm:constr type="w" for="ch" forName="points" refType="w" fact="0.9"/>
          <dgm:constr type="h" for="ch" forName="points" refType="h"/>
          <dgm:constr type="t" for="ch" forName="points"/>
          <dgm:constr type="l" for="ch" forName="points"/>
        </dgm:constrLst>
      </dgm:if>
      <dgm:else name="Name3">
        <dgm:constrLst>
          <dgm:constr type="w" for="ch" forName="arrow" refType="w"/>
          <dgm:constr type="h" for="ch" forName="arrow" refType="h" fact="0.4"/>
          <dgm:constr type="ctrY" for="ch" forName="arrow" refType="h" fact="0.5"/>
          <dgm:constr type="r" for="ch" forName="arrow" refType="w"/>
          <dgm:constr type="w" for="ch" forName="points" refType="w" fact="0.9"/>
          <dgm:constr type="h" for="ch" forName="points" refType="h"/>
          <dgm:constr type="t" for="ch" forName="points"/>
          <dgm:constr type="r" for="ch" forName="points" refType="w"/>
        </dgm:constrLst>
      </dgm:else>
    </dgm:choose>
    <dgm:ruleLst/>
    <dgm:layoutNode name="arrow" styleLbl="bgShp">
      <dgm:alg type="sp"/>
      <dgm:choose name="Name4">
        <dgm:if name="Name5" func="var" arg="dir" op="equ" val="norm">
          <dgm:shape xmlns:r="http://schemas.openxmlformats.org/officeDocument/2006/relationships" type="notchedRightArrow" r:blip="">
            <dgm:adjLst/>
          </dgm:shape>
        </dgm:if>
        <dgm:else name="Name6">
          <dgm:shape xmlns:r="http://schemas.openxmlformats.org/officeDocument/2006/relationships" rot="180" type="notchedRightArrow" r:blip="">
            <dgm:adjLst/>
          </dgm:shape>
        </dgm:else>
      </dgm:choose>
      <dgm:presOf/>
      <dgm:constrLst/>
      <dgm:ruleLst/>
    </dgm:layoutNode>
    <dgm:layoutNode name="points">
      <dgm:choose name="Name7">
        <dgm:if name="Name8" func="var" arg="dir" op="equ" val="norm">
          <dgm:alg type="lin">
            <dgm:param type="linDir" val="fromL"/>
          </dgm:alg>
        </dgm:if>
        <dgm:else name="Name9">
          <dgm:alg type="lin">
            <dgm:param type="linDir" val="fromR"/>
          </dgm:alg>
        </dgm:else>
      </dgm:choose>
      <dgm:shape xmlns:r="http://schemas.openxmlformats.org/officeDocument/2006/relationships" r:blip="">
        <dgm:adjLst/>
      </dgm:shape>
      <dgm:presOf/>
      <dgm:constrLst>
        <dgm:constr type="w" for="ch" forName="compositeA" refType="w"/>
        <dgm:constr type="h" for="ch" forName="compositeA" refType="h"/>
        <dgm:constr type="w" for="ch" forName="compositeB" refType="w" refFor="ch" refForName="compositeA" op="equ"/>
        <dgm:constr type="h" for="ch" forName="compositeB" refType="h" refFor="ch" refForName="compositeA" op="equ"/>
        <dgm:constr type="primFontSz" for="des" ptType="node" op="equ" val="65"/>
        <dgm:constr type="w" for="ch" forName="space" refType="w" refFor="ch" refForName="compositeA" op="equ" fact="0.05"/>
      </dgm:constrLst>
      <dgm:ruleLst/>
      <dgm:forEach name="Name10" axis="ch" ptType="node">
        <dgm:choose name="Name11">
          <dgm:if name="Name12" axis="self" ptType="node" func="posOdd" op="equ" val="1">
            <dgm:layoutNode name="compositeA">
              <dgm:alg type="composite"/>
              <dgm:shape xmlns:r="http://schemas.openxmlformats.org/officeDocument/2006/relationships" r:blip="">
                <dgm:adjLst/>
              </dgm:shape>
              <dgm:presOf/>
              <dgm:constrLst>
                <dgm:constr type="w" for="ch" forName="textA" refType="w"/>
                <dgm:constr type="h" for="ch" forName="textA" refType="h" fact="0.4"/>
                <dgm:constr type="t" for="ch" forName="textA"/>
                <dgm:constr type="l" for="ch" forName="textA"/>
                <dgm:constr type="h" for="ch" forName="circleA" refType="h" fact="0.1"/>
                <dgm:constr type="h" for="ch" forName="circleA" refType="w" op="lte"/>
                <dgm:constr type="w" for="ch" forName="circleA" refType="h" refFor="ch" refForName="circleA" op="equ"/>
                <dgm:constr type="ctrY" for="ch" forName="circleA" refType="h" fact="0.5"/>
                <dgm:constr type="ctrX" for="ch" forName="circleA" refType="w" refFor="ch" refForName="textA" fact="0.5"/>
                <dgm:constr type="w" for="ch" forName="spaceA" refType="w"/>
                <dgm:constr type="h" for="ch" forName="spaceA" refType="h" fact="0.4"/>
                <dgm:constr type="b" for="ch" forName="spaceA" refType="h"/>
                <dgm:constr type="l" for="ch" forName="spaceA"/>
              </dgm:constrLst>
              <dgm:ruleLst/>
              <dgm:layoutNode name="textA" styleLbl="revTx">
                <dgm:varLst>
                  <dgm:bulletEnabled val="1"/>
                </dgm:varLst>
                <dgm:alg type="tx">
                  <dgm:param type="txAnchorVert" val="b"/>
                  <dgm:param type="txAnchorVertCh" val="b"/>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A">
                <dgm:alg type="sp"/>
                <dgm:shape xmlns:r="http://schemas.openxmlformats.org/officeDocument/2006/relationships" type="ellipse" r:blip="">
                  <dgm:adjLst/>
                </dgm:shape>
                <dgm:presOf/>
                <dgm:constrLst/>
                <dgm:ruleLst/>
              </dgm:layoutNode>
              <dgm:layoutNode name="spaceA">
                <dgm:alg type="sp"/>
                <dgm:shape xmlns:r="http://schemas.openxmlformats.org/officeDocument/2006/relationships" r:blip="">
                  <dgm:adjLst/>
                </dgm:shape>
                <dgm:presOf/>
                <dgm:constrLst/>
                <dgm:ruleLst/>
              </dgm:layoutNode>
            </dgm:layoutNode>
          </dgm:if>
          <dgm:else name="Name13">
            <dgm:layoutNode name="compositeB">
              <dgm:alg type="composite"/>
              <dgm:shape xmlns:r="http://schemas.openxmlformats.org/officeDocument/2006/relationships" r:blip="">
                <dgm:adjLst/>
              </dgm:shape>
              <dgm:presOf/>
              <dgm:constrLst>
                <dgm:constr type="w" for="ch" forName="textB" refType="w"/>
                <dgm:constr type="h" for="ch" forName="textB" refType="h" fact="0.4"/>
                <dgm:constr type="b" for="ch" forName="textB" refType="h"/>
                <dgm:constr type="l" for="ch" forName="textB"/>
                <dgm:constr type="h" for="ch" forName="circleB" refType="h" fact="0.1"/>
                <dgm:constr type="w" for="ch" forName="circleB" refType="h" refFor="ch" refForName="circleB" op="equ"/>
                <dgm:constr type="h" for="ch" forName="circleB" refType="w" op="lte"/>
                <dgm:constr type="ctrY" for="ch" forName="circleB" refType="h" fact="0.5"/>
                <dgm:constr type="ctrX" for="ch" forName="circleB" refType="w" refFor="ch" refForName="textB" fact="0.5"/>
                <dgm:constr type="w" for="ch" forName="spaceB" refType="w"/>
                <dgm:constr type="h" for="ch" forName="spaceB" refType="h" fact="0.4"/>
                <dgm:constr type="t" for="ch" forName="spaceB"/>
                <dgm:constr type="l" for="ch" forName="spaceB"/>
              </dgm:constrLst>
              <dgm:ruleLst/>
              <dgm:layoutNode name="textB" styleLbl="revTx">
                <dgm:varLst>
                  <dgm:bulletEnabled val="1"/>
                </dgm:varLst>
                <dgm:alg type="tx">
                  <dgm:param type="txAnchorVert" val="t"/>
                  <dgm:param type="txAnchorVertCh" val="t"/>
                  <dgm:param type="txAnchorHorzCh" val="ctr"/>
                </dgm:alg>
                <dgm:shape xmlns:r="http://schemas.openxmlformats.org/officeDocument/2006/relationships" type="rect" r:blip="">
                  <dgm:adjLst/>
                </dgm:shape>
                <dgm:presOf axis="desOrSelf" ptType="node"/>
                <dgm:constrLst/>
                <dgm:ruleLst>
                  <dgm:rule type="primFontSz" val="5" fact="NaN" max="NaN"/>
                </dgm:ruleLst>
              </dgm:layoutNode>
              <dgm:layoutNode name="circleB">
                <dgm:alg type="sp"/>
                <dgm:shape xmlns:r="http://schemas.openxmlformats.org/officeDocument/2006/relationships" type="ellipse" r:blip="">
                  <dgm:adjLst/>
                </dgm:shape>
                <dgm:presOf/>
                <dgm:constrLst/>
                <dgm:ruleLst/>
              </dgm:layoutNode>
              <dgm:layoutNode name="spaceB">
                <dgm:alg type="sp"/>
                <dgm:shape xmlns:r="http://schemas.openxmlformats.org/officeDocument/2006/relationships" r:blip="">
                  <dgm:adjLst/>
                </dgm:shape>
                <dgm:presOf/>
                <dgm:constrLst/>
                <dgm:ruleLst/>
              </dgm:layoutNode>
            </dgm:layoutNode>
          </dgm:else>
        </dgm:choose>
        <dgm:forEach name="Name14" axis="followSib" ptType="sibTrans" cnt="1">
          <dgm:layoutNode name="space">
            <dgm:alg type="sp"/>
            <dgm:shape xmlns:r="http://schemas.openxmlformats.org/officeDocument/2006/relationships" r:blip="">
              <dgm:adjLst/>
            </dgm:shape>
            <dgm:presOf/>
            <dgm:constrLst/>
            <dgm:ruleLst/>
          </dgm:layoutNode>
        </dgm:forEach>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44741234"/>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3" y="2"/>
            <a:ext cx="2945659" cy="498057"/>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4" name="Google Shape;4;n"/>
          <p:cNvSpPr txBox="1">
            <a:spLocks noGrp="1"/>
          </p:cNvSpPr>
          <p:nvPr>
            <p:ph type="dt" idx="10"/>
          </p:nvPr>
        </p:nvSpPr>
        <p:spPr>
          <a:xfrm>
            <a:off x="3850446" y="2"/>
            <a:ext cx="2945659" cy="498057"/>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5" name="Google Shape;5;n"/>
          <p:cNvSpPr>
            <a:spLocks noGrp="1" noRot="1" noChangeAspect="1"/>
          </p:cNvSpPr>
          <p:nvPr>
            <p:ph type="sldImg" idx="3"/>
          </p:nvPr>
        </p:nvSpPr>
        <p:spPr>
          <a:xfrm>
            <a:off x="425450" y="1243013"/>
            <a:ext cx="5946775" cy="33464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197"/>
            <a:ext cx="5438140" cy="3908614"/>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3" y="9428586"/>
            <a:ext cx="2945659" cy="498055"/>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dirty="0"/>
          </a:p>
        </p:txBody>
      </p:sp>
      <p:sp>
        <p:nvSpPr>
          <p:cNvPr id="8" name="Google Shape;8;n"/>
          <p:cNvSpPr txBox="1">
            <a:spLocks noGrp="1"/>
          </p:cNvSpPr>
          <p:nvPr>
            <p:ph type="sldNum" idx="12"/>
          </p:nvPr>
        </p:nvSpPr>
        <p:spPr>
          <a:xfrm>
            <a:off x="3850446" y="9428586"/>
            <a:ext cx="2945659" cy="498055"/>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ID" sz="1200" b="0" i="0" u="none" strike="noStrike" cap="none">
                <a:solidFill>
                  <a:schemeClr val="dk1"/>
                </a:solidFill>
                <a:latin typeface="Calibri"/>
                <a:ea typeface="Calibri"/>
                <a:cs typeface="Calibri"/>
                <a:sym typeface="Calibri"/>
              </a:rPr>
              <a:t>‹N°›</a:t>
            </a:fld>
            <a:endParaRPr sz="1200" b="0" i="0" u="none" strike="noStrike" cap="none" dirty="0">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hf sldNum="0" hdr="0" ftr="0" dt="0"/>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p1:notes"/>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92" name="Google Shape;592;p1:notes"/>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a:extLst>
            <a:ext uri="{FF2B5EF4-FFF2-40B4-BE49-F238E27FC236}">
              <a16:creationId xmlns:a16="http://schemas.microsoft.com/office/drawing/2014/main" id="{9621737C-EFCF-313C-77C5-2C7FF2BDCB9F}"/>
            </a:ext>
          </a:extLst>
        </p:cNvPr>
        <p:cNvGrpSpPr/>
        <p:nvPr/>
      </p:nvGrpSpPr>
      <p:grpSpPr>
        <a:xfrm>
          <a:off x="0" y="0"/>
          <a:ext cx="0" cy="0"/>
          <a:chOff x="0" y="0"/>
          <a:chExt cx="0" cy="0"/>
        </a:xfrm>
      </p:grpSpPr>
      <p:sp>
        <p:nvSpPr>
          <p:cNvPr id="810" name="Google Shape;810;p22:notes">
            <a:extLst>
              <a:ext uri="{FF2B5EF4-FFF2-40B4-BE49-F238E27FC236}">
                <a16:creationId xmlns:a16="http://schemas.microsoft.com/office/drawing/2014/main" id="{EB1F17E7-123D-544C-E6BB-A11E22462307}"/>
              </a:ext>
            </a:extLst>
          </p:cNvPr>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a:t>Le licenciement pour insuffisance professionnelle = en cas d’incompétence de l’agent à exercer ses missions</a:t>
            </a:r>
          </a:p>
          <a:p>
            <a:pPr marL="0" lvl="0" indent="0" algn="l" rtl="0">
              <a:spcBef>
                <a:spcPts val="0"/>
              </a:spcBef>
              <a:spcAft>
                <a:spcPts val="0"/>
              </a:spcAft>
              <a:buNone/>
            </a:pPr>
            <a:endParaRPr lang="fr-FR" dirty="0"/>
          </a:p>
          <a:p>
            <a:pPr marL="0" lvl="0" indent="0" algn="l" rtl="0">
              <a:spcBef>
                <a:spcPts val="0"/>
              </a:spcBef>
              <a:spcAft>
                <a:spcPts val="0"/>
              </a:spcAft>
              <a:buNone/>
            </a:pPr>
            <a:r>
              <a:rPr lang="fr-FR" dirty="0"/>
              <a:t>Le licenciement pour faute = en cas de manquement à une obligation</a:t>
            </a:r>
            <a:endParaRPr dirty="0"/>
          </a:p>
        </p:txBody>
      </p:sp>
      <p:sp>
        <p:nvSpPr>
          <p:cNvPr id="811" name="Google Shape;811;p22:notes">
            <a:extLst>
              <a:ext uri="{FF2B5EF4-FFF2-40B4-BE49-F238E27FC236}">
                <a16:creationId xmlns:a16="http://schemas.microsoft.com/office/drawing/2014/main" id="{5CCA33EA-B45A-4A71-19B8-2B0890549F6F}"/>
              </a:ext>
            </a:extLst>
          </p:cNvPr>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48333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a:extLst>
            <a:ext uri="{FF2B5EF4-FFF2-40B4-BE49-F238E27FC236}">
              <a16:creationId xmlns:a16="http://schemas.microsoft.com/office/drawing/2014/main" id="{9621737C-EFCF-313C-77C5-2C7FF2BDCB9F}"/>
            </a:ext>
          </a:extLst>
        </p:cNvPr>
        <p:cNvGrpSpPr/>
        <p:nvPr/>
      </p:nvGrpSpPr>
      <p:grpSpPr>
        <a:xfrm>
          <a:off x="0" y="0"/>
          <a:ext cx="0" cy="0"/>
          <a:chOff x="0" y="0"/>
          <a:chExt cx="0" cy="0"/>
        </a:xfrm>
      </p:grpSpPr>
      <p:sp>
        <p:nvSpPr>
          <p:cNvPr id="810" name="Google Shape;810;p22:notes">
            <a:extLst>
              <a:ext uri="{FF2B5EF4-FFF2-40B4-BE49-F238E27FC236}">
                <a16:creationId xmlns:a16="http://schemas.microsoft.com/office/drawing/2014/main" id="{EB1F17E7-123D-544C-E6BB-A11E22462307}"/>
              </a:ext>
            </a:extLst>
          </p:cNvPr>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a:t>Service Protection sociale qui répond à vos questions concernant ce motif de licenciement.</a:t>
            </a:r>
            <a:endParaRPr dirty="0"/>
          </a:p>
        </p:txBody>
      </p:sp>
      <p:sp>
        <p:nvSpPr>
          <p:cNvPr id="811" name="Google Shape;811;p22:notes">
            <a:extLst>
              <a:ext uri="{FF2B5EF4-FFF2-40B4-BE49-F238E27FC236}">
                <a16:creationId xmlns:a16="http://schemas.microsoft.com/office/drawing/2014/main" id="{5CCA33EA-B45A-4A71-19B8-2B0890549F6F}"/>
              </a:ext>
            </a:extLst>
          </p:cNvPr>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05299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a:extLst>
            <a:ext uri="{FF2B5EF4-FFF2-40B4-BE49-F238E27FC236}">
              <a16:creationId xmlns:a16="http://schemas.microsoft.com/office/drawing/2014/main" id="{9621737C-EFCF-313C-77C5-2C7FF2BDCB9F}"/>
            </a:ext>
          </a:extLst>
        </p:cNvPr>
        <p:cNvGrpSpPr/>
        <p:nvPr/>
      </p:nvGrpSpPr>
      <p:grpSpPr>
        <a:xfrm>
          <a:off x="0" y="0"/>
          <a:ext cx="0" cy="0"/>
          <a:chOff x="0" y="0"/>
          <a:chExt cx="0" cy="0"/>
        </a:xfrm>
      </p:grpSpPr>
      <p:sp>
        <p:nvSpPr>
          <p:cNvPr id="810" name="Google Shape;810;p22:notes">
            <a:extLst>
              <a:ext uri="{FF2B5EF4-FFF2-40B4-BE49-F238E27FC236}">
                <a16:creationId xmlns:a16="http://schemas.microsoft.com/office/drawing/2014/main" id="{EB1F17E7-123D-544C-E6BB-A11E22462307}"/>
              </a:ext>
            </a:extLst>
          </p:cNvPr>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11" name="Google Shape;811;p22:notes">
            <a:extLst>
              <a:ext uri="{FF2B5EF4-FFF2-40B4-BE49-F238E27FC236}">
                <a16:creationId xmlns:a16="http://schemas.microsoft.com/office/drawing/2014/main" id="{5CCA33EA-B45A-4A71-19B8-2B0890549F6F}"/>
              </a:ext>
            </a:extLst>
          </p:cNvPr>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0591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22:notes"/>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11" name="Google Shape;811;p22:notes"/>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571102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22:notes"/>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11" name="Google Shape;811;p22:notes"/>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934546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22:notes"/>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sz="1800" dirty="0">
                <a:latin typeface="+mj-lt"/>
              </a:rPr>
              <a:t>L’abandon de poste est un mode de cessation d'activité de l'agent public. Il constitue une « bizarrerie » dans le droit de la fonction publique territoriale à la fois par son régime juridique qui relève uniquement de la jurisprudence du Conseil d’Etat et d’une circulaire du Premier ministre datant du 11 février 1960 et par son caractère radical puisqu'il permet de "licencier« </a:t>
            </a:r>
          </a:p>
          <a:p>
            <a:pPr marL="0" lvl="0" indent="0" algn="l" rtl="0">
              <a:spcBef>
                <a:spcPts val="0"/>
              </a:spcBef>
              <a:spcAft>
                <a:spcPts val="0"/>
              </a:spcAft>
              <a:buNone/>
            </a:pPr>
            <a:r>
              <a:rPr lang="fr-FR" sz="1800" dirty="0">
                <a:latin typeface="+mj-lt"/>
              </a:rPr>
              <a:t> définitivement un fonctionnaire ou de mettre fin à un contrat en dérogeant aux règles applicables à la procédure disciplinaire.</a:t>
            </a:r>
          </a:p>
          <a:p>
            <a:pPr marL="0" lvl="0" indent="0" algn="l" rtl="0">
              <a:spcBef>
                <a:spcPts val="0"/>
              </a:spcBef>
              <a:spcAft>
                <a:spcPts val="0"/>
              </a:spcAft>
              <a:buNone/>
            </a:pPr>
            <a:endParaRPr lang="fr-FR" sz="1800" dirty="0">
              <a:latin typeface="+mj-lt"/>
            </a:endParaRPr>
          </a:p>
          <a:p>
            <a:pPr marL="792000" indent="-342900">
              <a:buFont typeface="Wingdings" panose="05000000000000000000" pitchFamily="2" charset="2"/>
              <a:buChar char="Ø"/>
            </a:pPr>
            <a:r>
              <a:rPr lang="fr-FR" sz="1800" dirty="0">
                <a:latin typeface="+mj-lt"/>
              </a:rPr>
              <a:t>volontaire (l’absence est à l’initiative de l’agent)</a:t>
            </a:r>
          </a:p>
          <a:p>
            <a:pPr marL="792000" indent="-342900">
              <a:buFont typeface="Wingdings" panose="05000000000000000000" pitchFamily="2" charset="2"/>
              <a:buChar char="Ø"/>
            </a:pPr>
            <a:r>
              <a:rPr lang="fr-FR" sz="1800" dirty="0">
                <a:latin typeface="+mj-lt"/>
              </a:rPr>
              <a:t>prolongée (plus de 48h)</a:t>
            </a:r>
          </a:p>
          <a:p>
            <a:pPr marL="792000" indent="-342900">
              <a:buFont typeface="Wingdings" panose="05000000000000000000" pitchFamily="2" charset="2"/>
              <a:buChar char="Ø"/>
            </a:pPr>
            <a:r>
              <a:rPr lang="fr-FR" sz="1800" dirty="0">
                <a:latin typeface="+mj-lt"/>
              </a:rPr>
              <a:t>continue (une présence entrecoupée d’absences relève du service non fait et/ou de la procédure disciplinaire)</a:t>
            </a:r>
          </a:p>
          <a:p>
            <a:pPr marL="792000" indent="-342900">
              <a:buFont typeface="Wingdings" panose="05000000000000000000" pitchFamily="2" charset="2"/>
              <a:buChar char="Ø"/>
            </a:pPr>
            <a:r>
              <a:rPr lang="fr-FR" sz="1800" dirty="0">
                <a:latin typeface="+mj-lt"/>
              </a:rPr>
              <a:t>irrégulière (pas d’autorisation préalable octroyée par l’employeur)</a:t>
            </a:r>
          </a:p>
          <a:p>
            <a:pPr marL="792000" indent="-342900">
              <a:buFont typeface="Wingdings" panose="05000000000000000000" pitchFamily="2" charset="2"/>
              <a:buChar char="Ø"/>
            </a:pPr>
            <a:r>
              <a:rPr lang="fr-FR" sz="1800" dirty="0">
                <a:latin typeface="+mj-lt"/>
              </a:rPr>
              <a:t>Injustifiée contraire à l’obligation de servir (l’agent n’est pas en mesure de produire une justification ultérieure (ex : arrêt maladie ou empêchement d’ordre matériel)) </a:t>
            </a:r>
          </a:p>
          <a:p>
            <a:pPr marL="0" lvl="0" indent="0" algn="l" rtl="0">
              <a:spcBef>
                <a:spcPts val="0"/>
              </a:spcBef>
              <a:spcAft>
                <a:spcPts val="0"/>
              </a:spcAft>
              <a:buNone/>
            </a:pPr>
            <a:endParaRPr lang="fr-FR" sz="1800" dirty="0">
              <a:latin typeface="+mj-lt"/>
            </a:endParaRPr>
          </a:p>
          <a:p>
            <a:pPr marL="0" lvl="0" indent="0" algn="l" rtl="0">
              <a:spcBef>
                <a:spcPts val="0"/>
              </a:spcBef>
              <a:spcAft>
                <a:spcPts val="0"/>
              </a:spcAft>
              <a:buNone/>
            </a:pPr>
            <a:r>
              <a:rPr lang="fr-FR" sz="1800" dirty="0">
                <a:latin typeface="+mj-lt"/>
              </a:rPr>
              <a:t>Certaines absences ne peuvent pas constituer un abandon de poste, notamment les absences suivantes :</a:t>
            </a:r>
          </a:p>
          <a:p>
            <a:pPr marL="792000" indent="-342900">
              <a:buFont typeface="Wingdings" panose="05000000000000000000" pitchFamily="2" charset="2"/>
              <a:buChar char="Ø"/>
            </a:pPr>
            <a:r>
              <a:rPr lang="fr-FR" sz="1800" dirty="0">
                <a:latin typeface="+mj-lt"/>
              </a:rPr>
              <a:t>Retard, même de plusieurs heures</a:t>
            </a:r>
          </a:p>
          <a:p>
            <a:pPr marL="792000" indent="-342900">
              <a:buFont typeface="Wingdings" panose="05000000000000000000" pitchFamily="2" charset="2"/>
              <a:buChar char="Ø"/>
            </a:pPr>
            <a:r>
              <a:rPr lang="fr-FR" sz="1800" dirty="0">
                <a:latin typeface="+mj-lt"/>
              </a:rPr>
              <a:t>Absence injustifiée en cours de journée, même de plusieurs heures</a:t>
            </a:r>
          </a:p>
          <a:p>
            <a:pPr marL="792000" indent="-342900">
              <a:buFont typeface="Wingdings" panose="05000000000000000000" pitchFamily="2" charset="2"/>
              <a:buChar char="Ø"/>
            </a:pPr>
            <a:r>
              <a:rPr lang="fr-FR" sz="1800" dirty="0">
                <a:latin typeface="+mj-lt"/>
              </a:rPr>
              <a:t>Journée d’absence injustifiée précédée et suivie de journées de travail</a:t>
            </a:r>
          </a:p>
          <a:p>
            <a:pPr marL="792000" indent="-342900">
              <a:buFont typeface="Wingdings" panose="05000000000000000000" pitchFamily="2" charset="2"/>
              <a:buChar char="Ø"/>
            </a:pPr>
            <a:r>
              <a:rPr lang="fr-FR" sz="1800" dirty="0">
                <a:latin typeface="+mj-lt"/>
              </a:rPr>
              <a:t>Répétition fréquente de telles absences</a:t>
            </a:r>
          </a:p>
          <a:p>
            <a:pPr marL="792000" indent="-342900">
              <a:buFont typeface="Wingdings" panose="05000000000000000000" pitchFamily="2" charset="2"/>
              <a:buChar char="Ø"/>
            </a:pPr>
            <a:r>
              <a:rPr lang="fr-FR" sz="1800" dirty="0">
                <a:latin typeface="+mj-lt"/>
              </a:rPr>
              <a:t>Ces absences sont susceptibles de faire l’objet de sanctions disciplinaire</a:t>
            </a:r>
          </a:p>
          <a:p>
            <a:pPr marL="0" lvl="0" indent="0" algn="l" rtl="0">
              <a:spcBef>
                <a:spcPts val="0"/>
              </a:spcBef>
              <a:spcAft>
                <a:spcPts val="0"/>
              </a:spcAft>
              <a:buNone/>
            </a:pPr>
            <a:endParaRPr dirty="0"/>
          </a:p>
        </p:txBody>
      </p:sp>
      <p:sp>
        <p:nvSpPr>
          <p:cNvPr id="811" name="Google Shape;811;p22:notes"/>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331330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a:extLst>
            <a:ext uri="{FF2B5EF4-FFF2-40B4-BE49-F238E27FC236}">
              <a16:creationId xmlns:a16="http://schemas.microsoft.com/office/drawing/2014/main" id="{7D52351C-797A-FD28-13E4-5BD4ACB213E9}"/>
            </a:ext>
          </a:extLst>
        </p:cNvPr>
        <p:cNvGrpSpPr/>
        <p:nvPr/>
      </p:nvGrpSpPr>
      <p:grpSpPr>
        <a:xfrm>
          <a:off x="0" y="0"/>
          <a:ext cx="0" cy="0"/>
          <a:chOff x="0" y="0"/>
          <a:chExt cx="0" cy="0"/>
        </a:xfrm>
      </p:grpSpPr>
      <p:sp>
        <p:nvSpPr>
          <p:cNvPr id="810" name="Google Shape;810;p22:notes">
            <a:extLst>
              <a:ext uri="{FF2B5EF4-FFF2-40B4-BE49-F238E27FC236}">
                <a16:creationId xmlns:a16="http://schemas.microsoft.com/office/drawing/2014/main" id="{92D1F7B6-35BA-94F1-3B84-5D1BA0C8F202}"/>
              </a:ext>
            </a:extLst>
          </p:cNvPr>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sz="1800" dirty="0">
                <a:latin typeface="+mj-lt"/>
              </a:rPr>
              <a:t>Le réemploi s’effectue sous réserve des dispositions de l'article 34 du décret 88-145,</a:t>
            </a:r>
            <a:endParaRPr dirty="0"/>
          </a:p>
        </p:txBody>
      </p:sp>
      <p:sp>
        <p:nvSpPr>
          <p:cNvPr id="811" name="Google Shape;811;p22:notes">
            <a:extLst>
              <a:ext uri="{FF2B5EF4-FFF2-40B4-BE49-F238E27FC236}">
                <a16:creationId xmlns:a16="http://schemas.microsoft.com/office/drawing/2014/main" id="{9DDA3819-C871-2F45-CB40-5616E6E3988A}"/>
              </a:ext>
            </a:extLst>
          </p:cNvPr>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177415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a:extLst>
            <a:ext uri="{FF2B5EF4-FFF2-40B4-BE49-F238E27FC236}">
              <a16:creationId xmlns:a16="http://schemas.microsoft.com/office/drawing/2014/main" id="{7D52351C-797A-FD28-13E4-5BD4ACB213E9}"/>
            </a:ext>
          </a:extLst>
        </p:cNvPr>
        <p:cNvGrpSpPr/>
        <p:nvPr/>
      </p:nvGrpSpPr>
      <p:grpSpPr>
        <a:xfrm>
          <a:off x="0" y="0"/>
          <a:ext cx="0" cy="0"/>
          <a:chOff x="0" y="0"/>
          <a:chExt cx="0" cy="0"/>
        </a:xfrm>
      </p:grpSpPr>
      <p:sp>
        <p:nvSpPr>
          <p:cNvPr id="810" name="Google Shape;810;p22:notes">
            <a:extLst>
              <a:ext uri="{FF2B5EF4-FFF2-40B4-BE49-F238E27FC236}">
                <a16:creationId xmlns:a16="http://schemas.microsoft.com/office/drawing/2014/main" id="{92D1F7B6-35BA-94F1-3B84-5D1BA0C8F202}"/>
              </a:ext>
            </a:extLst>
          </p:cNvPr>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11" name="Google Shape;811;p22:notes">
            <a:extLst>
              <a:ext uri="{FF2B5EF4-FFF2-40B4-BE49-F238E27FC236}">
                <a16:creationId xmlns:a16="http://schemas.microsoft.com/office/drawing/2014/main" id="{9DDA3819-C871-2F45-CB40-5616E6E3988A}"/>
              </a:ext>
            </a:extLst>
          </p:cNvPr>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89898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a:extLst>
            <a:ext uri="{FF2B5EF4-FFF2-40B4-BE49-F238E27FC236}">
              <a16:creationId xmlns:a16="http://schemas.microsoft.com/office/drawing/2014/main" id="{7D52351C-797A-FD28-13E4-5BD4ACB213E9}"/>
            </a:ext>
          </a:extLst>
        </p:cNvPr>
        <p:cNvGrpSpPr/>
        <p:nvPr/>
      </p:nvGrpSpPr>
      <p:grpSpPr>
        <a:xfrm>
          <a:off x="0" y="0"/>
          <a:ext cx="0" cy="0"/>
          <a:chOff x="0" y="0"/>
          <a:chExt cx="0" cy="0"/>
        </a:xfrm>
      </p:grpSpPr>
      <p:sp>
        <p:nvSpPr>
          <p:cNvPr id="810" name="Google Shape;810;p22:notes">
            <a:extLst>
              <a:ext uri="{FF2B5EF4-FFF2-40B4-BE49-F238E27FC236}">
                <a16:creationId xmlns:a16="http://schemas.microsoft.com/office/drawing/2014/main" id="{92D1F7B6-35BA-94F1-3B84-5D1BA0C8F202}"/>
              </a:ext>
            </a:extLst>
          </p:cNvPr>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11" name="Google Shape;811;p22:notes">
            <a:extLst>
              <a:ext uri="{FF2B5EF4-FFF2-40B4-BE49-F238E27FC236}">
                <a16:creationId xmlns:a16="http://schemas.microsoft.com/office/drawing/2014/main" id="{9DDA3819-C871-2F45-CB40-5616E6E3988A}"/>
              </a:ext>
            </a:extLst>
          </p:cNvPr>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021629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a:extLst>
            <a:ext uri="{FF2B5EF4-FFF2-40B4-BE49-F238E27FC236}">
              <a16:creationId xmlns:a16="http://schemas.microsoft.com/office/drawing/2014/main" id="{9621737C-EFCF-313C-77C5-2C7FF2BDCB9F}"/>
            </a:ext>
          </a:extLst>
        </p:cNvPr>
        <p:cNvGrpSpPr/>
        <p:nvPr/>
      </p:nvGrpSpPr>
      <p:grpSpPr>
        <a:xfrm>
          <a:off x="0" y="0"/>
          <a:ext cx="0" cy="0"/>
          <a:chOff x="0" y="0"/>
          <a:chExt cx="0" cy="0"/>
        </a:xfrm>
      </p:grpSpPr>
      <p:sp>
        <p:nvSpPr>
          <p:cNvPr id="810" name="Google Shape;810;p22:notes">
            <a:extLst>
              <a:ext uri="{FF2B5EF4-FFF2-40B4-BE49-F238E27FC236}">
                <a16:creationId xmlns:a16="http://schemas.microsoft.com/office/drawing/2014/main" id="{EB1F17E7-123D-544C-E6BB-A11E22462307}"/>
              </a:ext>
            </a:extLst>
          </p:cNvPr>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a:t>Article 46 décret 88-145 dernier alinéa</a:t>
            </a:r>
            <a:endParaRPr dirty="0"/>
          </a:p>
        </p:txBody>
      </p:sp>
      <p:sp>
        <p:nvSpPr>
          <p:cNvPr id="811" name="Google Shape;811;p22:notes">
            <a:extLst>
              <a:ext uri="{FF2B5EF4-FFF2-40B4-BE49-F238E27FC236}">
                <a16:creationId xmlns:a16="http://schemas.microsoft.com/office/drawing/2014/main" id="{5CCA33EA-B45A-4A71-19B8-2B0890549F6F}"/>
              </a:ext>
            </a:extLst>
          </p:cNvPr>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5602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0"/>
        <p:cNvGrpSpPr/>
        <p:nvPr/>
      </p:nvGrpSpPr>
      <p:grpSpPr>
        <a:xfrm>
          <a:off x="0" y="0"/>
          <a:ext cx="0" cy="0"/>
          <a:chOff x="0" y="0"/>
          <a:chExt cx="0" cy="0"/>
        </a:xfrm>
      </p:grpSpPr>
      <p:sp>
        <p:nvSpPr>
          <p:cNvPr id="601" name="Google Shape;601;p2:notes"/>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02" name="Google Shape;602;p2:notes"/>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a:extLst>
            <a:ext uri="{FF2B5EF4-FFF2-40B4-BE49-F238E27FC236}">
              <a16:creationId xmlns:a16="http://schemas.microsoft.com/office/drawing/2014/main" id="{5702A446-F8F9-D153-080D-56CCDB842C63}"/>
            </a:ext>
          </a:extLst>
        </p:cNvPr>
        <p:cNvGrpSpPr/>
        <p:nvPr/>
      </p:nvGrpSpPr>
      <p:grpSpPr>
        <a:xfrm>
          <a:off x="0" y="0"/>
          <a:ext cx="0" cy="0"/>
          <a:chOff x="0" y="0"/>
          <a:chExt cx="0" cy="0"/>
        </a:xfrm>
      </p:grpSpPr>
      <p:sp>
        <p:nvSpPr>
          <p:cNvPr id="810" name="Google Shape;810;p22:notes">
            <a:extLst>
              <a:ext uri="{FF2B5EF4-FFF2-40B4-BE49-F238E27FC236}">
                <a16:creationId xmlns:a16="http://schemas.microsoft.com/office/drawing/2014/main" id="{62069FAB-8F12-C4E3-B98A-8D2EFFD15E67}"/>
              </a:ext>
            </a:extLst>
          </p:cNvPr>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11" name="Google Shape;811;p22:notes">
            <a:extLst>
              <a:ext uri="{FF2B5EF4-FFF2-40B4-BE49-F238E27FC236}">
                <a16:creationId xmlns:a16="http://schemas.microsoft.com/office/drawing/2014/main" id="{F7CEB11B-CD50-B22E-01E5-A3B8A9ADB776}"/>
              </a:ext>
            </a:extLst>
          </p:cNvPr>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6738352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22:notes"/>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lang="fr-FR" dirty="0"/>
          </a:p>
        </p:txBody>
      </p:sp>
      <p:sp>
        <p:nvSpPr>
          <p:cNvPr id="811" name="Google Shape;811;p22:notes"/>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794906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a:extLst>
            <a:ext uri="{FF2B5EF4-FFF2-40B4-BE49-F238E27FC236}">
              <a16:creationId xmlns:a16="http://schemas.microsoft.com/office/drawing/2014/main" id="{9621737C-EFCF-313C-77C5-2C7FF2BDCB9F}"/>
            </a:ext>
          </a:extLst>
        </p:cNvPr>
        <p:cNvGrpSpPr/>
        <p:nvPr/>
      </p:nvGrpSpPr>
      <p:grpSpPr>
        <a:xfrm>
          <a:off x="0" y="0"/>
          <a:ext cx="0" cy="0"/>
          <a:chOff x="0" y="0"/>
          <a:chExt cx="0" cy="0"/>
        </a:xfrm>
      </p:grpSpPr>
      <p:sp>
        <p:nvSpPr>
          <p:cNvPr id="810" name="Google Shape;810;p22:notes">
            <a:extLst>
              <a:ext uri="{FF2B5EF4-FFF2-40B4-BE49-F238E27FC236}">
                <a16:creationId xmlns:a16="http://schemas.microsoft.com/office/drawing/2014/main" id="{EB1F17E7-123D-544C-E6BB-A11E22462307}"/>
              </a:ext>
            </a:extLst>
          </p:cNvPr>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11" name="Google Shape;811;p22:notes">
            <a:extLst>
              <a:ext uri="{FF2B5EF4-FFF2-40B4-BE49-F238E27FC236}">
                <a16:creationId xmlns:a16="http://schemas.microsoft.com/office/drawing/2014/main" id="{5CCA33EA-B45A-4A71-19B8-2B0890549F6F}"/>
              </a:ext>
            </a:extLst>
          </p:cNvPr>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0041294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22:notes"/>
          <p:cNvSpPr txBox="1">
            <a:spLocks noGrp="1"/>
          </p:cNvSpPr>
          <p:nvPr>
            <p:ph type="body" idx="1"/>
          </p:nvPr>
        </p:nvSpPr>
        <p:spPr>
          <a:xfrm>
            <a:off x="710407" y="4925408"/>
            <a:ext cx="5683250" cy="4029881"/>
          </a:xfrm>
          <a:prstGeom prst="rect">
            <a:avLst/>
          </a:prstGeom>
        </p:spPr>
        <p:txBody>
          <a:bodyPr spcFirstLastPara="1" wrap="square" lIns="99059" tIns="49516" rIns="99059" bIns="49516" anchor="t" anchorCtr="0">
            <a:noAutofit/>
          </a:bodyPr>
          <a:lstStyle/>
          <a:p>
            <a:pPr marL="0" indent="0"/>
            <a:endParaRPr sz="160500" dirty="0">
              <a:latin typeface="Century Gothic" panose="020B0502020202020204" pitchFamily="34" charset="0"/>
            </a:endParaRPr>
          </a:p>
        </p:txBody>
      </p:sp>
      <p:sp>
        <p:nvSpPr>
          <p:cNvPr id="811" name="Google Shape;811;p22:notes"/>
          <p:cNvSpPr>
            <a:spLocks noGrp="1" noRot="1" noChangeAspect="1"/>
          </p:cNvSpPr>
          <p:nvPr>
            <p:ph type="sldImg" idx="2"/>
          </p:nvPr>
        </p:nvSpPr>
        <p:spPr>
          <a:xfrm>
            <a:off x="482600" y="1279525"/>
            <a:ext cx="6140450" cy="34544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361485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22:notes"/>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a:t>L’agent contractuel qui a un CET doit donc bien prendre en compte le nombre de jours acquis sur son CET pour déterminer sa date de radiation lors d’une démission,</a:t>
            </a:r>
          </a:p>
        </p:txBody>
      </p:sp>
      <p:sp>
        <p:nvSpPr>
          <p:cNvPr id="811" name="Google Shape;811;p22:notes"/>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390884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0"/>
        <p:cNvGrpSpPr/>
        <p:nvPr/>
      </p:nvGrpSpPr>
      <p:grpSpPr>
        <a:xfrm>
          <a:off x="0" y="0"/>
          <a:ext cx="0" cy="0"/>
          <a:chOff x="0" y="0"/>
          <a:chExt cx="0" cy="0"/>
        </a:xfrm>
      </p:grpSpPr>
      <p:sp>
        <p:nvSpPr>
          <p:cNvPr id="1221" name="Google Shape;1221;p54:notes"/>
          <p:cNvSpPr txBox="1">
            <a:spLocks noGrp="1"/>
          </p:cNvSpPr>
          <p:nvPr>
            <p:ph type="body" idx="1"/>
          </p:nvPr>
        </p:nvSpPr>
        <p:spPr>
          <a:xfrm>
            <a:off x="679768" y="4777197"/>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22" name="Google Shape;1222;p54:notes"/>
          <p:cNvSpPr>
            <a:spLocks noGrp="1" noRot="1" noChangeAspect="1"/>
          </p:cNvSpPr>
          <p:nvPr>
            <p:ph type="sldImg" idx="2"/>
          </p:nvPr>
        </p:nvSpPr>
        <p:spPr>
          <a:xfrm>
            <a:off x="425450" y="1243013"/>
            <a:ext cx="5946775" cy="33464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292004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0"/>
        <p:cNvGrpSpPr/>
        <p:nvPr/>
      </p:nvGrpSpPr>
      <p:grpSpPr>
        <a:xfrm>
          <a:off x="0" y="0"/>
          <a:ext cx="0" cy="0"/>
          <a:chOff x="0" y="0"/>
          <a:chExt cx="0" cy="0"/>
        </a:xfrm>
      </p:grpSpPr>
      <p:sp>
        <p:nvSpPr>
          <p:cNvPr id="1221" name="Google Shape;1221;p54:notes"/>
          <p:cNvSpPr txBox="1">
            <a:spLocks noGrp="1"/>
          </p:cNvSpPr>
          <p:nvPr>
            <p:ph type="body" idx="1"/>
          </p:nvPr>
        </p:nvSpPr>
        <p:spPr>
          <a:xfrm>
            <a:off x="679768" y="4777197"/>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222" name="Google Shape;1222;p54:notes"/>
          <p:cNvSpPr>
            <a:spLocks noGrp="1" noRot="1" noChangeAspect="1"/>
          </p:cNvSpPr>
          <p:nvPr>
            <p:ph type="sldImg" idx="2"/>
          </p:nvPr>
        </p:nvSpPr>
        <p:spPr>
          <a:xfrm>
            <a:off x="425450" y="1243013"/>
            <a:ext cx="5946775" cy="33464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68914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22:notes"/>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a:t>Au terme de contrat, ce sont pour les contrats non renouvelables, exemple quand on arrive à la durée maxi de contrat saisonnier (6mois) ou accroissement temporaire (12 mois),</a:t>
            </a:r>
            <a:endParaRPr dirty="0"/>
          </a:p>
        </p:txBody>
      </p:sp>
      <p:sp>
        <p:nvSpPr>
          <p:cNvPr id="811" name="Google Shape;811;p22:notes"/>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08231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p37:notes"/>
          <p:cNvSpPr txBox="1">
            <a:spLocks noGrp="1"/>
          </p:cNvSpPr>
          <p:nvPr>
            <p:ph type="body" idx="1"/>
          </p:nvPr>
        </p:nvSpPr>
        <p:spPr>
          <a:xfrm>
            <a:off x="679768" y="4777197"/>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24" name="Google Shape;1024;p37:notes"/>
          <p:cNvSpPr>
            <a:spLocks noGrp="1" noRot="1" noChangeAspect="1"/>
          </p:cNvSpPr>
          <p:nvPr>
            <p:ph type="sldImg" idx="2"/>
          </p:nvPr>
        </p:nvSpPr>
        <p:spPr>
          <a:xfrm>
            <a:off x="425450" y="1243013"/>
            <a:ext cx="5946775" cy="33464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232014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p37:notes"/>
          <p:cNvSpPr txBox="1">
            <a:spLocks noGrp="1"/>
          </p:cNvSpPr>
          <p:nvPr>
            <p:ph type="body" idx="1"/>
          </p:nvPr>
        </p:nvSpPr>
        <p:spPr>
          <a:xfrm>
            <a:off x="679768" y="4777197"/>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24" name="Google Shape;1024;p37:notes"/>
          <p:cNvSpPr>
            <a:spLocks noGrp="1" noRot="1" noChangeAspect="1"/>
          </p:cNvSpPr>
          <p:nvPr>
            <p:ph type="sldImg" idx="2"/>
          </p:nvPr>
        </p:nvSpPr>
        <p:spPr>
          <a:xfrm>
            <a:off x="425450" y="1243013"/>
            <a:ext cx="5946775" cy="33464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485005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p37:notes"/>
          <p:cNvSpPr txBox="1">
            <a:spLocks noGrp="1"/>
          </p:cNvSpPr>
          <p:nvPr>
            <p:ph type="body" idx="1"/>
          </p:nvPr>
        </p:nvSpPr>
        <p:spPr>
          <a:xfrm>
            <a:off x="679768" y="4777197"/>
            <a:ext cx="5438140" cy="3908614"/>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1024" name="Google Shape;1024;p37:notes"/>
          <p:cNvSpPr>
            <a:spLocks noGrp="1" noRot="1" noChangeAspect="1"/>
          </p:cNvSpPr>
          <p:nvPr>
            <p:ph type="sldImg" idx="2"/>
          </p:nvPr>
        </p:nvSpPr>
        <p:spPr>
          <a:xfrm>
            <a:off x="425450" y="1243013"/>
            <a:ext cx="5946775" cy="334645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934343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p:cNvGrpSpPr/>
        <p:nvPr/>
      </p:nvGrpSpPr>
      <p:grpSpPr>
        <a:xfrm>
          <a:off x="0" y="0"/>
          <a:ext cx="0" cy="0"/>
          <a:chOff x="0" y="0"/>
          <a:chExt cx="0" cy="0"/>
        </a:xfrm>
      </p:grpSpPr>
      <p:sp>
        <p:nvSpPr>
          <p:cNvPr id="810" name="Google Shape;810;p22:notes"/>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11" name="Google Shape;811;p22:notes"/>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456577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a:extLst>
            <a:ext uri="{FF2B5EF4-FFF2-40B4-BE49-F238E27FC236}">
              <a16:creationId xmlns:a16="http://schemas.microsoft.com/office/drawing/2014/main" id="{9621737C-EFCF-313C-77C5-2C7FF2BDCB9F}"/>
            </a:ext>
          </a:extLst>
        </p:cNvPr>
        <p:cNvGrpSpPr/>
        <p:nvPr/>
      </p:nvGrpSpPr>
      <p:grpSpPr>
        <a:xfrm>
          <a:off x="0" y="0"/>
          <a:ext cx="0" cy="0"/>
          <a:chOff x="0" y="0"/>
          <a:chExt cx="0" cy="0"/>
        </a:xfrm>
      </p:grpSpPr>
      <p:sp>
        <p:nvSpPr>
          <p:cNvPr id="810" name="Google Shape;810;p22:notes">
            <a:extLst>
              <a:ext uri="{FF2B5EF4-FFF2-40B4-BE49-F238E27FC236}">
                <a16:creationId xmlns:a16="http://schemas.microsoft.com/office/drawing/2014/main" id="{EB1F17E7-123D-544C-E6BB-A11E22462307}"/>
              </a:ext>
            </a:extLst>
          </p:cNvPr>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11" name="Google Shape;811;p22:notes">
            <a:extLst>
              <a:ext uri="{FF2B5EF4-FFF2-40B4-BE49-F238E27FC236}">
                <a16:creationId xmlns:a16="http://schemas.microsoft.com/office/drawing/2014/main" id="{5CCA33EA-B45A-4A71-19B8-2B0890549F6F}"/>
              </a:ext>
            </a:extLst>
          </p:cNvPr>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73301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9">
          <a:extLst>
            <a:ext uri="{FF2B5EF4-FFF2-40B4-BE49-F238E27FC236}">
              <a16:creationId xmlns:a16="http://schemas.microsoft.com/office/drawing/2014/main" id="{9621737C-EFCF-313C-77C5-2C7FF2BDCB9F}"/>
            </a:ext>
          </a:extLst>
        </p:cNvPr>
        <p:cNvGrpSpPr/>
        <p:nvPr/>
      </p:nvGrpSpPr>
      <p:grpSpPr>
        <a:xfrm>
          <a:off x="0" y="0"/>
          <a:ext cx="0" cy="0"/>
          <a:chOff x="0" y="0"/>
          <a:chExt cx="0" cy="0"/>
        </a:xfrm>
      </p:grpSpPr>
      <p:sp>
        <p:nvSpPr>
          <p:cNvPr id="810" name="Google Shape;810;p22:notes">
            <a:extLst>
              <a:ext uri="{FF2B5EF4-FFF2-40B4-BE49-F238E27FC236}">
                <a16:creationId xmlns:a16="http://schemas.microsoft.com/office/drawing/2014/main" id="{EB1F17E7-123D-544C-E6BB-A11E22462307}"/>
              </a:ext>
            </a:extLst>
          </p:cNvPr>
          <p:cNvSpPr txBox="1">
            <a:spLocks noGrp="1"/>
          </p:cNvSpPr>
          <p:nvPr>
            <p:ph type="body" idx="1"/>
          </p:nvPr>
        </p:nvSpPr>
        <p:spPr>
          <a:xfrm>
            <a:off x="685800" y="4400551"/>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fr-FR" dirty="0"/>
              <a:t>Pas d’indemnité de fin de contrat non plus</a:t>
            </a:r>
            <a:endParaRPr dirty="0"/>
          </a:p>
        </p:txBody>
      </p:sp>
      <p:sp>
        <p:nvSpPr>
          <p:cNvPr id="811" name="Google Shape;811;p22:notes">
            <a:extLst>
              <a:ext uri="{FF2B5EF4-FFF2-40B4-BE49-F238E27FC236}">
                <a16:creationId xmlns:a16="http://schemas.microsoft.com/office/drawing/2014/main" id="{5CCA33EA-B45A-4A71-19B8-2B0890549F6F}"/>
              </a:ext>
            </a:extLst>
          </p:cNvPr>
          <p:cNvSpPr>
            <a:spLocks noGrp="1" noRot="1" noChangeAspect="1"/>
          </p:cNvSpPr>
          <p:nvPr>
            <p:ph type="sldImg" idx="2"/>
          </p:nvPr>
        </p:nvSpPr>
        <p:spPr>
          <a:xfrm>
            <a:off x="687388" y="1143000"/>
            <a:ext cx="5484812"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20748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1_Pitch-Deck" userDrawn="1">
  <p:cSld name="1_Pitch-Deck">
    <p:bg>
      <p:bgPr>
        <a:solidFill>
          <a:schemeClr val="lt1"/>
        </a:solidFill>
        <a:effectLst/>
      </p:bgPr>
    </p:bg>
    <p:spTree>
      <p:nvGrpSpPr>
        <p:cNvPr id="1" name="Shape 15"/>
        <p:cNvGrpSpPr/>
        <p:nvPr/>
      </p:nvGrpSpPr>
      <p:grpSpPr>
        <a:xfrm>
          <a:off x="0" y="0"/>
          <a:ext cx="0" cy="0"/>
          <a:chOff x="0" y="0"/>
          <a:chExt cx="0" cy="0"/>
        </a:xfrm>
      </p:grpSpPr>
      <p:sp>
        <p:nvSpPr>
          <p:cNvPr id="6" name="Titre 5">
            <a:extLst>
              <a:ext uri="{FF2B5EF4-FFF2-40B4-BE49-F238E27FC236}">
                <a16:creationId xmlns:a16="http://schemas.microsoft.com/office/drawing/2014/main" id="{207EF57B-AAC2-7342-787C-F387DC45177E}"/>
              </a:ext>
            </a:extLst>
          </p:cNvPr>
          <p:cNvSpPr>
            <a:spLocks noGrp="1"/>
          </p:cNvSpPr>
          <p:nvPr>
            <p:ph type="title" hasCustomPrompt="1"/>
          </p:nvPr>
        </p:nvSpPr>
        <p:spPr>
          <a:xfrm>
            <a:off x="719138" y="3087974"/>
            <a:ext cx="9938869" cy="3717560"/>
          </a:xfrm>
          <a:prstGeom prst="rect">
            <a:avLst/>
          </a:prstGeom>
        </p:spPr>
        <p:txBody>
          <a:bodyPr/>
          <a:lstStyle>
            <a:lvl1pPr>
              <a:defRPr sz="10000"/>
            </a:lvl1pPr>
          </a:lstStyle>
          <a:p>
            <a:r>
              <a:rPr lang="fr-FR" dirty="0"/>
              <a:t>Titre </a:t>
            </a:r>
            <a:br>
              <a:rPr lang="fr-FR" dirty="0"/>
            </a:br>
            <a:r>
              <a:rPr lang="fr-FR" dirty="0"/>
              <a:t>du document</a:t>
            </a:r>
          </a:p>
        </p:txBody>
      </p:sp>
    </p:spTree>
  </p:cSld>
  <p:clrMapOvr>
    <a:masterClrMapping/>
  </p:clrMapOvr>
  <p:extLst>
    <p:ext uri="{DCECCB84-F9BA-43D5-87BE-67443E8EF086}">
      <p15:sldGuideLst xmlns:p15="http://schemas.microsoft.com/office/powerpoint/2012/main">
        <p15:guide id="1" pos="5760" userDrawn="1">
          <p15:clr>
            <a:srgbClr val="FBAE40"/>
          </p15:clr>
        </p15:guide>
        <p15:guide id="2" orient="horz" pos="3240" userDrawn="1">
          <p15:clr>
            <a:srgbClr val="FBAE40"/>
          </p15:clr>
        </p15:guide>
        <p15:guide id="3" pos="453" userDrawn="1">
          <p15:clr>
            <a:srgbClr val="FBAE40"/>
          </p15:clr>
        </p15:guide>
        <p15:guide id="4" orient="horz" pos="450" userDrawn="1">
          <p15:clr>
            <a:srgbClr val="FBAE40"/>
          </p15:clr>
        </p15:guide>
        <p15:guide id="5" pos="10613" userDrawn="1">
          <p15:clr>
            <a:srgbClr val="FBAE40"/>
          </p15:clr>
        </p15:guide>
        <p15:guide id="6" orient="horz" pos="603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1_Pitch-Deck" preserve="1" userDrawn="1">
  <p:cSld name="12_Pitch-Deck">
    <p:bg>
      <p:bgPr>
        <a:solidFill>
          <a:schemeClr val="lt1"/>
        </a:solidFill>
        <a:effectLst/>
      </p:bgPr>
    </p:bg>
    <p:spTree>
      <p:nvGrpSpPr>
        <p:cNvPr id="1" name="Shape 15"/>
        <p:cNvGrpSpPr/>
        <p:nvPr/>
      </p:nvGrpSpPr>
      <p:grpSpPr>
        <a:xfrm>
          <a:off x="0" y="0"/>
          <a:ext cx="0" cy="0"/>
          <a:chOff x="0" y="0"/>
          <a:chExt cx="0" cy="0"/>
        </a:xfrm>
      </p:grpSpPr>
      <p:sp>
        <p:nvSpPr>
          <p:cNvPr id="16" name="Google Shape;16;p2"/>
          <p:cNvSpPr>
            <a:spLocks noGrp="1"/>
          </p:cNvSpPr>
          <p:nvPr>
            <p:ph type="pic" idx="2"/>
          </p:nvPr>
        </p:nvSpPr>
        <p:spPr>
          <a:xfrm>
            <a:off x="8623495" y="604918"/>
            <a:ext cx="7735547" cy="8967707"/>
          </a:xfrm>
          <a:prstGeom prst="rect">
            <a:avLst/>
          </a:prstGeom>
          <a:noFill/>
          <a:ln>
            <a:noFill/>
          </a:ln>
        </p:spPr>
        <p:txBody>
          <a:bodyPr/>
          <a:lstStyle/>
          <a:p>
            <a:endParaRPr lang="fr-FR" dirty="0"/>
          </a:p>
        </p:txBody>
      </p:sp>
      <p:sp>
        <p:nvSpPr>
          <p:cNvPr id="20" name="Google Shape;20;p2"/>
          <p:cNvSpPr txBox="1">
            <a:spLocks noGrp="1"/>
          </p:cNvSpPr>
          <p:nvPr>
            <p:ph type="body" idx="1"/>
          </p:nvPr>
        </p:nvSpPr>
        <p:spPr>
          <a:xfrm>
            <a:off x="719139" y="5143501"/>
            <a:ext cx="7735546" cy="4429126"/>
          </a:xfrm>
          <a:prstGeom prst="rect">
            <a:avLst/>
          </a:prstGeom>
          <a:noFill/>
          <a:ln>
            <a:noFill/>
          </a:ln>
        </p:spPr>
        <p:txBody>
          <a:bodyPr spcFirstLastPara="1" wrap="square" lIns="91425" tIns="45700" rIns="91425" bIns="45700" anchor="t" anchorCtr="0">
            <a:noAutofit/>
          </a:bodyPr>
          <a:lstStyle>
            <a:lvl1pPr marL="457189" lvl="0" indent="-228594" algn="l">
              <a:lnSpc>
                <a:spcPct val="150000"/>
              </a:lnSpc>
              <a:spcBef>
                <a:spcPts val="1500"/>
              </a:spcBef>
              <a:spcAft>
                <a:spcPts val="0"/>
              </a:spcAft>
              <a:buClr>
                <a:schemeClr val="dk1"/>
              </a:buClr>
              <a:buSzPts val="1400"/>
              <a:buNone/>
              <a:defRPr sz="1400">
                <a:latin typeface="Lora Medium" pitchFamily="2" charset="77"/>
              </a:defRPr>
            </a:lvl1pPr>
            <a:lvl2pPr marL="914377" lvl="1" indent="-228594" algn="l">
              <a:lnSpc>
                <a:spcPct val="150000"/>
              </a:lnSpc>
              <a:spcBef>
                <a:spcPts val="751"/>
              </a:spcBef>
              <a:spcAft>
                <a:spcPts val="0"/>
              </a:spcAft>
              <a:buClr>
                <a:schemeClr val="dk1"/>
              </a:buClr>
              <a:buSzPts val="1100"/>
              <a:buNone/>
              <a:defRPr sz="1100"/>
            </a:lvl2pPr>
            <a:lvl3pPr marL="1371566" lvl="2" indent="-228594" algn="l">
              <a:lnSpc>
                <a:spcPct val="150000"/>
              </a:lnSpc>
              <a:spcBef>
                <a:spcPts val="751"/>
              </a:spcBef>
              <a:spcAft>
                <a:spcPts val="0"/>
              </a:spcAft>
              <a:buClr>
                <a:schemeClr val="dk1"/>
              </a:buClr>
              <a:buSzPts val="1050"/>
              <a:buNone/>
              <a:defRPr sz="1051"/>
            </a:lvl3pPr>
            <a:lvl4pPr marL="1828754" lvl="3" indent="-228594" algn="l">
              <a:lnSpc>
                <a:spcPct val="150000"/>
              </a:lnSpc>
              <a:spcBef>
                <a:spcPts val="751"/>
              </a:spcBef>
              <a:spcAft>
                <a:spcPts val="0"/>
              </a:spcAft>
              <a:buClr>
                <a:schemeClr val="dk1"/>
              </a:buClr>
              <a:buSzPts val="1000"/>
              <a:buNone/>
              <a:defRPr sz="1000"/>
            </a:lvl4pPr>
            <a:lvl5pPr marL="2285943" lvl="4" indent="-228594" algn="l">
              <a:lnSpc>
                <a:spcPct val="150000"/>
              </a:lnSpc>
              <a:spcBef>
                <a:spcPts val="751"/>
              </a:spcBef>
              <a:spcAft>
                <a:spcPts val="0"/>
              </a:spcAft>
              <a:buClr>
                <a:schemeClr val="dk1"/>
              </a:buClr>
              <a:buSzPts val="1000"/>
              <a:buNone/>
              <a:defRPr sz="1000"/>
            </a:lvl5pPr>
            <a:lvl6pPr marL="2743131" lvl="5" indent="-342891" algn="l">
              <a:lnSpc>
                <a:spcPct val="90000"/>
              </a:lnSpc>
              <a:spcBef>
                <a:spcPts val="751"/>
              </a:spcBef>
              <a:spcAft>
                <a:spcPts val="0"/>
              </a:spcAft>
              <a:buClr>
                <a:schemeClr val="dk1"/>
              </a:buClr>
              <a:buSzPts val="1800"/>
              <a:buChar char="•"/>
              <a:defRPr/>
            </a:lvl6pPr>
            <a:lvl7pPr marL="3200320" lvl="6" indent="-342891" algn="l">
              <a:lnSpc>
                <a:spcPct val="90000"/>
              </a:lnSpc>
              <a:spcBef>
                <a:spcPts val="751"/>
              </a:spcBef>
              <a:spcAft>
                <a:spcPts val="0"/>
              </a:spcAft>
              <a:buClr>
                <a:schemeClr val="dk1"/>
              </a:buClr>
              <a:buSzPts val="1800"/>
              <a:buChar char="•"/>
              <a:defRPr/>
            </a:lvl7pPr>
            <a:lvl8pPr marL="3657509" lvl="7" indent="-342891" algn="l">
              <a:lnSpc>
                <a:spcPct val="90000"/>
              </a:lnSpc>
              <a:spcBef>
                <a:spcPts val="751"/>
              </a:spcBef>
              <a:spcAft>
                <a:spcPts val="0"/>
              </a:spcAft>
              <a:buClr>
                <a:schemeClr val="dk1"/>
              </a:buClr>
              <a:buSzPts val="1800"/>
              <a:buChar char="•"/>
              <a:defRPr/>
            </a:lvl8pPr>
            <a:lvl9pPr marL="4114697" lvl="8" indent="-342891" algn="l">
              <a:lnSpc>
                <a:spcPct val="90000"/>
              </a:lnSpc>
              <a:spcBef>
                <a:spcPts val="751"/>
              </a:spcBef>
              <a:spcAft>
                <a:spcPts val="0"/>
              </a:spcAft>
              <a:buClr>
                <a:schemeClr val="dk1"/>
              </a:buClr>
              <a:buSzPts val="1800"/>
              <a:buChar char="•"/>
              <a:defRPr/>
            </a:lvl9pPr>
          </a:lstStyle>
          <a:p>
            <a:endParaRPr dirty="0"/>
          </a:p>
        </p:txBody>
      </p:sp>
      <p:sp>
        <p:nvSpPr>
          <p:cNvPr id="6" name="Titre 5">
            <a:extLst>
              <a:ext uri="{FF2B5EF4-FFF2-40B4-BE49-F238E27FC236}">
                <a16:creationId xmlns:a16="http://schemas.microsoft.com/office/drawing/2014/main" id="{207EF57B-AAC2-7342-787C-F387DC45177E}"/>
              </a:ext>
            </a:extLst>
          </p:cNvPr>
          <p:cNvSpPr>
            <a:spLocks noGrp="1"/>
          </p:cNvSpPr>
          <p:nvPr>
            <p:ph type="title"/>
          </p:nvPr>
        </p:nvSpPr>
        <p:spPr>
          <a:xfrm>
            <a:off x="719139" y="604918"/>
            <a:ext cx="7735546" cy="3952092"/>
          </a:xfrm>
          <a:prstGeom prst="rect">
            <a:avLst/>
          </a:prstGeom>
        </p:spPr>
        <p:txBody>
          <a:bodyPr/>
          <a:lstStyle/>
          <a:p>
            <a:r>
              <a:rPr lang="fr-FR" dirty="0"/>
              <a:t>Modifiez le style du titre</a:t>
            </a:r>
          </a:p>
        </p:txBody>
      </p:sp>
    </p:spTree>
    <p:extLst>
      <p:ext uri="{BB962C8B-B14F-4D97-AF65-F5344CB8AC3E}">
        <p14:creationId xmlns:p14="http://schemas.microsoft.com/office/powerpoint/2010/main" val="1690721147"/>
      </p:ext>
    </p:extLst>
  </p:cSld>
  <p:clrMapOvr>
    <a:masterClrMapping/>
  </p:clrMapOvr>
  <p:extLst>
    <p:ext uri="{DCECCB84-F9BA-43D5-87BE-67443E8EF086}">
      <p15:sldGuideLst xmlns:p15="http://schemas.microsoft.com/office/powerpoint/2012/main">
        <p15:guide id="1" pos="5760" userDrawn="1">
          <p15:clr>
            <a:srgbClr val="FBAE40"/>
          </p15:clr>
        </p15:guide>
        <p15:guide id="2" orient="horz" pos="3240" userDrawn="1">
          <p15:clr>
            <a:srgbClr val="FBAE40"/>
          </p15:clr>
        </p15:guide>
        <p15:guide id="3" pos="453" userDrawn="1">
          <p15:clr>
            <a:srgbClr val="FBAE40"/>
          </p15:clr>
        </p15:guide>
        <p15:guide id="4" orient="horz" pos="450" userDrawn="1">
          <p15:clr>
            <a:srgbClr val="FBAE40"/>
          </p15:clr>
        </p15:guide>
        <p15:guide id="5" pos="10613" userDrawn="1">
          <p15:clr>
            <a:srgbClr val="FBAE40"/>
          </p15:clr>
        </p15:guide>
        <p15:guide id="6" orient="horz" pos="603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54_Pitch-Deck">
  <p:cSld name="54_Pitch-Deck">
    <p:bg>
      <p:bgPr>
        <a:solidFill>
          <a:schemeClr val="lt1"/>
        </a:solidFill>
        <a:effectLst/>
      </p:bgPr>
    </p:bg>
    <p:spTree>
      <p:nvGrpSpPr>
        <p:cNvPr id="1" name="Shape 537"/>
        <p:cNvGrpSpPr/>
        <p:nvPr/>
      </p:nvGrpSpPr>
      <p:grpSpPr>
        <a:xfrm>
          <a:off x="0" y="0"/>
          <a:ext cx="0" cy="0"/>
          <a:chOff x="0" y="0"/>
          <a:chExt cx="0" cy="0"/>
        </a:xfrm>
      </p:grpSpPr>
      <p:sp>
        <p:nvSpPr>
          <p:cNvPr id="541" name="Google Shape;541;p55"/>
          <p:cNvSpPr txBox="1">
            <a:spLocks noGrp="1"/>
          </p:cNvSpPr>
          <p:nvPr>
            <p:ph type="title"/>
          </p:nvPr>
        </p:nvSpPr>
        <p:spPr>
          <a:xfrm>
            <a:off x="8941425" y="714377"/>
            <a:ext cx="7417619" cy="8858249"/>
          </a:xfrm>
          <a:prstGeom prst="rect">
            <a:avLst/>
          </a:prstGeom>
          <a:solidFill>
            <a:srgbClr val="EE4553"/>
          </a:solidFill>
          <a:ln>
            <a:noFill/>
          </a:ln>
        </p:spPr>
        <p:txBody>
          <a:bodyPr spcFirstLastPara="1" wrap="square" lIns="360000" tIns="360000" rIns="360000" bIns="360000" anchor="t" anchorCtr="0">
            <a:normAutofit/>
          </a:bodyPr>
          <a:lstStyle>
            <a:lvl1pPr lvl="0" algn="l">
              <a:lnSpc>
                <a:spcPct val="90000"/>
              </a:lnSpc>
              <a:spcBef>
                <a:spcPts val="0"/>
              </a:spcBef>
              <a:spcAft>
                <a:spcPts val="0"/>
              </a:spcAft>
              <a:buClr>
                <a:schemeClr val="accent5"/>
              </a:buClr>
              <a:buSzPts val="6600"/>
              <a:buFont typeface="Montserrat ExtraBold"/>
              <a:buNone/>
              <a:defRPr>
                <a:solidFill>
                  <a:schemeClr val="bg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542" name="Google Shape;542;p55"/>
          <p:cNvSpPr txBox="1">
            <a:spLocks noGrp="1"/>
          </p:cNvSpPr>
          <p:nvPr>
            <p:ph type="body" idx="1"/>
          </p:nvPr>
        </p:nvSpPr>
        <p:spPr>
          <a:xfrm>
            <a:off x="719137" y="5370419"/>
            <a:ext cx="7733195" cy="4202206"/>
          </a:xfrm>
          <a:prstGeom prst="rect">
            <a:avLst/>
          </a:prstGeom>
          <a:noFill/>
          <a:ln>
            <a:noFill/>
          </a:ln>
        </p:spPr>
        <p:txBody>
          <a:bodyPr spcFirstLastPara="1" wrap="square" lIns="91425" tIns="45700" rIns="91425" bIns="45700" anchor="t" anchorCtr="0">
            <a:normAutofit/>
          </a:bodyPr>
          <a:lstStyle>
            <a:lvl1pPr marL="457189" lvl="0" indent="-228594" algn="l">
              <a:lnSpc>
                <a:spcPct val="150000"/>
              </a:lnSpc>
              <a:spcBef>
                <a:spcPts val="1500"/>
              </a:spcBef>
              <a:spcAft>
                <a:spcPts val="0"/>
              </a:spcAft>
              <a:buClr>
                <a:schemeClr val="dk1"/>
              </a:buClr>
              <a:buSzPts val="1400"/>
              <a:buNone/>
              <a:defRPr sz="1400"/>
            </a:lvl1pPr>
            <a:lvl2pPr marL="914377" lvl="1" indent="-228594" algn="l">
              <a:lnSpc>
                <a:spcPct val="150000"/>
              </a:lnSpc>
              <a:spcBef>
                <a:spcPts val="751"/>
              </a:spcBef>
              <a:spcAft>
                <a:spcPts val="0"/>
              </a:spcAft>
              <a:buClr>
                <a:schemeClr val="dk1"/>
              </a:buClr>
              <a:buSzPts val="1100"/>
              <a:buNone/>
              <a:defRPr sz="1100"/>
            </a:lvl2pPr>
            <a:lvl3pPr marL="1371566" lvl="2" indent="-228594" algn="l">
              <a:lnSpc>
                <a:spcPct val="150000"/>
              </a:lnSpc>
              <a:spcBef>
                <a:spcPts val="751"/>
              </a:spcBef>
              <a:spcAft>
                <a:spcPts val="0"/>
              </a:spcAft>
              <a:buClr>
                <a:schemeClr val="dk1"/>
              </a:buClr>
              <a:buSzPts val="1050"/>
              <a:buNone/>
              <a:defRPr sz="1051"/>
            </a:lvl3pPr>
            <a:lvl4pPr marL="1828754" lvl="3" indent="-228594" algn="l">
              <a:lnSpc>
                <a:spcPct val="150000"/>
              </a:lnSpc>
              <a:spcBef>
                <a:spcPts val="751"/>
              </a:spcBef>
              <a:spcAft>
                <a:spcPts val="0"/>
              </a:spcAft>
              <a:buClr>
                <a:schemeClr val="dk1"/>
              </a:buClr>
              <a:buSzPts val="1000"/>
              <a:buNone/>
              <a:defRPr sz="1000"/>
            </a:lvl4pPr>
            <a:lvl5pPr marL="2285943" lvl="4" indent="-228594" algn="l">
              <a:lnSpc>
                <a:spcPct val="150000"/>
              </a:lnSpc>
              <a:spcBef>
                <a:spcPts val="751"/>
              </a:spcBef>
              <a:spcAft>
                <a:spcPts val="0"/>
              </a:spcAft>
              <a:buClr>
                <a:schemeClr val="dk1"/>
              </a:buClr>
              <a:buSzPts val="1000"/>
              <a:buNone/>
              <a:defRPr sz="1000"/>
            </a:lvl5pPr>
            <a:lvl6pPr marL="2743131" lvl="5" indent="-342891" algn="l">
              <a:lnSpc>
                <a:spcPct val="90000"/>
              </a:lnSpc>
              <a:spcBef>
                <a:spcPts val="751"/>
              </a:spcBef>
              <a:spcAft>
                <a:spcPts val="0"/>
              </a:spcAft>
              <a:buClr>
                <a:schemeClr val="dk1"/>
              </a:buClr>
              <a:buSzPts val="1800"/>
              <a:buChar char="•"/>
              <a:defRPr/>
            </a:lvl6pPr>
            <a:lvl7pPr marL="3200320" lvl="6" indent="-342891" algn="l">
              <a:lnSpc>
                <a:spcPct val="90000"/>
              </a:lnSpc>
              <a:spcBef>
                <a:spcPts val="751"/>
              </a:spcBef>
              <a:spcAft>
                <a:spcPts val="0"/>
              </a:spcAft>
              <a:buClr>
                <a:schemeClr val="dk1"/>
              </a:buClr>
              <a:buSzPts val="1800"/>
              <a:buChar char="•"/>
              <a:defRPr/>
            </a:lvl7pPr>
            <a:lvl8pPr marL="3657509" lvl="7" indent="-342891" algn="l">
              <a:lnSpc>
                <a:spcPct val="90000"/>
              </a:lnSpc>
              <a:spcBef>
                <a:spcPts val="751"/>
              </a:spcBef>
              <a:spcAft>
                <a:spcPts val="0"/>
              </a:spcAft>
              <a:buClr>
                <a:schemeClr val="dk1"/>
              </a:buClr>
              <a:buSzPts val="1800"/>
              <a:buChar char="•"/>
              <a:defRPr/>
            </a:lvl8pPr>
            <a:lvl9pPr marL="4114697" lvl="8" indent="-342891" algn="l">
              <a:lnSpc>
                <a:spcPct val="90000"/>
              </a:lnSpc>
              <a:spcBef>
                <a:spcPts val="751"/>
              </a:spcBef>
              <a:spcAft>
                <a:spcPts val="0"/>
              </a:spcAft>
              <a:buClr>
                <a:schemeClr val="dk1"/>
              </a:buClr>
              <a:buSzPts val="1800"/>
              <a:buChar char="•"/>
              <a:defRPr/>
            </a:lvl9pPr>
          </a:lstStyle>
          <a:p>
            <a:endParaRPr/>
          </a:p>
        </p:txBody>
      </p:sp>
      <p:sp>
        <p:nvSpPr>
          <p:cNvPr id="543" name="Google Shape;543;p55"/>
          <p:cNvSpPr>
            <a:spLocks noGrp="1"/>
          </p:cNvSpPr>
          <p:nvPr>
            <p:ph type="pic" idx="2"/>
          </p:nvPr>
        </p:nvSpPr>
        <p:spPr>
          <a:xfrm>
            <a:off x="719137" y="714375"/>
            <a:ext cx="7733195" cy="4202206"/>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22_Pitch-Deck">
  <p:cSld name="22_Pitch-Deck">
    <p:bg>
      <p:bgPr>
        <a:solidFill>
          <a:schemeClr val="lt1"/>
        </a:solidFill>
        <a:effectLst/>
      </p:bgPr>
    </p:bg>
    <p:spTree>
      <p:nvGrpSpPr>
        <p:cNvPr id="1" name="Shape 224"/>
        <p:cNvGrpSpPr/>
        <p:nvPr/>
      </p:nvGrpSpPr>
      <p:grpSpPr>
        <a:xfrm>
          <a:off x="0" y="0"/>
          <a:ext cx="0" cy="0"/>
          <a:chOff x="0" y="0"/>
          <a:chExt cx="0" cy="0"/>
        </a:xfrm>
      </p:grpSpPr>
      <p:sp>
        <p:nvSpPr>
          <p:cNvPr id="228" name="Google Shape;228;p23"/>
          <p:cNvSpPr txBox="1">
            <a:spLocks noGrp="1"/>
          </p:cNvSpPr>
          <p:nvPr>
            <p:ph type="title"/>
          </p:nvPr>
        </p:nvSpPr>
        <p:spPr>
          <a:xfrm>
            <a:off x="719139" y="701264"/>
            <a:ext cx="10085837" cy="243950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6600"/>
              <a:buFont typeface="Montserrat ExtraBold"/>
              <a:buNone/>
              <a:defRPr sz="6600" b="0" i="0">
                <a:solidFill>
                  <a:srgbClr val="663A67"/>
                </a:solidFill>
                <a:latin typeface="Cocogoose Pro SemiLight" pitchFamily="2" charset="0"/>
                <a:ea typeface="Cocogoose Pro SemiLight" pitchFamily="2" charset="0"/>
                <a:cs typeface="Cocogoose Pro SemiLight" pitchFamily="2" charset="0"/>
                <a:sym typeface="Montserrat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229" name="Google Shape;229;p23"/>
          <p:cNvSpPr>
            <a:spLocks noGrp="1"/>
          </p:cNvSpPr>
          <p:nvPr>
            <p:ph type="pic" idx="2"/>
          </p:nvPr>
        </p:nvSpPr>
        <p:spPr>
          <a:xfrm>
            <a:off x="11417643" y="3657602"/>
            <a:ext cx="4655347" cy="5915025"/>
          </a:xfrm>
          <a:prstGeom prst="rect">
            <a:avLst/>
          </a:prstGeom>
          <a:noFill/>
          <a:ln>
            <a:noFill/>
          </a:ln>
        </p:spPr>
      </p:sp>
      <p:sp>
        <p:nvSpPr>
          <p:cNvPr id="230" name="Google Shape;230;p23"/>
          <p:cNvSpPr>
            <a:spLocks noGrp="1"/>
          </p:cNvSpPr>
          <p:nvPr>
            <p:ph type="pic" idx="3"/>
          </p:nvPr>
        </p:nvSpPr>
        <p:spPr>
          <a:xfrm>
            <a:off x="6149633" y="3657602"/>
            <a:ext cx="4655347" cy="5915025"/>
          </a:xfrm>
          <a:prstGeom prst="rect">
            <a:avLst/>
          </a:prstGeom>
          <a:noFill/>
          <a:ln>
            <a:noFill/>
          </a:ln>
        </p:spPr>
      </p:sp>
      <p:sp>
        <p:nvSpPr>
          <p:cNvPr id="231" name="Google Shape;231;p23"/>
          <p:cNvSpPr>
            <a:spLocks noGrp="1"/>
          </p:cNvSpPr>
          <p:nvPr>
            <p:ph type="pic" idx="4"/>
          </p:nvPr>
        </p:nvSpPr>
        <p:spPr>
          <a:xfrm>
            <a:off x="719137" y="3657602"/>
            <a:ext cx="4655347" cy="5915025"/>
          </a:xfrm>
          <a:prstGeom prst="rect">
            <a:avLst/>
          </a:prstGeom>
          <a:noFill/>
          <a:ln>
            <a:noFill/>
          </a:ln>
        </p:spPr>
      </p:sp>
    </p:spTree>
    <p:extLst>
      <p:ext uri="{BB962C8B-B14F-4D97-AF65-F5344CB8AC3E}">
        <p14:creationId xmlns:p14="http://schemas.microsoft.com/office/powerpoint/2010/main" val="6891221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2_Pitch-Deck">
  <p:cSld name="2_Pitch-Deck">
    <p:bg>
      <p:bgPr>
        <a:solidFill>
          <a:schemeClr val="lt1"/>
        </a:solidFill>
        <a:effectLst/>
      </p:bgPr>
    </p:bg>
    <p:spTree>
      <p:nvGrpSpPr>
        <p:cNvPr id="1" name="Shape 24"/>
        <p:cNvGrpSpPr/>
        <p:nvPr/>
      </p:nvGrpSpPr>
      <p:grpSpPr>
        <a:xfrm>
          <a:off x="0" y="0"/>
          <a:ext cx="0" cy="0"/>
          <a:chOff x="0" y="0"/>
          <a:chExt cx="0" cy="0"/>
        </a:xfrm>
      </p:grpSpPr>
      <p:sp>
        <p:nvSpPr>
          <p:cNvPr id="25" name="Google Shape;25;p3"/>
          <p:cNvSpPr txBox="1">
            <a:spLocks noGrp="1"/>
          </p:cNvSpPr>
          <p:nvPr>
            <p:ph type="title"/>
          </p:nvPr>
        </p:nvSpPr>
        <p:spPr>
          <a:xfrm>
            <a:off x="9144001" y="714374"/>
            <a:ext cx="7010395" cy="4429125"/>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
          <p:cNvSpPr>
            <a:spLocks noGrp="1"/>
          </p:cNvSpPr>
          <p:nvPr>
            <p:ph type="pic" idx="2"/>
          </p:nvPr>
        </p:nvSpPr>
        <p:spPr>
          <a:xfrm>
            <a:off x="719137" y="714375"/>
            <a:ext cx="7735547" cy="8858250"/>
          </a:xfrm>
          <a:prstGeom prst="rect">
            <a:avLst/>
          </a:prstGeom>
          <a:noFill/>
          <a:ln>
            <a:noFill/>
          </a:ln>
        </p:spPr>
      </p:sp>
      <p:sp>
        <p:nvSpPr>
          <p:cNvPr id="29" name="Google Shape;29;p3"/>
          <p:cNvSpPr txBox="1">
            <a:spLocks noGrp="1"/>
          </p:cNvSpPr>
          <p:nvPr>
            <p:ph type="body" idx="1"/>
          </p:nvPr>
        </p:nvSpPr>
        <p:spPr>
          <a:xfrm>
            <a:off x="9144001" y="5863771"/>
            <a:ext cx="7010395" cy="3708854"/>
          </a:xfrm>
          <a:prstGeom prst="rect">
            <a:avLst/>
          </a:prstGeom>
          <a:noFill/>
          <a:ln>
            <a:noFill/>
          </a:ln>
        </p:spPr>
        <p:txBody>
          <a:bodyPr spcFirstLastPara="1" wrap="square" lIns="91425" tIns="45700" rIns="91425" bIns="45700" anchor="t" anchorCtr="0">
            <a:noAutofit/>
          </a:bodyPr>
          <a:lstStyle>
            <a:lvl1pPr marL="457189" lvl="0" indent="-228594" algn="l">
              <a:lnSpc>
                <a:spcPct val="150000"/>
              </a:lnSpc>
              <a:spcBef>
                <a:spcPts val="1500"/>
              </a:spcBef>
              <a:spcAft>
                <a:spcPts val="0"/>
              </a:spcAft>
              <a:buClr>
                <a:schemeClr val="dk1"/>
              </a:buClr>
              <a:buSzPts val="1800"/>
              <a:buNone/>
              <a:defRPr sz="1800" b="0" i="0">
                <a:latin typeface="Cocogoose Pro UltraLight" pitchFamily="2" charset="0"/>
              </a:defRPr>
            </a:lvl1pPr>
            <a:lvl2pPr marL="914377" lvl="1" indent="-228594" algn="l">
              <a:lnSpc>
                <a:spcPct val="150000"/>
              </a:lnSpc>
              <a:spcBef>
                <a:spcPts val="751"/>
              </a:spcBef>
              <a:spcAft>
                <a:spcPts val="0"/>
              </a:spcAft>
              <a:buClr>
                <a:schemeClr val="dk1"/>
              </a:buClr>
              <a:buSzPts val="1100"/>
              <a:buNone/>
              <a:defRPr sz="1100"/>
            </a:lvl2pPr>
            <a:lvl3pPr marL="1371566" lvl="2" indent="-228594" algn="l">
              <a:lnSpc>
                <a:spcPct val="150000"/>
              </a:lnSpc>
              <a:spcBef>
                <a:spcPts val="751"/>
              </a:spcBef>
              <a:spcAft>
                <a:spcPts val="0"/>
              </a:spcAft>
              <a:buClr>
                <a:schemeClr val="dk1"/>
              </a:buClr>
              <a:buSzPts val="1050"/>
              <a:buNone/>
              <a:defRPr sz="1051"/>
            </a:lvl3pPr>
            <a:lvl4pPr marL="1828754" lvl="3" indent="-228594" algn="l">
              <a:lnSpc>
                <a:spcPct val="150000"/>
              </a:lnSpc>
              <a:spcBef>
                <a:spcPts val="751"/>
              </a:spcBef>
              <a:spcAft>
                <a:spcPts val="0"/>
              </a:spcAft>
              <a:buClr>
                <a:schemeClr val="dk1"/>
              </a:buClr>
              <a:buSzPts val="1000"/>
              <a:buNone/>
              <a:defRPr sz="1000"/>
            </a:lvl4pPr>
            <a:lvl5pPr marL="2285943" lvl="4" indent="-228594" algn="l">
              <a:lnSpc>
                <a:spcPct val="150000"/>
              </a:lnSpc>
              <a:spcBef>
                <a:spcPts val="751"/>
              </a:spcBef>
              <a:spcAft>
                <a:spcPts val="0"/>
              </a:spcAft>
              <a:buClr>
                <a:schemeClr val="dk1"/>
              </a:buClr>
              <a:buSzPts val="1000"/>
              <a:buNone/>
              <a:defRPr sz="1000"/>
            </a:lvl5pPr>
            <a:lvl6pPr marL="2743131" lvl="5" indent="-342891" algn="l">
              <a:lnSpc>
                <a:spcPct val="90000"/>
              </a:lnSpc>
              <a:spcBef>
                <a:spcPts val="751"/>
              </a:spcBef>
              <a:spcAft>
                <a:spcPts val="0"/>
              </a:spcAft>
              <a:buClr>
                <a:schemeClr val="dk1"/>
              </a:buClr>
              <a:buSzPts val="1800"/>
              <a:buChar char="•"/>
              <a:defRPr/>
            </a:lvl6pPr>
            <a:lvl7pPr marL="3200320" lvl="6" indent="-342891" algn="l">
              <a:lnSpc>
                <a:spcPct val="90000"/>
              </a:lnSpc>
              <a:spcBef>
                <a:spcPts val="751"/>
              </a:spcBef>
              <a:spcAft>
                <a:spcPts val="0"/>
              </a:spcAft>
              <a:buClr>
                <a:schemeClr val="dk1"/>
              </a:buClr>
              <a:buSzPts val="1800"/>
              <a:buChar char="•"/>
              <a:defRPr/>
            </a:lvl7pPr>
            <a:lvl8pPr marL="3657509" lvl="7" indent="-342891" algn="l">
              <a:lnSpc>
                <a:spcPct val="90000"/>
              </a:lnSpc>
              <a:spcBef>
                <a:spcPts val="751"/>
              </a:spcBef>
              <a:spcAft>
                <a:spcPts val="0"/>
              </a:spcAft>
              <a:buClr>
                <a:schemeClr val="dk1"/>
              </a:buClr>
              <a:buSzPts val="1800"/>
              <a:buChar char="•"/>
              <a:defRPr/>
            </a:lvl8pPr>
            <a:lvl9pPr marL="4114697" lvl="8" indent="-342891" algn="l">
              <a:lnSpc>
                <a:spcPct val="90000"/>
              </a:lnSpc>
              <a:spcBef>
                <a:spcPts val="751"/>
              </a:spcBef>
              <a:spcAft>
                <a:spcPts val="0"/>
              </a:spcAft>
              <a:buClr>
                <a:schemeClr val="dk1"/>
              </a:buClr>
              <a:buSzPts val="1800"/>
              <a:buChar char="•"/>
              <a:defRPr/>
            </a:lvl9pPr>
          </a:lstStyle>
          <a:p>
            <a:endParaRPr/>
          </a:p>
        </p:txBody>
      </p:sp>
    </p:spTree>
    <p:extLst>
      <p:ext uri="{BB962C8B-B14F-4D97-AF65-F5344CB8AC3E}">
        <p14:creationId xmlns:p14="http://schemas.microsoft.com/office/powerpoint/2010/main" val="2368834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37_Pitch-Deck" userDrawn="1">
  <p:cSld name="37_Pitch-Deck">
    <p:bg>
      <p:bgPr>
        <a:solidFill>
          <a:schemeClr val="lt1"/>
        </a:solidFill>
        <a:effectLst/>
      </p:bgPr>
    </p:bg>
    <p:spTree>
      <p:nvGrpSpPr>
        <p:cNvPr id="1" name="Shape 374"/>
        <p:cNvGrpSpPr/>
        <p:nvPr/>
      </p:nvGrpSpPr>
      <p:grpSpPr>
        <a:xfrm>
          <a:off x="0" y="0"/>
          <a:ext cx="0" cy="0"/>
          <a:chOff x="0" y="0"/>
          <a:chExt cx="0" cy="0"/>
        </a:xfrm>
      </p:grpSpPr>
      <p:sp>
        <p:nvSpPr>
          <p:cNvPr id="378" name="Google Shape;378;p38"/>
          <p:cNvSpPr txBox="1">
            <a:spLocks noGrp="1"/>
          </p:cNvSpPr>
          <p:nvPr>
            <p:ph type="title"/>
          </p:nvPr>
        </p:nvSpPr>
        <p:spPr>
          <a:xfrm>
            <a:off x="719141" y="710331"/>
            <a:ext cx="15514767" cy="2271409"/>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rgbClr val="091824"/>
              </a:buClr>
              <a:buSzPts val="6600"/>
              <a:buFont typeface="Montserrat ExtraBold"/>
              <a:buNone/>
              <a:defRPr>
                <a:solidFill>
                  <a:srgbClr val="663A67"/>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379" name="Google Shape;379;p38"/>
          <p:cNvSpPr txBox="1">
            <a:spLocks noGrp="1"/>
          </p:cNvSpPr>
          <p:nvPr>
            <p:ph type="body" idx="1"/>
          </p:nvPr>
        </p:nvSpPr>
        <p:spPr>
          <a:xfrm>
            <a:off x="719140" y="5143502"/>
            <a:ext cx="3587813" cy="4321175"/>
          </a:xfrm>
          <a:prstGeom prst="rect">
            <a:avLst/>
          </a:prstGeom>
          <a:noFill/>
          <a:ln>
            <a:noFill/>
          </a:ln>
        </p:spPr>
        <p:txBody>
          <a:bodyPr spcFirstLastPara="1" wrap="square" lIns="91425" tIns="45700" rIns="91425" bIns="45700" anchor="t" anchorCtr="0">
            <a:noAutofit/>
          </a:bodyPr>
          <a:lstStyle>
            <a:lvl1pPr marL="457189" lvl="0" indent="-228594" algn="l">
              <a:lnSpc>
                <a:spcPct val="150000"/>
              </a:lnSpc>
              <a:spcBef>
                <a:spcPts val="1500"/>
              </a:spcBef>
              <a:spcAft>
                <a:spcPts val="0"/>
              </a:spcAft>
              <a:buClr>
                <a:schemeClr val="dk1"/>
              </a:buClr>
              <a:buSzPts val="1400"/>
              <a:buNone/>
              <a:defRPr sz="1400">
                <a:solidFill>
                  <a:schemeClr val="dk1"/>
                </a:solidFill>
              </a:defRPr>
            </a:lvl1pPr>
            <a:lvl2pPr marL="914377" lvl="1" indent="-228594" algn="l">
              <a:lnSpc>
                <a:spcPct val="150000"/>
              </a:lnSpc>
              <a:spcBef>
                <a:spcPts val="751"/>
              </a:spcBef>
              <a:spcAft>
                <a:spcPts val="0"/>
              </a:spcAft>
              <a:buClr>
                <a:schemeClr val="dk1"/>
              </a:buClr>
              <a:buSzPts val="1200"/>
              <a:buNone/>
              <a:defRPr sz="1200"/>
            </a:lvl2pPr>
            <a:lvl3pPr marL="1371566" lvl="2" indent="-228594" algn="l">
              <a:lnSpc>
                <a:spcPct val="150000"/>
              </a:lnSpc>
              <a:spcBef>
                <a:spcPts val="751"/>
              </a:spcBef>
              <a:spcAft>
                <a:spcPts val="0"/>
              </a:spcAft>
              <a:buClr>
                <a:schemeClr val="dk1"/>
              </a:buClr>
              <a:buSzPts val="1200"/>
              <a:buNone/>
              <a:defRPr sz="1200"/>
            </a:lvl3pPr>
            <a:lvl4pPr marL="1828754" lvl="3" indent="-228594" algn="l">
              <a:lnSpc>
                <a:spcPct val="150000"/>
              </a:lnSpc>
              <a:spcBef>
                <a:spcPts val="751"/>
              </a:spcBef>
              <a:spcAft>
                <a:spcPts val="0"/>
              </a:spcAft>
              <a:buClr>
                <a:schemeClr val="dk1"/>
              </a:buClr>
              <a:buSzPts val="1200"/>
              <a:buNone/>
              <a:defRPr sz="1200"/>
            </a:lvl4pPr>
            <a:lvl5pPr marL="2285943" lvl="4" indent="-228594" algn="l">
              <a:lnSpc>
                <a:spcPct val="150000"/>
              </a:lnSpc>
              <a:spcBef>
                <a:spcPts val="751"/>
              </a:spcBef>
              <a:spcAft>
                <a:spcPts val="0"/>
              </a:spcAft>
              <a:buClr>
                <a:schemeClr val="dk1"/>
              </a:buClr>
              <a:buSzPts val="1200"/>
              <a:buNone/>
              <a:defRPr sz="1200"/>
            </a:lvl5pPr>
            <a:lvl6pPr marL="2743131" lvl="5" indent="-342891" algn="l">
              <a:lnSpc>
                <a:spcPct val="90000"/>
              </a:lnSpc>
              <a:spcBef>
                <a:spcPts val="751"/>
              </a:spcBef>
              <a:spcAft>
                <a:spcPts val="0"/>
              </a:spcAft>
              <a:buClr>
                <a:schemeClr val="dk1"/>
              </a:buClr>
              <a:buSzPts val="1800"/>
              <a:buChar char="•"/>
              <a:defRPr/>
            </a:lvl6pPr>
            <a:lvl7pPr marL="3200320" lvl="6" indent="-342891" algn="l">
              <a:lnSpc>
                <a:spcPct val="90000"/>
              </a:lnSpc>
              <a:spcBef>
                <a:spcPts val="751"/>
              </a:spcBef>
              <a:spcAft>
                <a:spcPts val="0"/>
              </a:spcAft>
              <a:buClr>
                <a:schemeClr val="dk1"/>
              </a:buClr>
              <a:buSzPts val="1800"/>
              <a:buChar char="•"/>
              <a:defRPr/>
            </a:lvl7pPr>
            <a:lvl8pPr marL="3657509" lvl="7" indent="-342891" algn="l">
              <a:lnSpc>
                <a:spcPct val="90000"/>
              </a:lnSpc>
              <a:spcBef>
                <a:spcPts val="751"/>
              </a:spcBef>
              <a:spcAft>
                <a:spcPts val="0"/>
              </a:spcAft>
              <a:buClr>
                <a:schemeClr val="dk1"/>
              </a:buClr>
              <a:buSzPts val="1800"/>
              <a:buChar char="•"/>
              <a:defRPr/>
            </a:lvl8pPr>
            <a:lvl9pPr marL="4114697" lvl="8" indent="-342891" algn="l">
              <a:lnSpc>
                <a:spcPct val="90000"/>
              </a:lnSpc>
              <a:spcBef>
                <a:spcPts val="751"/>
              </a:spcBef>
              <a:spcAft>
                <a:spcPts val="0"/>
              </a:spcAft>
              <a:buClr>
                <a:schemeClr val="dk1"/>
              </a:buClr>
              <a:buSzPts val="1800"/>
              <a:buChar char="•"/>
              <a:defRPr/>
            </a:lvl9pPr>
          </a:lstStyle>
          <a:p>
            <a:endParaRPr/>
          </a:p>
        </p:txBody>
      </p:sp>
      <p:sp>
        <p:nvSpPr>
          <p:cNvPr id="380" name="Google Shape;380;p38"/>
          <p:cNvSpPr txBox="1">
            <a:spLocks noGrp="1"/>
          </p:cNvSpPr>
          <p:nvPr>
            <p:ph type="body" idx="2"/>
          </p:nvPr>
        </p:nvSpPr>
        <p:spPr>
          <a:xfrm>
            <a:off x="4670488" y="5143502"/>
            <a:ext cx="3587813" cy="4321175"/>
          </a:xfrm>
          <a:prstGeom prst="rect">
            <a:avLst/>
          </a:prstGeom>
          <a:noFill/>
          <a:ln>
            <a:noFill/>
          </a:ln>
        </p:spPr>
        <p:txBody>
          <a:bodyPr spcFirstLastPara="1" wrap="square" lIns="91425" tIns="45700" rIns="91425" bIns="45700" anchor="t" anchorCtr="0">
            <a:noAutofit/>
          </a:bodyPr>
          <a:lstStyle>
            <a:lvl1pPr marL="457189" lvl="0" indent="-228594" algn="l">
              <a:lnSpc>
                <a:spcPct val="150000"/>
              </a:lnSpc>
              <a:spcBef>
                <a:spcPts val="1500"/>
              </a:spcBef>
              <a:spcAft>
                <a:spcPts val="0"/>
              </a:spcAft>
              <a:buClr>
                <a:schemeClr val="dk1"/>
              </a:buClr>
              <a:buSzPts val="1400"/>
              <a:buNone/>
              <a:defRPr sz="1400">
                <a:solidFill>
                  <a:schemeClr val="dk1"/>
                </a:solidFill>
              </a:defRPr>
            </a:lvl1pPr>
            <a:lvl2pPr marL="914377" lvl="1" indent="-228594" algn="l">
              <a:lnSpc>
                <a:spcPct val="150000"/>
              </a:lnSpc>
              <a:spcBef>
                <a:spcPts val="751"/>
              </a:spcBef>
              <a:spcAft>
                <a:spcPts val="0"/>
              </a:spcAft>
              <a:buClr>
                <a:schemeClr val="dk1"/>
              </a:buClr>
              <a:buSzPts val="1200"/>
              <a:buNone/>
              <a:defRPr sz="1200"/>
            </a:lvl2pPr>
            <a:lvl3pPr marL="1371566" lvl="2" indent="-228594" algn="l">
              <a:lnSpc>
                <a:spcPct val="150000"/>
              </a:lnSpc>
              <a:spcBef>
                <a:spcPts val="751"/>
              </a:spcBef>
              <a:spcAft>
                <a:spcPts val="0"/>
              </a:spcAft>
              <a:buClr>
                <a:schemeClr val="dk1"/>
              </a:buClr>
              <a:buSzPts val="1200"/>
              <a:buNone/>
              <a:defRPr sz="1200"/>
            </a:lvl3pPr>
            <a:lvl4pPr marL="1828754" lvl="3" indent="-228594" algn="l">
              <a:lnSpc>
                <a:spcPct val="150000"/>
              </a:lnSpc>
              <a:spcBef>
                <a:spcPts val="751"/>
              </a:spcBef>
              <a:spcAft>
                <a:spcPts val="0"/>
              </a:spcAft>
              <a:buClr>
                <a:schemeClr val="dk1"/>
              </a:buClr>
              <a:buSzPts val="1200"/>
              <a:buNone/>
              <a:defRPr sz="1200"/>
            </a:lvl4pPr>
            <a:lvl5pPr marL="2285943" lvl="4" indent="-228594" algn="l">
              <a:lnSpc>
                <a:spcPct val="150000"/>
              </a:lnSpc>
              <a:spcBef>
                <a:spcPts val="751"/>
              </a:spcBef>
              <a:spcAft>
                <a:spcPts val="0"/>
              </a:spcAft>
              <a:buClr>
                <a:schemeClr val="dk1"/>
              </a:buClr>
              <a:buSzPts val="1200"/>
              <a:buNone/>
              <a:defRPr sz="1200"/>
            </a:lvl5pPr>
            <a:lvl6pPr marL="2743131" lvl="5" indent="-342891" algn="l">
              <a:lnSpc>
                <a:spcPct val="90000"/>
              </a:lnSpc>
              <a:spcBef>
                <a:spcPts val="751"/>
              </a:spcBef>
              <a:spcAft>
                <a:spcPts val="0"/>
              </a:spcAft>
              <a:buClr>
                <a:schemeClr val="dk1"/>
              </a:buClr>
              <a:buSzPts val="1800"/>
              <a:buChar char="•"/>
              <a:defRPr/>
            </a:lvl6pPr>
            <a:lvl7pPr marL="3200320" lvl="6" indent="-342891" algn="l">
              <a:lnSpc>
                <a:spcPct val="90000"/>
              </a:lnSpc>
              <a:spcBef>
                <a:spcPts val="751"/>
              </a:spcBef>
              <a:spcAft>
                <a:spcPts val="0"/>
              </a:spcAft>
              <a:buClr>
                <a:schemeClr val="dk1"/>
              </a:buClr>
              <a:buSzPts val="1800"/>
              <a:buChar char="•"/>
              <a:defRPr/>
            </a:lvl7pPr>
            <a:lvl8pPr marL="3657509" lvl="7" indent="-342891" algn="l">
              <a:lnSpc>
                <a:spcPct val="90000"/>
              </a:lnSpc>
              <a:spcBef>
                <a:spcPts val="751"/>
              </a:spcBef>
              <a:spcAft>
                <a:spcPts val="0"/>
              </a:spcAft>
              <a:buClr>
                <a:schemeClr val="dk1"/>
              </a:buClr>
              <a:buSzPts val="1800"/>
              <a:buChar char="•"/>
              <a:defRPr/>
            </a:lvl8pPr>
            <a:lvl9pPr marL="4114697" lvl="8" indent="-342891" algn="l">
              <a:lnSpc>
                <a:spcPct val="90000"/>
              </a:lnSpc>
              <a:spcBef>
                <a:spcPts val="751"/>
              </a:spcBef>
              <a:spcAft>
                <a:spcPts val="0"/>
              </a:spcAft>
              <a:buClr>
                <a:schemeClr val="dk1"/>
              </a:buClr>
              <a:buSzPts val="1800"/>
              <a:buChar char="•"/>
              <a:defRPr/>
            </a:lvl9pPr>
          </a:lstStyle>
          <a:p>
            <a:endParaRPr/>
          </a:p>
        </p:txBody>
      </p:sp>
      <p:sp>
        <p:nvSpPr>
          <p:cNvPr id="381" name="Google Shape;381;p38"/>
          <p:cNvSpPr txBox="1">
            <a:spLocks noGrp="1"/>
          </p:cNvSpPr>
          <p:nvPr>
            <p:ph type="body" idx="3"/>
          </p:nvPr>
        </p:nvSpPr>
        <p:spPr>
          <a:xfrm>
            <a:off x="8658292" y="5143502"/>
            <a:ext cx="3587813" cy="4321175"/>
          </a:xfrm>
          <a:prstGeom prst="rect">
            <a:avLst/>
          </a:prstGeom>
          <a:noFill/>
          <a:ln>
            <a:noFill/>
          </a:ln>
        </p:spPr>
        <p:txBody>
          <a:bodyPr spcFirstLastPara="1" wrap="square" lIns="91425" tIns="45700" rIns="91425" bIns="45700" anchor="t" anchorCtr="0">
            <a:noAutofit/>
          </a:bodyPr>
          <a:lstStyle>
            <a:lvl1pPr marL="457189" lvl="0" indent="-228594" algn="l">
              <a:lnSpc>
                <a:spcPct val="150000"/>
              </a:lnSpc>
              <a:spcBef>
                <a:spcPts val="1500"/>
              </a:spcBef>
              <a:spcAft>
                <a:spcPts val="0"/>
              </a:spcAft>
              <a:buClr>
                <a:schemeClr val="dk1"/>
              </a:buClr>
              <a:buSzPts val="1400"/>
              <a:buNone/>
              <a:defRPr sz="1400">
                <a:solidFill>
                  <a:schemeClr val="dk1"/>
                </a:solidFill>
              </a:defRPr>
            </a:lvl1pPr>
            <a:lvl2pPr marL="914377" lvl="1" indent="-228594" algn="l">
              <a:lnSpc>
                <a:spcPct val="150000"/>
              </a:lnSpc>
              <a:spcBef>
                <a:spcPts val="751"/>
              </a:spcBef>
              <a:spcAft>
                <a:spcPts val="0"/>
              </a:spcAft>
              <a:buClr>
                <a:schemeClr val="dk1"/>
              </a:buClr>
              <a:buSzPts val="1200"/>
              <a:buNone/>
              <a:defRPr sz="1200"/>
            </a:lvl2pPr>
            <a:lvl3pPr marL="1371566" lvl="2" indent="-228594" algn="l">
              <a:lnSpc>
                <a:spcPct val="150000"/>
              </a:lnSpc>
              <a:spcBef>
                <a:spcPts val="751"/>
              </a:spcBef>
              <a:spcAft>
                <a:spcPts val="0"/>
              </a:spcAft>
              <a:buClr>
                <a:schemeClr val="dk1"/>
              </a:buClr>
              <a:buSzPts val="1200"/>
              <a:buNone/>
              <a:defRPr sz="1200"/>
            </a:lvl3pPr>
            <a:lvl4pPr marL="1828754" lvl="3" indent="-228594" algn="l">
              <a:lnSpc>
                <a:spcPct val="150000"/>
              </a:lnSpc>
              <a:spcBef>
                <a:spcPts val="751"/>
              </a:spcBef>
              <a:spcAft>
                <a:spcPts val="0"/>
              </a:spcAft>
              <a:buClr>
                <a:schemeClr val="dk1"/>
              </a:buClr>
              <a:buSzPts val="1200"/>
              <a:buNone/>
              <a:defRPr sz="1200"/>
            </a:lvl4pPr>
            <a:lvl5pPr marL="2285943" lvl="4" indent="-228594" algn="l">
              <a:lnSpc>
                <a:spcPct val="150000"/>
              </a:lnSpc>
              <a:spcBef>
                <a:spcPts val="751"/>
              </a:spcBef>
              <a:spcAft>
                <a:spcPts val="0"/>
              </a:spcAft>
              <a:buClr>
                <a:schemeClr val="dk1"/>
              </a:buClr>
              <a:buSzPts val="1200"/>
              <a:buNone/>
              <a:defRPr sz="1200"/>
            </a:lvl5pPr>
            <a:lvl6pPr marL="2743131" lvl="5" indent="-342891" algn="l">
              <a:lnSpc>
                <a:spcPct val="90000"/>
              </a:lnSpc>
              <a:spcBef>
                <a:spcPts val="751"/>
              </a:spcBef>
              <a:spcAft>
                <a:spcPts val="0"/>
              </a:spcAft>
              <a:buClr>
                <a:schemeClr val="dk1"/>
              </a:buClr>
              <a:buSzPts val="1800"/>
              <a:buChar char="•"/>
              <a:defRPr/>
            </a:lvl6pPr>
            <a:lvl7pPr marL="3200320" lvl="6" indent="-342891" algn="l">
              <a:lnSpc>
                <a:spcPct val="90000"/>
              </a:lnSpc>
              <a:spcBef>
                <a:spcPts val="751"/>
              </a:spcBef>
              <a:spcAft>
                <a:spcPts val="0"/>
              </a:spcAft>
              <a:buClr>
                <a:schemeClr val="dk1"/>
              </a:buClr>
              <a:buSzPts val="1800"/>
              <a:buChar char="•"/>
              <a:defRPr/>
            </a:lvl7pPr>
            <a:lvl8pPr marL="3657509" lvl="7" indent="-342891" algn="l">
              <a:lnSpc>
                <a:spcPct val="90000"/>
              </a:lnSpc>
              <a:spcBef>
                <a:spcPts val="751"/>
              </a:spcBef>
              <a:spcAft>
                <a:spcPts val="0"/>
              </a:spcAft>
              <a:buClr>
                <a:schemeClr val="dk1"/>
              </a:buClr>
              <a:buSzPts val="1800"/>
              <a:buChar char="•"/>
              <a:defRPr/>
            </a:lvl8pPr>
            <a:lvl9pPr marL="4114697" lvl="8" indent="-342891" algn="l">
              <a:lnSpc>
                <a:spcPct val="90000"/>
              </a:lnSpc>
              <a:spcBef>
                <a:spcPts val="751"/>
              </a:spcBef>
              <a:spcAft>
                <a:spcPts val="0"/>
              </a:spcAft>
              <a:buClr>
                <a:schemeClr val="dk1"/>
              </a:buClr>
              <a:buSzPts val="1800"/>
              <a:buChar char="•"/>
              <a:defRPr/>
            </a:lvl9pPr>
          </a:lstStyle>
          <a:p>
            <a:endParaRPr/>
          </a:p>
        </p:txBody>
      </p:sp>
      <p:sp>
        <p:nvSpPr>
          <p:cNvPr id="382" name="Google Shape;382;p38"/>
          <p:cNvSpPr txBox="1">
            <a:spLocks noGrp="1"/>
          </p:cNvSpPr>
          <p:nvPr>
            <p:ph type="body" idx="4"/>
          </p:nvPr>
        </p:nvSpPr>
        <p:spPr>
          <a:xfrm>
            <a:off x="12646095" y="5143502"/>
            <a:ext cx="3587813" cy="4321175"/>
          </a:xfrm>
          <a:prstGeom prst="rect">
            <a:avLst/>
          </a:prstGeom>
          <a:noFill/>
          <a:ln>
            <a:noFill/>
          </a:ln>
        </p:spPr>
        <p:txBody>
          <a:bodyPr spcFirstLastPara="1" wrap="square" lIns="91425" tIns="45700" rIns="91425" bIns="45700" anchor="t" anchorCtr="0">
            <a:noAutofit/>
          </a:bodyPr>
          <a:lstStyle>
            <a:lvl1pPr marL="457189" lvl="0" indent="-228594" algn="l">
              <a:lnSpc>
                <a:spcPct val="150000"/>
              </a:lnSpc>
              <a:spcBef>
                <a:spcPts val="1500"/>
              </a:spcBef>
              <a:spcAft>
                <a:spcPts val="0"/>
              </a:spcAft>
              <a:buClr>
                <a:schemeClr val="dk1"/>
              </a:buClr>
              <a:buSzPts val="1400"/>
              <a:buNone/>
              <a:defRPr sz="1400">
                <a:solidFill>
                  <a:schemeClr val="dk1"/>
                </a:solidFill>
              </a:defRPr>
            </a:lvl1pPr>
            <a:lvl2pPr marL="914377" lvl="1" indent="-228594" algn="l">
              <a:lnSpc>
                <a:spcPct val="150000"/>
              </a:lnSpc>
              <a:spcBef>
                <a:spcPts val="751"/>
              </a:spcBef>
              <a:spcAft>
                <a:spcPts val="0"/>
              </a:spcAft>
              <a:buClr>
                <a:schemeClr val="dk1"/>
              </a:buClr>
              <a:buSzPts val="1200"/>
              <a:buNone/>
              <a:defRPr sz="1200"/>
            </a:lvl2pPr>
            <a:lvl3pPr marL="1371566" lvl="2" indent="-228594" algn="l">
              <a:lnSpc>
                <a:spcPct val="150000"/>
              </a:lnSpc>
              <a:spcBef>
                <a:spcPts val="751"/>
              </a:spcBef>
              <a:spcAft>
                <a:spcPts val="0"/>
              </a:spcAft>
              <a:buClr>
                <a:schemeClr val="dk1"/>
              </a:buClr>
              <a:buSzPts val="1200"/>
              <a:buNone/>
              <a:defRPr sz="1200"/>
            </a:lvl3pPr>
            <a:lvl4pPr marL="1828754" lvl="3" indent="-228594" algn="l">
              <a:lnSpc>
                <a:spcPct val="150000"/>
              </a:lnSpc>
              <a:spcBef>
                <a:spcPts val="751"/>
              </a:spcBef>
              <a:spcAft>
                <a:spcPts val="0"/>
              </a:spcAft>
              <a:buClr>
                <a:schemeClr val="dk1"/>
              </a:buClr>
              <a:buSzPts val="1200"/>
              <a:buNone/>
              <a:defRPr sz="1200"/>
            </a:lvl4pPr>
            <a:lvl5pPr marL="2285943" lvl="4" indent="-228594" algn="l">
              <a:lnSpc>
                <a:spcPct val="150000"/>
              </a:lnSpc>
              <a:spcBef>
                <a:spcPts val="751"/>
              </a:spcBef>
              <a:spcAft>
                <a:spcPts val="0"/>
              </a:spcAft>
              <a:buClr>
                <a:schemeClr val="dk1"/>
              </a:buClr>
              <a:buSzPts val="1200"/>
              <a:buNone/>
              <a:defRPr sz="1200"/>
            </a:lvl5pPr>
            <a:lvl6pPr marL="2743131" lvl="5" indent="-342891" algn="l">
              <a:lnSpc>
                <a:spcPct val="90000"/>
              </a:lnSpc>
              <a:spcBef>
                <a:spcPts val="751"/>
              </a:spcBef>
              <a:spcAft>
                <a:spcPts val="0"/>
              </a:spcAft>
              <a:buClr>
                <a:schemeClr val="dk1"/>
              </a:buClr>
              <a:buSzPts val="1800"/>
              <a:buChar char="•"/>
              <a:defRPr/>
            </a:lvl6pPr>
            <a:lvl7pPr marL="3200320" lvl="6" indent="-342891" algn="l">
              <a:lnSpc>
                <a:spcPct val="90000"/>
              </a:lnSpc>
              <a:spcBef>
                <a:spcPts val="751"/>
              </a:spcBef>
              <a:spcAft>
                <a:spcPts val="0"/>
              </a:spcAft>
              <a:buClr>
                <a:schemeClr val="dk1"/>
              </a:buClr>
              <a:buSzPts val="1800"/>
              <a:buChar char="•"/>
              <a:defRPr/>
            </a:lvl7pPr>
            <a:lvl8pPr marL="3657509" lvl="7" indent="-342891" algn="l">
              <a:lnSpc>
                <a:spcPct val="90000"/>
              </a:lnSpc>
              <a:spcBef>
                <a:spcPts val="751"/>
              </a:spcBef>
              <a:spcAft>
                <a:spcPts val="0"/>
              </a:spcAft>
              <a:buClr>
                <a:schemeClr val="dk1"/>
              </a:buClr>
              <a:buSzPts val="1800"/>
              <a:buChar char="•"/>
              <a:defRPr/>
            </a:lvl8pPr>
            <a:lvl9pPr marL="4114697" lvl="8" indent="-342891" algn="l">
              <a:lnSpc>
                <a:spcPct val="90000"/>
              </a:lnSpc>
              <a:spcBef>
                <a:spcPts val="751"/>
              </a:spcBef>
              <a:spcAft>
                <a:spcPts val="0"/>
              </a:spcAft>
              <a:buClr>
                <a:schemeClr val="dk1"/>
              </a:buClr>
              <a:buSzPts val="1800"/>
              <a:buChar char="•"/>
              <a:defRPr/>
            </a:lvl9pPr>
          </a:lstStyle>
          <a:p>
            <a:endParaRPr/>
          </a:p>
        </p:txBody>
      </p:sp>
      <p:sp>
        <p:nvSpPr>
          <p:cNvPr id="383" name="Google Shape;383;p38"/>
          <p:cNvSpPr txBox="1">
            <a:spLocks noGrp="1"/>
          </p:cNvSpPr>
          <p:nvPr>
            <p:ph type="body" idx="5"/>
          </p:nvPr>
        </p:nvSpPr>
        <p:spPr>
          <a:xfrm>
            <a:off x="719141" y="3310058"/>
            <a:ext cx="15514768" cy="1505122"/>
          </a:xfrm>
          <a:prstGeom prst="rect">
            <a:avLst/>
          </a:prstGeom>
          <a:noFill/>
          <a:ln>
            <a:noFill/>
          </a:ln>
        </p:spPr>
        <p:txBody>
          <a:bodyPr spcFirstLastPara="1" wrap="square" lIns="91425" tIns="45700" rIns="91425" bIns="45700" anchor="ctr" anchorCtr="0">
            <a:noAutofit/>
          </a:bodyPr>
          <a:lstStyle>
            <a:lvl1pPr marL="457189" lvl="0" indent="-228594" algn="l">
              <a:lnSpc>
                <a:spcPct val="150000"/>
              </a:lnSpc>
              <a:spcBef>
                <a:spcPts val="1500"/>
              </a:spcBef>
              <a:spcAft>
                <a:spcPts val="0"/>
              </a:spcAft>
              <a:buClr>
                <a:schemeClr val="dk1"/>
              </a:buClr>
              <a:buSzPts val="1400"/>
              <a:buNone/>
              <a:defRPr sz="1400">
                <a:solidFill>
                  <a:schemeClr val="dk1"/>
                </a:solidFill>
              </a:defRPr>
            </a:lvl1pPr>
            <a:lvl2pPr marL="914377" lvl="1" indent="-228594" algn="l">
              <a:lnSpc>
                <a:spcPct val="150000"/>
              </a:lnSpc>
              <a:spcBef>
                <a:spcPts val="751"/>
              </a:spcBef>
              <a:spcAft>
                <a:spcPts val="0"/>
              </a:spcAft>
              <a:buClr>
                <a:schemeClr val="dk1"/>
              </a:buClr>
              <a:buSzPts val="1200"/>
              <a:buNone/>
              <a:defRPr sz="1200"/>
            </a:lvl2pPr>
            <a:lvl3pPr marL="1371566" lvl="2" indent="-228594" algn="l">
              <a:lnSpc>
                <a:spcPct val="150000"/>
              </a:lnSpc>
              <a:spcBef>
                <a:spcPts val="751"/>
              </a:spcBef>
              <a:spcAft>
                <a:spcPts val="0"/>
              </a:spcAft>
              <a:buClr>
                <a:schemeClr val="dk1"/>
              </a:buClr>
              <a:buSzPts val="1200"/>
              <a:buNone/>
              <a:defRPr sz="1200"/>
            </a:lvl3pPr>
            <a:lvl4pPr marL="1828754" lvl="3" indent="-228594" algn="l">
              <a:lnSpc>
                <a:spcPct val="150000"/>
              </a:lnSpc>
              <a:spcBef>
                <a:spcPts val="751"/>
              </a:spcBef>
              <a:spcAft>
                <a:spcPts val="0"/>
              </a:spcAft>
              <a:buClr>
                <a:schemeClr val="dk1"/>
              </a:buClr>
              <a:buSzPts val="1200"/>
              <a:buNone/>
              <a:defRPr sz="1200"/>
            </a:lvl4pPr>
            <a:lvl5pPr marL="2285943" lvl="4" indent="-228594" algn="l">
              <a:lnSpc>
                <a:spcPct val="150000"/>
              </a:lnSpc>
              <a:spcBef>
                <a:spcPts val="751"/>
              </a:spcBef>
              <a:spcAft>
                <a:spcPts val="0"/>
              </a:spcAft>
              <a:buClr>
                <a:schemeClr val="dk1"/>
              </a:buClr>
              <a:buSzPts val="1200"/>
              <a:buNone/>
              <a:defRPr sz="1200"/>
            </a:lvl5pPr>
            <a:lvl6pPr marL="2743131" lvl="5" indent="-342891" algn="l">
              <a:lnSpc>
                <a:spcPct val="90000"/>
              </a:lnSpc>
              <a:spcBef>
                <a:spcPts val="751"/>
              </a:spcBef>
              <a:spcAft>
                <a:spcPts val="0"/>
              </a:spcAft>
              <a:buClr>
                <a:schemeClr val="dk1"/>
              </a:buClr>
              <a:buSzPts val="1800"/>
              <a:buChar char="•"/>
              <a:defRPr/>
            </a:lvl6pPr>
            <a:lvl7pPr marL="3200320" lvl="6" indent="-342891" algn="l">
              <a:lnSpc>
                <a:spcPct val="90000"/>
              </a:lnSpc>
              <a:spcBef>
                <a:spcPts val="751"/>
              </a:spcBef>
              <a:spcAft>
                <a:spcPts val="0"/>
              </a:spcAft>
              <a:buClr>
                <a:schemeClr val="dk1"/>
              </a:buClr>
              <a:buSzPts val="1800"/>
              <a:buChar char="•"/>
              <a:defRPr/>
            </a:lvl7pPr>
            <a:lvl8pPr marL="3657509" lvl="7" indent="-342891" algn="l">
              <a:lnSpc>
                <a:spcPct val="90000"/>
              </a:lnSpc>
              <a:spcBef>
                <a:spcPts val="751"/>
              </a:spcBef>
              <a:spcAft>
                <a:spcPts val="0"/>
              </a:spcAft>
              <a:buClr>
                <a:schemeClr val="dk1"/>
              </a:buClr>
              <a:buSzPts val="1800"/>
              <a:buChar char="•"/>
              <a:defRPr/>
            </a:lvl8pPr>
            <a:lvl9pPr marL="4114697" lvl="8" indent="-342891" algn="l">
              <a:lnSpc>
                <a:spcPct val="90000"/>
              </a:lnSpc>
              <a:spcBef>
                <a:spcPts val="751"/>
              </a:spcBef>
              <a:spcAft>
                <a:spcPts val="0"/>
              </a:spcAft>
              <a:buClr>
                <a:schemeClr val="dk1"/>
              </a:buClr>
              <a:buSzPts val="1800"/>
              <a:buChar char="•"/>
              <a:defRPr/>
            </a:lvl9pPr>
          </a:lstStyle>
          <a:p>
            <a:endParaRPr dirty="0"/>
          </a:p>
        </p:txBody>
      </p:sp>
    </p:spTree>
    <p:extLst>
      <p:ext uri="{BB962C8B-B14F-4D97-AF65-F5344CB8AC3E}">
        <p14:creationId xmlns:p14="http://schemas.microsoft.com/office/powerpoint/2010/main" val="772281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5" name="Image 24">
            <a:extLst>
              <a:ext uri="{FF2B5EF4-FFF2-40B4-BE49-F238E27FC236}">
                <a16:creationId xmlns:a16="http://schemas.microsoft.com/office/drawing/2014/main" id="{86F8BD3C-8774-D525-DAE2-5CF641704B87}"/>
              </a:ext>
            </a:extLst>
          </p:cNvPr>
          <p:cNvPicPr>
            <a:picLocks noChangeAspect="1"/>
          </p:cNvPicPr>
          <p:nvPr userDrawn="1"/>
        </p:nvPicPr>
        <p:blipFill>
          <a:blip r:embed="rId8"/>
          <a:stretch>
            <a:fillRect/>
          </a:stretch>
        </p:blipFill>
        <p:spPr>
          <a:xfrm>
            <a:off x="16264327" y="9300959"/>
            <a:ext cx="1642839" cy="727650"/>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709" r:id="rId2"/>
    <p:sldLayoutId id="2147483701" r:id="rId3"/>
    <p:sldLayoutId id="2147483710" r:id="rId4"/>
    <p:sldLayoutId id="2147483711" r:id="rId5"/>
    <p:sldLayoutId id="2147483712" r:id="rId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200" b="0" i="0" u="none" strike="noStrike" cap="none">
          <a:solidFill>
            <a:srgbClr val="663A67"/>
          </a:solidFill>
          <a:latin typeface="Cocogoose Pro SemiLight" pitchFamily="2" charset="0"/>
          <a:ea typeface="Cocogoose Pro SemiLight" pitchFamily="2"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600" b="0" i="0" u="none" strike="noStrike" cap="none">
          <a:solidFill>
            <a:srgbClr val="000000"/>
          </a:solidFill>
          <a:latin typeface="Lora Medium" pitchFamily="2" charset="77"/>
          <a:ea typeface="Lora Medium" pitchFamily="2" charset="77"/>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3240" userDrawn="1">
          <p15:clr>
            <a:srgbClr val="F26B43"/>
          </p15:clr>
        </p15:guide>
        <p15:guide id="2" pos="576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4.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5.png"/><Relationship Id="rId9" Type="http://schemas.openxmlformats.org/officeDocument/2006/relationships/image" Target="../media/image12.png"/></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diagramData" Target="../diagrams/data6.xml"/><Relationship Id="rId7" Type="http://schemas.microsoft.com/office/2007/relationships/diagramDrawing" Target="../diagrams/drawing6.xml"/><Relationship Id="rId12"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diagramColors" Target="../diagrams/colors6.xml"/><Relationship Id="rId11" Type="http://schemas.openxmlformats.org/officeDocument/2006/relationships/diagramColors" Target="../diagrams/colors7.xml"/><Relationship Id="rId5" Type="http://schemas.openxmlformats.org/officeDocument/2006/relationships/diagramQuickStyle" Target="../diagrams/quickStyle6.xml"/><Relationship Id="rId10" Type="http://schemas.openxmlformats.org/officeDocument/2006/relationships/diagramQuickStyle" Target="../diagrams/quickStyle7.xml"/><Relationship Id="rId4" Type="http://schemas.openxmlformats.org/officeDocument/2006/relationships/diagramLayout" Target="../diagrams/layout6.xml"/><Relationship Id="rId9"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www.legifrance.gouv.fr/affichCodeArticle.do?cidTexte=LEGITEXT000006070719&amp;idArticle=LEGIARTI000006417290&amp;dateTexte=&amp;categorieLien=cid"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9.jpg"/></Relationships>
</file>

<file path=ppt/slides/_rels/slide1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5.png"/><Relationship Id="rId7" Type="http://schemas.openxmlformats.org/officeDocument/2006/relationships/hyperlink" Target="https://www.ircantec.retraites.fr/actif/demande-retraite"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20.png"/><Relationship Id="rId5" Type="http://schemas.openxmlformats.org/officeDocument/2006/relationships/hyperlink" Target="https://www.lassuranceretraite.fr/portail-info/hors-menu/annexe/services-en-ligne/demande-retraite-en-ligne.html" TargetMode="Externa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8" Type="http://schemas.openxmlformats.org/officeDocument/2006/relationships/image" Target="../media/image26.svg"/><Relationship Id="rId13" Type="http://schemas.openxmlformats.org/officeDocument/2006/relationships/image" Target="../media/image28.png"/><Relationship Id="rId3" Type="http://schemas.openxmlformats.org/officeDocument/2006/relationships/hyperlink" Target="https://www.ameli.fr/manche/assure/remboursements/pensions-allocations-rentes/deces-proche-capital-deces" TargetMode="External"/><Relationship Id="rId7" Type="http://schemas.openxmlformats.org/officeDocument/2006/relationships/image" Target="../media/image25.png"/><Relationship Id="rId12" Type="http://schemas.openxmlformats.org/officeDocument/2006/relationships/hyperlink" Target="https://www.ircantec.retraites.fr/deces/allocation-orphelins" TargetMode="External"/><Relationship Id="rId17" Type="http://schemas.openxmlformats.org/officeDocument/2006/relationships/image" Target="../media/image32.svg"/><Relationship Id="rId2" Type="http://schemas.openxmlformats.org/officeDocument/2006/relationships/notesSlide" Target="../notesSlides/notesSlide18.xml"/><Relationship Id="rId16" Type="http://schemas.openxmlformats.org/officeDocument/2006/relationships/image" Target="../media/image31.png"/><Relationship Id="rId1" Type="http://schemas.openxmlformats.org/officeDocument/2006/relationships/slideLayout" Target="../slideLayouts/slideLayout4.xml"/><Relationship Id="rId6" Type="http://schemas.openxmlformats.org/officeDocument/2006/relationships/image" Target="../media/image24.svg"/><Relationship Id="rId11" Type="http://schemas.openxmlformats.org/officeDocument/2006/relationships/image" Target="../media/image27.png"/><Relationship Id="rId5" Type="http://schemas.openxmlformats.org/officeDocument/2006/relationships/image" Target="../media/image23.png"/><Relationship Id="rId15" Type="http://schemas.openxmlformats.org/officeDocument/2006/relationships/image" Target="../media/image30.svg"/><Relationship Id="rId10" Type="http://schemas.openxmlformats.org/officeDocument/2006/relationships/hyperlink" Target="https://www.lassuranceretraite.fr/portail-info/home/actif/vie-personnelle-retraite/veuvage.html" TargetMode="External"/><Relationship Id="rId4" Type="http://schemas.openxmlformats.org/officeDocument/2006/relationships/image" Target="../media/image22.png"/><Relationship Id="rId9" Type="http://schemas.openxmlformats.org/officeDocument/2006/relationships/image" Target="../media/image4.png"/><Relationship Id="rId14" Type="http://schemas.openxmlformats.org/officeDocument/2006/relationships/image" Target="../media/image29.png"/></Relationships>
</file>

<file path=ppt/slides/_rels/slide19.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8" Type="http://schemas.openxmlformats.org/officeDocument/2006/relationships/diagramColors" Target="../diagrams/colors9.xml"/><Relationship Id="rId3" Type="http://schemas.openxmlformats.org/officeDocument/2006/relationships/image" Target="../media/image33.png"/><Relationship Id="rId7" Type="http://schemas.openxmlformats.org/officeDocument/2006/relationships/diagramQuickStyle" Target="../diagrams/quickStyle9.xml"/><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diagramLayout" Target="../diagrams/layout9.xml"/><Relationship Id="rId11" Type="http://schemas.openxmlformats.org/officeDocument/2006/relationships/image" Target="../media/image7.svg"/><Relationship Id="rId5" Type="http://schemas.openxmlformats.org/officeDocument/2006/relationships/diagramData" Target="../diagrams/data9.xml"/><Relationship Id="rId10" Type="http://schemas.openxmlformats.org/officeDocument/2006/relationships/image" Target="../media/image6.png"/><Relationship Id="rId4" Type="http://schemas.openxmlformats.org/officeDocument/2006/relationships/image" Target="../media/image34.svg"/><Relationship Id="rId9" Type="http://schemas.microsoft.com/office/2007/relationships/diagramDrawing" Target="../diagrams/drawing9.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23.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diagramColors" Target="../diagrams/colors11.xml"/><Relationship Id="rId11" Type="http://schemas.openxmlformats.org/officeDocument/2006/relationships/image" Target="../media/image17.svg"/><Relationship Id="rId5" Type="http://schemas.openxmlformats.org/officeDocument/2006/relationships/diagramQuickStyle" Target="../diagrams/quickStyle11.xml"/><Relationship Id="rId10" Type="http://schemas.openxmlformats.org/officeDocument/2006/relationships/image" Target="../media/image16.png"/><Relationship Id="rId4" Type="http://schemas.openxmlformats.org/officeDocument/2006/relationships/diagramLayout" Target="../diagrams/layout11.xml"/><Relationship Id="rId9" Type="http://schemas.openxmlformats.org/officeDocument/2006/relationships/image" Target="../media/image36.svg"/></Relationships>
</file>

<file path=ppt/slides/_rels/slide24.xml.rels><?xml version="1.0" encoding="UTF-8" standalone="yes"?>
<Relationships xmlns="http://schemas.openxmlformats.org/package/2006/relationships"><Relationship Id="rId8" Type="http://schemas.openxmlformats.org/officeDocument/2006/relationships/diagramColors" Target="../diagrams/colors12.xml"/><Relationship Id="rId13" Type="http://schemas.openxmlformats.org/officeDocument/2006/relationships/diagramLayout" Target="../diagrams/layout13.xml"/><Relationship Id="rId3" Type="http://schemas.openxmlformats.org/officeDocument/2006/relationships/image" Target="../media/image33.png"/><Relationship Id="rId7" Type="http://schemas.openxmlformats.org/officeDocument/2006/relationships/diagramQuickStyle" Target="../diagrams/quickStyle12.xml"/><Relationship Id="rId12" Type="http://schemas.openxmlformats.org/officeDocument/2006/relationships/diagramData" Target="../diagrams/data13.xml"/><Relationship Id="rId2" Type="http://schemas.openxmlformats.org/officeDocument/2006/relationships/notesSlide" Target="../notesSlides/notesSlide24.xml"/><Relationship Id="rId16" Type="http://schemas.microsoft.com/office/2007/relationships/diagramDrawing" Target="../diagrams/drawing13.xml"/><Relationship Id="rId1" Type="http://schemas.openxmlformats.org/officeDocument/2006/relationships/slideLayout" Target="../slideLayouts/slideLayout4.xml"/><Relationship Id="rId6" Type="http://schemas.openxmlformats.org/officeDocument/2006/relationships/diagramLayout" Target="../diagrams/layout12.xml"/><Relationship Id="rId11" Type="http://schemas.openxmlformats.org/officeDocument/2006/relationships/image" Target="../media/image17.svg"/><Relationship Id="rId5" Type="http://schemas.openxmlformats.org/officeDocument/2006/relationships/diagramData" Target="../diagrams/data12.xml"/><Relationship Id="rId15" Type="http://schemas.openxmlformats.org/officeDocument/2006/relationships/diagramColors" Target="../diagrams/colors13.xml"/><Relationship Id="rId10" Type="http://schemas.openxmlformats.org/officeDocument/2006/relationships/image" Target="../media/image16.png"/><Relationship Id="rId4" Type="http://schemas.openxmlformats.org/officeDocument/2006/relationships/image" Target="../media/image34.svg"/><Relationship Id="rId9" Type="http://schemas.microsoft.com/office/2007/relationships/diagramDrawing" Target="../diagrams/drawing12.xml"/><Relationship Id="rId14" Type="http://schemas.openxmlformats.org/officeDocument/2006/relationships/diagramQuickStyle" Target="../diagrams/quickStyle13.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hyperlink" Target="https://cdg50.fr/rencontre-des-territoires/" TargetMode="External"/><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4.png"/><Relationship Id="rId7"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9.sv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5.png"/><Relationship Id="rId9"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hyperlink" Target="https://www.legifrance.gouv.fr/affichCodeArticle.do?cidTexte=LEGITEXT000044416551&amp;idArticle=LEGIARTI000044421882&amp;dateTexte=&amp;categorieLien=cid" TargetMode="Externa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9.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93"/>
        <p:cNvGrpSpPr/>
        <p:nvPr/>
      </p:nvGrpSpPr>
      <p:grpSpPr>
        <a:xfrm>
          <a:off x="0" y="0"/>
          <a:ext cx="0" cy="0"/>
          <a:chOff x="0" y="0"/>
          <a:chExt cx="0" cy="0"/>
        </a:xfrm>
      </p:grpSpPr>
      <p:sp>
        <p:nvSpPr>
          <p:cNvPr id="594" name="Google Shape;594;p62"/>
          <p:cNvSpPr txBox="1">
            <a:spLocks noGrp="1"/>
          </p:cNvSpPr>
          <p:nvPr>
            <p:ph type="ctrTitle"/>
          </p:nvPr>
        </p:nvSpPr>
        <p:spPr>
          <a:xfrm>
            <a:off x="270823" y="1917408"/>
            <a:ext cx="9725081" cy="2848534"/>
          </a:xfrm>
          <a:prstGeom prst="rect">
            <a:avLst/>
          </a:prstGeom>
          <a:noFill/>
          <a:ln>
            <a:noFill/>
          </a:ln>
        </p:spPr>
        <p:txBody>
          <a:bodyPr spcFirstLastPara="1" wrap="square" lIns="91425" tIns="45700" rIns="91425" bIns="45700" anchor="b" anchorCtr="0">
            <a:normAutofit fontScale="90000"/>
          </a:bodyPr>
          <a:lstStyle/>
          <a:p>
            <a:pPr algn="ctr"/>
            <a:r>
              <a:rPr lang="fr-FR" sz="8000" b="1" dirty="0">
                <a:latin typeface="Century Gothic" panose="020B0502020202020204" pitchFamily="34" charset="0"/>
              </a:rPr>
              <a:t>La fin de contrat des agents contractuels de droit public</a:t>
            </a:r>
          </a:p>
        </p:txBody>
      </p:sp>
      <p:sp>
        <p:nvSpPr>
          <p:cNvPr id="3" name="ZoneTexte 2">
            <a:extLst>
              <a:ext uri="{FF2B5EF4-FFF2-40B4-BE49-F238E27FC236}">
                <a16:creationId xmlns:a16="http://schemas.microsoft.com/office/drawing/2014/main" id="{460CED74-652F-5291-ED3F-965AE5942C47}"/>
              </a:ext>
            </a:extLst>
          </p:cNvPr>
          <p:cNvSpPr txBox="1"/>
          <p:nvPr/>
        </p:nvSpPr>
        <p:spPr>
          <a:xfrm>
            <a:off x="743687" y="6668299"/>
            <a:ext cx="7975395" cy="1128514"/>
          </a:xfrm>
          <a:prstGeom prst="rect">
            <a:avLst/>
          </a:prstGeom>
          <a:noFill/>
        </p:spPr>
        <p:txBody>
          <a:bodyPr wrap="square" rtlCol="0">
            <a:spAutoFit/>
          </a:bodyPr>
          <a:lstStyle/>
          <a:p>
            <a:pPr marL="342900" lvl="0" indent="-342900" algn="just">
              <a:spcBef>
                <a:spcPts val="600"/>
              </a:spcBef>
              <a:spcAft>
                <a:spcPts val="1000"/>
              </a:spcAft>
              <a:buFont typeface="Symbol" panose="05050102010706020507" pitchFamily="18" charset="2"/>
              <a:buChar char=""/>
              <a:tabLst>
                <a:tab pos="288290" algn="l"/>
                <a:tab pos="449580" algn="l"/>
              </a:tabLst>
            </a:pPr>
            <a:r>
              <a:rPr lang="fr-FR" sz="1800" dirty="0">
                <a:effectLst/>
                <a:latin typeface="+mj-lt"/>
                <a:ea typeface="Times New Roman" panose="02020603050405020304" pitchFamily="18" charset="0"/>
                <a:cs typeface="Tahoma" panose="020B0604030504040204" pitchFamily="34" charset="0"/>
              </a:rPr>
              <a:t>Code général de la fonction publique</a:t>
            </a:r>
          </a:p>
          <a:p>
            <a:pPr marL="342900" lvl="0" indent="-342900" algn="just">
              <a:spcBef>
                <a:spcPts val="600"/>
              </a:spcBef>
              <a:spcAft>
                <a:spcPts val="1000"/>
              </a:spcAft>
              <a:buFont typeface="Symbol" panose="05050102010706020507" pitchFamily="18" charset="2"/>
              <a:buChar char=""/>
              <a:tabLst>
                <a:tab pos="288290" algn="l"/>
                <a:tab pos="449580" algn="l"/>
              </a:tabLst>
            </a:pPr>
            <a:r>
              <a:rPr lang="fr-FR" sz="1800" dirty="0">
                <a:latin typeface="+mj-lt"/>
                <a:ea typeface="Times New Roman" panose="02020603050405020304" pitchFamily="18" charset="0"/>
                <a:cs typeface="Tahoma" panose="020B0604030504040204" pitchFamily="34" charset="0"/>
              </a:rPr>
              <a:t> Décret n°88-145 du 15 février 1988 relatif aux agents contractuels de la fonction publique territoriale</a:t>
            </a:r>
            <a:endParaRPr lang="fr-FR" sz="1800" dirty="0">
              <a:effectLst/>
              <a:latin typeface="+mj-lt"/>
              <a:ea typeface="Times New Roman" panose="02020603050405020304" pitchFamily="18" charset="0"/>
              <a:cs typeface="Times New Roman" panose="02020603050405020304" pitchFamily="18" charset="0"/>
            </a:endParaRPr>
          </a:p>
        </p:txBody>
      </p:sp>
      <p:sp>
        <p:nvSpPr>
          <p:cNvPr id="8" name="ZoneTexte 7">
            <a:extLst>
              <a:ext uri="{FF2B5EF4-FFF2-40B4-BE49-F238E27FC236}">
                <a16:creationId xmlns:a16="http://schemas.microsoft.com/office/drawing/2014/main" id="{15E5338D-1835-F7D4-ACCC-F14C582B76D3}"/>
              </a:ext>
            </a:extLst>
          </p:cNvPr>
          <p:cNvSpPr txBox="1"/>
          <p:nvPr/>
        </p:nvSpPr>
        <p:spPr>
          <a:xfrm>
            <a:off x="838594" y="5601553"/>
            <a:ext cx="6693408" cy="400110"/>
          </a:xfrm>
          <a:prstGeom prst="rect">
            <a:avLst/>
          </a:prstGeom>
          <a:noFill/>
        </p:spPr>
        <p:txBody>
          <a:bodyPr wrap="square" rtlCol="0">
            <a:spAutoFit/>
          </a:bodyPr>
          <a:lstStyle/>
          <a:p>
            <a:r>
              <a:rPr lang="fr-FR" sz="2000" b="1" dirty="0">
                <a:latin typeface="+mj-lt"/>
              </a:rPr>
              <a:t>Références juridiques</a:t>
            </a:r>
          </a:p>
        </p:txBody>
      </p:sp>
      <p:sp>
        <p:nvSpPr>
          <p:cNvPr id="9" name="Rectangle 8">
            <a:extLst>
              <a:ext uri="{FF2B5EF4-FFF2-40B4-BE49-F238E27FC236}">
                <a16:creationId xmlns:a16="http://schemas.microsoft.com/office/drawing/2014/main" id="{4BBFBCA6-F14C-F7CD-AA43-662620C8B410}"/>
              </a:ext>
            </a:extLst>
          </p:cNvPr>
          <p:cNvSpPr/>
          <p:nvPr/>
        </p:nvSpPr>
        <p:spPr>
          <a:xfrm>
            <a:off x="435255" y="1081797"/>
            <a:ext cx="144000" cy="8617373"/>
          </a:xfrm>
          <a:prstGeom prst="rect">
            <a:avLst/>
          </a:prstGeom>
          <a:gradFill>
            <a:gsLst>
              <a:gs pos="0">
                <a:schemeClr val="accent1">
                  <a:lumMod val="5000"/>
                  <a:lumOff val="95000"/>
                </a:schemeClr>
              </a:gs>
              <a:gs pos="0">
                <a:schemeClr val="accent2">
                  <a:lumMod val="60000"/>
                  <a:lumOff val="40000"/>
                </a:schemeClr>
              </a:gs>
              <a:gs pos="100000">
                <a:schemeClr val="tx2">
                  <a:lumMod val="75000"/>
                </a:schemeClr>
              </a:gs>
              <a:gs pos="100000">
                <a:schemeClr val="accent1">
                  <a:lumMod val="30000"/>
                  <a:lumOff val="70000"/>
                </a:schemeClr>
              </a:gs>
            </a:gsLst>
            <a:lin ang="5400000" scaled="1"/>
          </a:gra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1AC96FF8-CA29-DD88-4B38-2802FD064C33}"/>
              </a:ext>
            </a:extLst>
          </p:cNvPr>
          <p:cNvPicPr>
            <a:picLocks noChangeAspect="1"/>
          </p:cNvPicPr>
          <p:nvPr/>
        </p:nvPicPr>
        <p:blipFill>
          <a:blip r:embed="rId3"/>
          <a:stretch>
            <a:fillRect/>
          </a:stretch>
        </p:blipFill>
        <p:spPr>
          <a:xfrm>
            <a:off x="10542817" y="1704495"/>
            <a:ext cx="6906589" cy="6878010"/>
          </a:xfrm>
          <a:prstGeom prst="rect">
            <a:avLst/>
          </a:prstGeom>
        </p:spPr>
      </p:pic>
      <p:sp>
        <p:nvSpPr>
          <p:cNvPr id="2" name="ZoneTexte 1">
            <a:extLst>
              <a:ext uri="{FF2B5EF4-FFF2-40B4-BE49-F238E27FC236}">
                <a16:creationId xmlns:a16="http://schemas.microsoft.com/office/drawing/2014/main" id="{1D9952D3-60C3-6B6C-15A4-CAC2BBC7237E}"/>
              </a:ext>
            </a:extLst>
          </p:cNvPr>
          <p:cNvSpPr txBox="1"/>
          <p:nvPr/>
        </p:nvSpPr>
        <p:spPr>
          <a:xfrm>
            <a:off x="2383436" y="9024079"/>
            <a:ext cx="6580682" cy="369332"/>
          </a:xfrm>
          <a:prstGeom prst="rect">
            <a:avLst/>
          </a:prstGeom>
          <a:noFill/>
        </p:spPr>
        <p:txBody>
          <a:bodyPr wrap="square" rtlCol="0">
            <a:spAutoFit/>
          </a:bodyPr>
          <a:lstStyle/>
          <a:p>
            <a:r>
              <a:rPr lang="fr-FR" sz="1800" b="1" i="1" dirty="0">
                <a:latin typeface="+mj-lt"/>
              </a:rPr>
              <a:t>1h pour en parler du jeudi 4 avril 2024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12">
          <a:extLst>
            <a:ext uri="{FF2B5EF4-FFF2-40B4-BE49-F238E27FC236}">
              <a16:creationId xmlns:a16="http://schemas.microsoft.com/office/drawing/2014/main" id="{26359441-5670-C437-4DEC-463EF1E76371}"/>
            </a:ext>
          </a:extLst>
        </p:cNvPr>
        <p:cNvGrpSpPr/>
        <p:nvPr/>
      </p:nvGrpSpPr>
      <p:grpSpPr>
        <a:xfrm>
          <a:off x="0" y="0"/>
          <a:ext cx="0" cy="0"/>
          <a:chOff x="0" y="0"/>
          <a:chExt cx="0" cy="0"/>
        </a:xfrm>
      </p:grpSpPr>
      <p:sp>
        <p:nvSpPr>
          <p:cNvPr id="815" name="Google Shape;815;p83">
            <a:extLst>
              <a:ext uri="{FF2B5EF4-FFF2-40B4-BE49-F238E27FC236}">
                <a16:creationId xmlns:a16="http://schemas.microsoft.com/office/drawing/2014/main" id="{C3348C96-3D27-82DB-78A7-AF44AEDBEDAA}"/>
              </a:ext>
            </a:extLst>
          </p:cNvPr>
          <p:cNvSpPr txBox="1">
            <a:spLocks noGrp="1"/>
          </p:cNvSpPr>
          <p:nvPr>
            <p:ph type="title"/>
          </p:nvPr>
        </p:nvSpPr>
        <p:spPr>
          <a:xfrm>
            <a:off x="719139" y="463484"/>
            <a:ext cx="16204756" cy="996505"/>
          </a:xfrm>
          <a:prstGeom prst="rect">
            <a:avLst/>
          </a:prstGeom>
          <a:noFill/>
          <a:ln>
            <a:noFill/>
          </a:ln>
        </p:spPr>
        <p:txBody>
          <a:bodyPr spcFirstLastPara="1" wrap="square" lIns="91425" tIns="45700" rIns="91425" bIns="45700" anchor="ctr" anchorCtr="0">
            <a:noAutofit/>
          </a:bodyPr>
          <a:lstStyle/>
          <a:p>
            <a:r>
              <a:rPr lang="fr-FR" sz="6000" b="1" dirty="0">
                <a:solidFill>
                  <a:srgbClr val="663A67"/>
                </a:solidFill>
                <a:latin typeface="Century Gothic" panose="020B0502020202020204" pitchFamily="34" charset="0"/>
              </a:rPr>
              <a:t>3. </a:t>
            </a:r>
            <a:r>
              <a:rPr lang="fr-FR" sz="6000" b="1" dirty="0">
                <a:latin typeface="Century Gothic" panose="020B0502020202020204" pitchFamily="34" charset="0"/>
              </a:rPr>
              <a:t>Le licenciement</a:t>
            </a:r>
            <a:endParaRPr lang="fr-FR" sz="6000" b="1" dirty="0">
              <a:solidFill>
                <a:srgbClr val="663A67"/>
              </a:solidFill>
              <a:latin typeface="Century Gothic" panose="020B0502020202020204" pitchFamily="34" charset="0"/>
            </a:endParaRPr>
          </a:p>
        </p:txBody>
      </p:sp>
      <p:cxnSp>
        <p:nvCxnSpPr>
          <p:cNvPr id="816" name="Google Shape;816;p83">
            <a:extLst>
              <a:ext uri="{FF2B5EF4-FFF2-40B4-BE49-F238E27FC236}">
                <a16:creationId xmlns:a16="http://schemas.microsoft.com/office/drawing/2014/main" id="{6277EFB0-B590-8FB7-7ADF-DFABFC55231D}"/>
              </a:ext>
            </a:extLst>
          </p:cNvPr>
          <p:cNvCxnSpPr>
            <a:cxnSpLocks/>
          </p:cNvCxnSpPr>
          <p:nvPr/>
        </p:nvCxnSpPr>
        <p:spPr>
          <a:xfrm>
            <a:off x="839724" y="1609086"/>
            <a:ext cx="15292503" cy="0"/>
          </a:xfrm>
          <a:prstGeom prst="straightConnector1">
            <a:avLst/>
          </a:prstGeom>
          <a:noFill/>
          <a:ln w="38100" cap="flat" cmpd="sng">
            <a:solidFill>
              <a:srgbClr val="EE4553"/>
            </a:solidFill>
            <a:prstDash val="solid"/>
            <a:miter lim="800000"/>
            <a:headEnd type="none" w="sm" len="sm"/>
            <a:tailEnd type="none" w="sm" len="sm"/>
          </a:ln>
        </p:spPr>
      </p:cxnSp>
      <p:sp>
        <p:nvSpPr>
          <p:cNvPr id="5" name="ZoneTexte 4">
            <a:extLst>
              <a:ext uri="{FF2B5EF4-FFF2-40B4-BE49-F238E27FC236}">
                <a16:creationId xmlns:a16="http://schemas.microsoft.com/office/drawing/2014/main" id="{F72E93ED-1E9D-F8A1-9791-62573CE495C2}"/>
              </a:ext>
            </a:extLst>
          </p:cNvPr>
          <p:cNvSpPr txBox="1"/>
          <p:nvPr/>
        </p:nvSpPr>
        <p:spPr>
          <a:xfrm>
            <a:off x="839724" y="2173860"/>
            <a:ext cx="6775554" cy="461665"/>
          </a:xfrm>
          <a:prstGeom prst="rect">
            <a:avLst/>
          </a:prstGeom>
          <a:solidFill>
            <a:srgbClr val="606BB4"/>
          </a:solidFill>
        </p:spPr>
        <p:txBody>
          <a:bodyPr wrap="square" rtlCol="0">
            <a:spAutoFit/>
          </a:bodyPr>
          <a:lstStyle/>
          <a:p>
            <a:r>
              <a:rPr lang="fr-FR" sz="2400" dirty="0">
                <a:solidFill>
                  <a:schemeClr val="bg1"/>
                </a:solidFill>
                <a:latin typeface="+mj-lt"/>
              </a:rPr>
              <a:t>b. Licenciement lié à l’agent</a:t>
            </a:r>
          </a:p>
        </p:txBody>
      </p:sp>
      <p:graphicFrame>
        <p:nvGraphicFramePr>
          <p:cNvPr id="4" name="Tableau 3">
            <a:extLst>
              <a:ext uri="{FF2B5EF4-FFF2-40B4-BE49-F238E27FC236}">
                <a16:creationId xmlns:a16="http://schemas.microsoft.com/office/drawing/2014/main" id="{2BCDEA42-60D4-D579-0FC7-7B97DA2F3F66}"/>
              </a:ext>
            </a:extLst>
          </p:cNvPr>
          <p:cNvGraphicFramePr>
            <a:graphicFrameLocks noGrp="1"/>
          </p:cNvGraphicFramePr>
          <p:nvPr/>
        </p:nvGraphicFramePr>
        <p:xfrm>
          <a:off x="719139" y="3624794"/>
          <a:ext cx="15994505" cy="5981075"/>
        </p:xfrm>
        <a:graphic>
          <a:graphicData uri="http://schemas.openxmlformats.org/drawingml/2006/table">
            <a:tbl>
              <a:tblPr firstRow="1" bandRow="1">
                <a:tableStyleId>{93296810-A885-4BE3-A3E7-6D5BEEA58F35}</a:tableStyleId>
              </a:tblPr>
              <a:tblGrid>
                <a:gridCol w="2683240">
                  <a:extLst>
                    <a:ext uri="{9D8B030D-6E8A-4147-A177-3AD203B41FA5}">
                      <a16:colId xmlns:a16="http://schemas.microsoft.com/office/drawing/2014/main" val="3666644419"/>
                    </a:ext>
                  </a:extLst>
                </a:gridCol>
                <a:gridCol w="7825254">
                  <a:extLst>
                    <a:ext uri="{9D8B030D-6E8A-4147-A177-3AD203B41FA5}">
                      <a16:colId xmlns:a16="http://schemas.microsoft.com/office/drawing/2014/main" val="2544643624"/>
                    </a:ext>
                  </a:extLst>
                </a:gridCol>
                <a:gridCol w="5486011">
                  <a:extLst>
                    <a:ext uri="{9D8B030D-6E8A-4147-A177-3AD203B41FA5}">
                      <a16:colId xmlns:a16="http://schemas.microsoft.com/office/drawing/2014/main" val="1082159162"/>
                    </a:ext>
                  </a:extLst>
                </a:gridCol>
              </a:tblGrid>
              <a:tr h="377733">
                <a:tc>
                  <a:txBody>
                    <a:bodyPr/>
                    <a:lstStyle/>
                    <a:p>
                      <a:endParaRPr lang="fr-FR" sz="2000" dirty="0"/>
                    </a:p>
                  </a:txBody>
                  <a:tcPr>
                    <a:solidFill>
                      <a:schemeClr val="bg1"/>
                    </a:solidFill>
                  </a:tcPr>
                </a:tc>
                <a:tc>
                  <a:txBody>
                    <a:bodyPr/>
                    <a:lstStyle/>
                    <a:p>
                      <a:pPr algn="ctr"/>
                      <a:r>
                        <a:rPr lang="fr-FR" sz="2000" dirty="0"/>
                        <a:t>Licenciement pour insuffisance professionnelle</a:t>
                      </a:r>
                    </a:p>
                  </a:txBody>
                  <a:tcPr anchor="ctr"/>
                </a:tc>
                <a:tc>
                  <a:txBody>
                    <a:bodyPr/>
                    <a:lstStyle/>
                    <a:p>
                      <a:pPr algn="ctr"/>
                      <a:r>
                        <a:rPr lang="fr-FR" sz="2000" dirty="0"/>
                        <a:t>Licenciement pour motif disciplinaire</a:t>
                      </a:r>
                    </a:p>
                  </a:txBody>
                  <a:tcPr anchor="ctr"/>
                </a:tc>
                <a:extLst>
                  <a:ext uri="{0D108BD9-81ED-4DB2-BD59-A6C34878D82A}">
                    <a16:rowId xmlns:a16="http://schemas.microsoft.com/office/drawing/2014/main" val="2960096020"/>
                  </a:ext>
                </a:extLst>
              </a:tr>
              <a:tr h="1394708">
                <a:tc>
                  <a:txBody>
                    <a:bodyPr/>
                    <a:lstStyle/>
                    <a:p>
                      <a:pPr marL="0" marR="0" lvl="0" indent="0" algn="ctr" defTabSz="914400" rtl="0" eaLnBrk="1" fontAlgn="auto" latinLnBrk="0" hangingPunct="1">
                        <a:lnSpc>
                          <a:spcPct val="100000"/>
                        </a:lnSpc>
                        <a:spcBef>
                          <a:spcPts val="0"/>
                        </a:spcBef>
                        <a:spcAft>
                          <a:spcPts val="0"/>
                        </a:spcAft>
                        <a:buClr>
                          <a:srgbClr val="000000"/>
                        </a:buClr>
                        <a:buSzTx/>
                        <a:buFontTx/>
                        <a:buNone/>
                        <a:tabLst/>
                        <a:defRPr/>
                      </a:pPr>
                      <a:r>
                        <a:rPr lang="fr-FR" sz="1800" b="1" dirty="0"/>
                        <a:t>Entretien préalable</a:t>
                      </a:r>
                    </a:p>
                  </a:txBody>
                  <a:tcPr anchor="ctr"/>
                </a:tc>
                <a:tc gridSpan="2">
                  <a:txBody>
                    <a:bodyPr/>
                    <a:lstStyle/>
                    <a:p>
                      <a:pPr algn="ctr"/>
                      <a:r>
                        <a:rPr lang="fr-FR" sz="1800" dirty="0"/>
                        <a:t>Convocation à un entretien préalable par LRAR ou lettre remise en mains propres contre signature </a:t>
                      </a:r>
                      <a:r>
                        <a:rPr lang="fr-FR" sz="1800" b="1" dirty="0"/>
                        <a:t>au moins 5 jours </a:t>
                      </a:r>
                      <a:r>
                        <a:rPr lang="fr-FR" sz="1800" dirty="0"/>
                        <a:t>ouvrables après la présentation du courrier.</a:t>
                      </a:r>
                    </a:p>
                    <a:p>
                      <a:pPr algn="ctr"/>
                      <a:r>
                        <a:rPr lang="fr-FR" sz="1800" dirty="0"/>
                        <a:t>Les droits de la défense sont à respecter :</a:t>
                      </a:r>
                    </a:p>
                    <a:p>
                      <a:pPr marL="342900" indent="-342900" algn="ctr">
                        <a:buFontTx/>
                        <a:buChar char="-"/>
                      </a:pPr>
                      <a:r>
                        <a:rPr lang="fr-FR" sz="1800" dirty="0"/>
                        <a:t>Consultation de son dossier</a:t>
                      </a:r>
                    </a:p>
                    <a:p>
                      <a:pPr marL="342900" indent="-342900" algn="ctr">
                        <a:buFontTx/>
                        <a:buChar char="-"/>
                      </a:pPr>
                      <a:r>
                        <a:rPr lang="fr-FR" sz="1800" dirty="0"/>
                        <a:t>Assistance de la personne de son choix</a:t>
                      </a:r>
                    </a:p>
                  </a:txBody>
                  <a:tcPr anchor="ctr"/>
                </a:tc>
                <a:tc hMerge="1">
                  <a:txBody>
                    <a:bodyPr/>
                    <a:lstStyle/>
                    <a:p>
                      <a:endParaRPr lang="fr-FR"/>
                    </a:p>
                  </a:txBody>
                  <a:tcPr/>
                </a:tc>
                <a:extLst>
                  <a:ext uri="{0D108BD9-81ED-4DB2-BD59-A6C34878D82A}">
                    <a16:rowId xmlns:a16="http://schemas.microsoft.com/office/drawing/2014/main" val="2683218973"/>
                  </a:ext>
                </a:extLst>
              </a:tr>
              <a:tr h="348677">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fr-FR" sz="1800" b="1" dirty="0"/>
                        <a:t>Instance compétente</a:t>
                      </a:r>
                    </a:p>
                  </a:txBody>
                  <a:tcPr anchor="ctr"/>
                </a:tc>
                <a:tc>
                  <a:txBody>
                    <a:bodyPr/>
                    <a:lstStyle/>
                    <a:p>
                      <a:pPr algn="ctr"/>
                      <a:r>
                        <a:rPr lang="fr-FR" sz="1800" dirty="0"/>
                        <a:t>Commission Consultative Paritaire (CCP)</a:t>
                      </a:r>
                    </a:p>
                  </a:txBody>
                  <a:tcPr anchor="ctr"/>
                </a:tc>
                <a:tc>
                  <a:txBody>
                    <a:bodyPr/>
                    <a:lstStyle/>
                    <a:p>
                      <a:pPr algn="ctr"/>
                      <a:r>
                        <a:rPr lang="fr-FR" sz="1800" dirty="0"/>
                        <a:t>Conseil de discipline (CCP en formation disciplinaire)</a:t>
                      </a:r>
                    </a:p>
                  </a:txBody>
                  <a:tcPr anchor="ctr"/>
                </a:tc>
                <a:extLst>
                  <a:ext uri="{0D108BD9-81ED-4DB2-BD59-A6C34878D82A}">
                    <a16:rowId xmlns:a16="http://schemas.microsoft.com/office/drawing/2014/main" val="1256372111"/>
                  </a:ext>
                </a:extLst>
              </a:tr>
              <a:tr h="543643">
                <a:tc>
                  <a:txBody>
                    <a:bodyPr/>
                    <a:lstStyle/>
                    <a:p>
                      <a:pPr algn="ctr"/>
                      <a:r>
                        <a:rPr lang="fr-FR" sz="1800" b="1" dirty="0"/>
                        <a:t>Motivation</a:t>
                      </a:r>
                    </a:p>
                  </a:txBody>
                  <a:tcPr anchor="ctr"/>
                </a:tc>
                <a:tc gridSpan="2">
                  <a:txBody>
                    <a:bodyPr/>
                    <a:lstStyle/>
                    <a:p>
                      <a:pPr algn="ctr"/>
                      <a:r>
                        <a:rPr lang="fr-FR" sz="1800" b="0" dirty="0"/>
                        <a:t>Dans les deux procédures, la collectivité doit motiver sa décision de licenciement.</a:t>
                      </a:r>
                    </a:p>
                  </a:txBody>
                  <a:tcPr anchor="ctr"/>
                </a:tc>
                <a:tc hMerge="1">
                  <a:txBody>
                    <a:bodyPr/>
                    <a:lstStyle/>
                    <a:p>
                      <a:endParaRPr lang="fr-FR"/>
                    </a:p>
                  </a:txBody>
                  <a:tcPr/>
                </a:tc>
                <a:extLst>
                  <a:ext uri="{0D108BD9-81ED-4DB2-BD59-A6C34878D82A}">
                    <a16:rowId xmlns:a16="http://schemas.microsoft.com/office/drawing/2014/main" val="3148197390"/>
                  </a:ext>
                </a:extLst>
              </a:tr>
              <a:tr h="2179232">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fr-FR" sz="1800" b="1" dirty="0"/>
                        <a:t>Préavis*</a:t>
                      </a:r>
                    </a:p>
                  </a:txBody>
                  <a:tcPr anchor="ctr"/>
                </a:tc>
                <a:tc>
                  <a:txBody>
                    <a:bodyPr/>
                    <a:lstStyle/>
                    <a:p>
                      <a:pPr algn="ctr"/>
                      <a:r>
                        <a:rPr lang="fr-FR" sz="1800" b="0" dirty="0"/>
                        <a:t>- 8 jours pour l'agent qui justifie d'une ancienneté de services &lt; à 6 mois de services ;</a:t>
                      </a:r>
                    </a:p>
                    <a:p>
                      <a:pPr algn="ctr"/>
                      <a:endParaRPr lang="fr-FR" sz="1800" b="0" dirty="0"/>
                    </a:p>
                    <a:p>
                      <a:pPr algn="ctr"/>
                      <a:r>
                        <a:rPr lang="fr-FR" sz="1800" b="0" dirty="0"/>
                        <a:t>- 1 mois pour l'agent qui justifie d'une ancienneté de services = ou &gt; à 6 mois et &lt; à 2 ans ;</a:t>
                      </a:r>
                    </a:p>
                    <a:p>
                      <a:pPr algn="ctr"/>
                      <a:endParaRPr lang="fr-FR" sz="1800" b="0" dirty="0"/>
                    </a:p>
                    <a:p>
                      <a:pPr algn="ctr"/>
                      <a:r>
                        <a:rPr lang="fr-FR" sz="1800" b="0" dirty="0"/>
                        <a:t>- 2 mois pour l'agent qui justifie d'une ancienneté de services égale ou supérieure à 2 ans.</a:t>
                      </a:r>
                    </a:p>
                  </a:txBody>
                  <a:tcPr anchor="ctr"/>
                </a:tc>
                <a:tc>
                  <a:txBody>
                    <a:bodyPr/>
                    <a:lstStyle/>
                    <a:p>
                      <a:pPr algn="ctr"/>
                      <a:r>
                        <a:rPr lang="fr-FR" sz="1800" b="0" dirty="0"/>
                        <a:t>Pas de préavis</a:t>
                      </a:r>
                    </a:p>
                  </a:txBody>
                  <a:tcPr anchor="ctr"/>
                </a:tc>
                <a:extLst>
                  <a:ext uri="{0D108BD9-81ED-4DB2-BD59-A6C34878D82A}">
                    <a16:rowId xmlns:a16="http://schemas.microsoft.com/office/drawing/2014/main" val="2915057491"/>
                  </a:ext>
                </a:extLst>
              </a:tr>
              <a:tr h="652072">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fr-FR" sz="1800" b="1" dirty="0"/>
                        <a:t>Indemnité de licenciement</a:t>
                      </a:r>
                    </a:p>
                  </a:txBody>
                  <a:tcPr anchor="ctr"/>
                </a:tc>
                <a:tc>
                  <a:txBody>
                    <a:bodyPr/>
                    <a:lstStyle/>
                    <a:p>
                      <a:pPr algn="ctr"/>
                      <a:r>
                        <a:rPr lang="fr-FR" sz="1800" b="0" dirty="0"/>
                        <a:t>Une indemnité de licenciement est due à l’agent.</a:t>
                      </a:r>
                    </a:p>
                  </a:txBody>
                  <a:tcPr anchor="ctr"/>
                </a:tc>
                <a:tc>
                  <a:txBody>
                    <a:bodyPr/>
                    <a:lstStyle/>
                    <a:p>
                      <a:pPr algn="ctr"/>
                      <a:r>
                        <a:rPr lang="fr-FR" sz="1800" b="0" dirty="0"/>
                        <a:t>Pas d’indemnité de licenciement</a:t>
                      </a:r>
                    </a:p>
                  </a:txBody>
                  <a:tcPr anchor="ctr"/>
                </a:tc>
                <a:extLst>
                  <a:ext uri="{0D108BD9-81ED-4DB2-BD59-A6C34878D82A}">
                    <a16:rowId xmlns:a16="http://schemas.microsoft.com/office/drawing/2014/main" val="3176365926"/>
                  </a:ext>
                </a:extLst>
              </a:tr>
            </a:tbl>
          </a:graphicData>
        </a:graphic>
      </p:graphicFrame>
      <p:sp>
        <p:nvSpPr>
          <p:cNvPr id="6" name="ZoneTexte 5">
            <a:extLst>
              <a:ext uri="{FF2B5EF4-FFF2-40B4-BE49-F238E27FC236}">
                <a16:creationId xmlns:a16="http://schemas.microsoft.com/office/drawing/2014/main" id="{986F38F4-D800-CDE6-CFFD-358C3D1CBA75}"/>
              </a:ext>
            </a:extLst>
          </p:cNvPr>
          <p:cNvSpPr txBox="1"/>
          <p:nvPr/>
        </p:nvSpPr>
        <p:spPr>
          <a:xfrm>
            <a:off x="9758595" y="1854004"/>
            <a:ext cx="8109679" cy="1569660"/>
          </a:xfrm>
          <a:prstGeom prst="rect">
            <a:avLst/>
          </a:prstGeom>
          <a:solidFill>
            <a:schemeClr val="accent6">
              <a:lumMod val="20000"/>
              <a:lumOff val="80000"/>
            </a:schemeClr>
          </a:solidFill>
        </p:spPr>
        <p:txBody>
          <a:bodyPr wrap="square" rtlCol="0">
            <a:spAutoFit/>
          </a:bodyPr>
          <a:lstStyle/>
          <a:p>
            <a:r>
              <a:rPr lang="fr-FR" sz="1600" b="0" i="0" dirty="0">
                <a:solidFill>
                  <a:srgbClr val="000000"/>
                </a:solidFill>
                <a:effectLst/>
                <a:latin typeface="+mn-lt"/>
              </a:rPr>
              <a:t>*    Durée de préavis doublée pour les personnels handicapés si handicap déclaré au préalable à l’employeur</a:t>
            </a:r>
            <a:endParaRPr lang="fr-FR" sz="1600" b="0" i="0" dirty="0">
              <a:solidFill>
                <a:srgbClr val="000000"/>
              </a:solidFill>
              <a:effectLst/>
              <a:latin typeface="+mn-lt"/>
              <a:cs typeface="Arial" panose="020B0604020202020204" pitchFamily="34" charset="0"/>
            </a:endParaRPr>
          </a:p>
          <a:p>
            <a:pPr marL="285750" indent="-285750">
              <a:buFont typeface="Arial" panose="020B0604020202020204" pitchFamily="34" charset="0"/>
              <a:buChar char="•"/>
            </a:pPr>
            <a:r>
              <a:rPr lang="fr-FR" sz="1600" dirty="0">
                <a:latin typeface="+mn-lt"/>
                <a:cs typeface="Arial" panose="020B0604020202020204" pitchFamily="34" charset="0"/>
              </a:rPr>
              <a:t>Ancienneté calculée en prenant l’ensemble des contrats</a:t>
            </a:r>
          </a:p>
          <a:p>
            <a:pPr marL="285750" indent="-285750">
              <a:buFont typeface="Arial" panose="020B0604020202020204" pitchFamily="34" charset="0"/>
              <a:buChar char="•"/>
            </a:pPr>
            <a:r>
              <a:rPr lang="fr-FR" sz="1600" b="0" i="0" dirty="0">
                <a:solidFill>
                  <a:srgbClr val="000000"/>
                </a:solidFill>
                <a:effectLst/>
                <a:latin typeface="+mn-lt"/>
                <a:cs typeface="Arial" panose="020B0604020202020204" pitchFamily="34" charset="0"/>
              </a:rPr>
              <a:t>Pas d’interruption de plus de </a:t>
            </a:r>
            <a:r>
              <a:rPr lang="fr-FR" sz="1600" dirty="0">
                <a:latin typeface="+mn-lt"/>
                <a:cs typeface="Arial" panose="020B0604020202020204" pitchFamily="34" charset="0"/>
              </a:rPr>
              <a:t>4 mois ou de démission</a:t>
            </a:r>
          </a:p>
          <a:p>
            <a:pPr marL="285750" indent="-285750">
              <a:buFont typeface="Arial" panose="020B0604020202020204" pitchFamily="34" charset="0"/>
              <a:buChar char="•"/>
            </a:pPr>
            <a:r>
              <a:rPr lang="fr-FR" sz="1600" b="0" i="0" dirty="0">
                <a:solidFill>
                  <a:srgbClr val="000000"/>
                </a:solidFill>
                <a:effectLst/>
                <a:latin typeface="+mn-lt"/>
                <a:cs typeface="Arial" panose="020B0604020202020204" pitchFamily="34" charset="0"/>
              </a:rPr>
              <a:t>Présentation de la notification de la décision de licenciement vaut le point de départ du préavis</a:t>
            </a:r>
            <a:endParaRPr lang="fr-FR" sz="1600" b="0" i="0" dirty="0">
              <a:solidFill>
                <a:srgbClr val="000000"/>
              </a:solidFill>
              <a:effectLst/>
              <a:latin typeface="+mn-lt"/>
            </a:endParaRPr>
          </a:p>
        </p:txBody>
      </p:sp>
    </p:spTree>
    <p:extLst>
      <p:ext uri="{BB962C8B-B14F-4D97-AF65-F5344CB8AC3E}">
        <p14:creationId xmlns:p14="http://schemas.microsoft.com/office/powerpoint/2010/main" val="27611498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12">
          <a:extLst>
            <a:ext uri="{FF2B5EF4-FFF2-40B4-BE49-F238E27FC236}">
              <a16:creationId xmlns:a16="http://schemas.microsoft.com/office/drawing/2014/main" id="{26359441-5670-C437-4DEC-463EF1E76371}"/>
            </a:ext>
          </a:extLst>
        </p:cNvPr>
        <p:cNvGrpSpPr/>
        <p:nvPr/>
      </p:nvGrpSpPr>
      <p:grpSpPr>
        <a:xfrm>
          <a:off x="0" y="0"/>
          <a:ext cx="0" cy="0"/>
          <a:chOff x="0" y="0"/>
          <a:chExt cx="0" cy="0"/>
        </a:xfrm>
      </p:grpSpPr>
      <p:sp>
        <p:nvSpPr>
          <p:cNvPr id="815" name="Google Shape;815;p83">
            <a:extLst>
              <a:ext uri="{FF2B5EF4-FFF2-40B4-BE49-F238E27FC236}">
                <a16:creationId xmlns:a16="http://schemas.microsoft.com/office/drawing/2014/main" id="{C3348C96-3D27-82DB-78A7-AF44AEDBEDAA}"/>
              </a:ext>
            </a:extLst>
          </p:cNvPr>
          <p:cNvSpPr txBox="1">
            <a:spLocks noGrp="1"/>
          </p:cNvSpPr>
          <p:nvPr>
            <p:ph type="title"/>
          </p:nvPr>
        </p:nvSpPr>
        <p:spPr>
          <a:xfrm>
            <a:off x="719139" y="463484"/>
            <a:ext cx="16204756" cy="996505"/>
          </a:xfrm>
          <a:prstGeom prst="rect">
            <a:avLst/>
          </a:prstGeom>
          <a:noFill/>
          <a:ln>
            <a:noFill/>
          </a:ln>
        </p:spPr>
        <p:txBody>
          <a:bodyPr spcFirstLastPara="1" wrap="square" lIns="91425" tIns="45700" rIns="91425" bIns="45700" anchor="ctr" anchorCtr="0">
            <a:noAutofit/>
          </a:bodyPr>
          <a:lstStyle/>
          <a:p>
            <a:r>
              <a:rPr lang="fr-FR" sz="6000" b="1" dirty="0">
                <a:latin typeface="Century Gothic" panose="020B0502020202020204" pitchFamily="34" charset="0"/>
              </a:rPr>
              <a:t>3</a:t>
            </a:r>
            <a:r>
              <a:rPr lang="fr-FR" sz="6000" b="1" dirty="0">
                <a:solidFill>
                  <a:srgbClr val="663A67"/>
                </a:solidFill>
                <a:latin typeface="Century Gothic" panose="020B0502020202020204" pitchFamily="34" charset="0"/>
              </a:rPr>
              <a:t>. </a:t>
            </a:r>
            <a:r>
              <a:rPr lang="fr-FR" sz="6000" b="1" dirty="0">
                <a:latin typeface="Century Gothic" panose="020B0502020202020204" pitchFamily="34" charset="0"/>
              </a:rPr>
              <a:t>Le licenciement</a:t>
            </a:r>
            <a:endParaRPr lang="fr-FR" sz="6000" b="1" dirty="0">
              <a:solidFill>
                <a:srgbClr val="663A67"/>
              </a:solidFill>
              <a:latin typeface="Century Gothic" panose="020B0502020202020204" pitchFamily="34" charset="0"/>
            </a:endParaRPr>
          </a:p>
        </p:txBody>
      </p:sp>
      <p:cxnSp>
        <p:nvCxnSpPr>
          <p:cNvPr id="816" name="Google Shape;816;p83">
            <a:extLst>
              <a:ext uri="{FF2B5EF4-FFF2-40B4-BE49-F238E27FC236}">
                <a16:creationId xmlns:a16="http://schemas.microsoft.com/office/drawing/2014/main" id="{6277EFB0-B590-8FB7-7ADF-DFABFC55231D}"/>
              </a:ext>
            </a:extLst>
          </p:cNvPr>
          <p:cNvCxnSpPr>
            <a:cxnSpLocks/>
          </p:cNvCxnSpPr>
          <p:nvPr/>
        </p:nvCxnSpPr>
        <p:spPr>
          <a:xfrm>
            <a:off x="839724" y="1609086"/>
            <a:ext cx="15292503" cy="0"/>
          </a:xfrm>
          <a:prstGeom prst="straightConnector1">
            <a:avLst/>
          </a:prstGeom>
          <a:noFill/>
          <a:ln w="38100" cap="flat" cmpd="sng">
            <a:solidFill>
              <a:srgbClr val="EE4553"/>
            </a:solidFill>
            <a:prstDash val="solid"/>
            <a:miter lim="800000"/>
            <a:headEnd type="none" w="sm" len="sm"/>
            <a:tailEnd type="none" w="sm" len="sm"/>
          </a:ln>
        </p:spPr>
      </p:cxnSp>
      <p:sp>
        <p:nvSpPr>
          <p:cNvPr id="5" name="ZoneTexte 4">
            <a:extLst>
              <a:ext uri="{FF2B5EF4-FFF2-40B4-BE49-F238E27FC236}">
                <a16:creationId xmlns:a16="http://schemas.microsoft.com/office/drawing/2014/main" id="{F72E93ED-1E9D-F8A1-9791-62573CE495C2}"/>
              </a:ext>
            </a:extLst>
          </p:cNvPr>
          <p:cNvSpPr txBox="1"/>
          <p:nvPr/>
        </p:nvSpPr>
        <p:spPr>
          <a:xfrm>
            <a:off x="839724" y="2237010"/>
            <a:ext cx="6775554" cy="461665"/>
          </a:xfrm>
          <a:prstGeom prst="rect">
            <a:avLst/>
          </a:prstGeom>
          <a:solidFill>
            <a:srgbClr val="68BC9C"/>
          </a:solidFill>
        </p:spPr>
        <p:txBody>
          <a:bodyPr wrap="square" rtlCol="0">
            <a:spAutoFit/>
          </a:bodyPr>
          <a:lstStyle/>
          <a:p>
            <a:r>
              <a:rPr lang="fr-FR" sz="2400" dirty="0">
                <a:solidFill>
                  <a:schemeClr val="bg1"/>
                </a:solidFill>
                <a:latin typeface="+mj-lt"/>
              </a:rPr>
              <a:t>c. Licenciement pour raisons de santé</a:t>
            </a:r>
          </a:p>
        </p:txBody>
      </p:sp>
      <p:graphicFrame>
        <p:nvGraphicFramePr>
          <p:cNvPr id="2" name="Diagramme 1">
            <a:extLst>
              <a:ext uri="{FF2B5EF4-FFF2-40B4-BE49-F238E27FC236}">
                <a16:creationId xmlns:a16="http://schemas.microsoft.com/office/drawing/2014/main" id="{FE68A4FB-67EA-AD04-3DEE-2077C9338929}"/>
              </a:ext>
            </a:extLst>
          </p:cNvPr>
          <p:cNvGraphicFramePr/>
          <p:nvPr/>
        </p:nvGraphicFramePr>
        <p:xfrm>
          <a:off x="-971550" y="3624794"/>
          <a:ext cx="19049688" cy="5804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ZoneTexte 5">
            <a:extLst>
              <a:ext uri="{FF2B5EF4-FFF2-40B4-BE49-F238E27FC236}">
                <a16:creationId xmlns:a16="http://schemas.microsoft.com/office/drawing/2014/main" id="{D5B3B485-261C-1811-35D7-7CF8B8317772}"/>
              </a:ext>
            </a:extLst>
          </p:cNvPr>
          <p:cNvSpPr txBox="1"/>
          <p:nvPr/>
        </p:nvSpPr>
        <p:spPr>
          <a:xfrm>
            <a:off x="9758595" y="1854004"/>
            <a:ext cx="8109679" cy="1477328"/>
          </a:xfrm>
          <a:prstGeom prst="rect">
            <a:avLst/>
          </a:prstGeom>
          <a:solidFill>
            <a:schemeClr val="accent5">
              <a:lumMod val="20000"/>
              <a:lumOff val="80000"/>
            </a:schemeClr>
          </a:solidFill>
        </p:spPr>
        <p:txBody>
          <a:bodyPr wrap="square" rtlCol="0">
            <a:spAutoFit/>
          </a:bodyPr>
          <a:lstStyle/>
          <a:p>
            <a:r>
              <a:rPr lang="fr-FR" sz="1600" b="0" i="0" dirty="0">
                <a:solidFill>
                  <a:srgbClr val="000000"/>
                </a:solidFill>
                <a:effectLst/>
                <a:latin typeface="+mn-lt"/>
              </a:rPr>
              <a:t>*</a:t>
            </a:r>
            <a:r>
              <a:rPr lang="fr-FR" sz="1800" b="0" i="0" dirty="0">
                <a:solidFill>
                  <a:srgbClr val="000000"/>
                </a:solidFill>
                <a:effectLst/>
                <a:latin typeface="+mn-lt"/>
              </a:rPr>
              <a:t>Le licenciement ne peut toutefois intervenir avant l'expiration </a:t>
            </a:r>
            <a:r>
              <a:rPr lang="fr-FR" sz="1800" b="1" i="0" dirty="0">
                <a:solidFill>
                  <a:srgbClr val="000000"/>
                </a:solidFill>
                <a:effectLst/>
                <a:latin typeface="+mn-lt"/>
              </a:rPr>
              <a:t>d'une période de dix semaines</a:t>
            </a:r>
            <a:r>
              <a:rPr lang="fr-FR" sz="1800" b="0" i="0" dirty="0">
                <a:solidFill>
                  <a:srgbClr val="000000"/>
                </a:solidFill>
                <a:effectLst/>
                <a:latin typeface="+mn-lt"/>
              </a:rPr>
              <a:t> suivant l'expiration des congés maternité, paternité et adoption. Le cas échéant, le licenciement est différé jusqu'à l'expiration des droits de l'intéressé à congé de maladie rémunéré.</a:t>
            </a:r>
            <a:endParaRPr lang="fr-FR" sz="1600" b="0" i="0" dirty="0">
              <a:solidFill>
                <a:srgbClr val="000000"/>
              </a:solidFill>
              <a:effectLst/>
              <a:latin typeface="+mn-lt"/>
            </a:endParaRPr>
          </a:p>
        </p:txBody>
      </p:sp>
    </p:spTree>
    <p:extLst>
      <p:ext uri="{BB962C8B-B14F-4D97-AF65-F5344CB8AC3E}">
        <p14:creationId xmlns:p14="http://schemas.microsoft.com/office/powerpoint/2010/main" val="18983952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12">
          <a:extLst>
            <a:ext uri="{FF2B5EF4-FFF2-40B4-BE49-F238E27FC236}">
              <a16:creationId xmlns:a16="http://schemas.microsoft.com/office/drawing/2014/main" id="{26359441-5670-C437-4DEC-463EF1E76371}"/>
            </a:ext>
          </a:extLst>
        </p:cNvPr>
        <p:cNvGrpSpPr/>
        <p:nvPr/>
      </p:nvGrpSpPr>
      <p:grpSpPr>
        <a:xfrm>
          <a:off x="0" y="0"/>
          <a:ext cx="0" cy="0"/>
          <a:chOff x="0" y="0"/>
          <a:chExt cx="0" cy="0"/>
        </a:xfrm>
      </p:grpSpPr>
      <p:sp>
        <p:nvSpPr>
          <p:cNvPr id="815" name="Google Shape;815;p83">
            <a:extLst>
              <a:ext uri="{FF2B5EF4-FFF2-40B4-BE49-F238E27FC236}">
                <a16:creationId xmlns:a16="http://schemas.microsoft.com/office/drawing/2014/main" id="{C3348C96-3D27-82DB-78A7-AF44AEDBEDAA}"/>
              </a:ext>
            </a:extLst>
          </p:cNvPr>
          <p:cNvSpPr txBox="1">
            <a:spLocks noGrp="1"/>
          </p:cNvSpPr>
          <p:nvPr>
            <p:ph type="title"/>
          </p:nvPr>
        </p:nvSpPr>
        <p:spPr>
          <a:xfrm>
            <a:off x="719139" y="463484"/>
            <a:ext cx="16204756" cy="996505"/>
          </a:xfrm>
          <a:prstGeom prst="rect">
            <a:avLst/>
          </a:prstGeom>
          <a:noFill/>
          <a:ln>
            <a:noFill/>
          </a:ln>
        </p:spPr>
        <p:txBody>
          <a:bodyPr spcFirstLastPara="1" wrap="square" lIns="91425" tIns="45700" rIns="91425" bIns="45700" anchor="ctr" anchorCtr="0">
            <a:noAutofit/>
          </a:bodyPr>
          <a:lstStyle/>
          <a:p>
            <a:r>
              <a:rPr lang="fr-FR" sz="6000" b="1" dirty="0">
                <a:latin typeface="Century Gothic" panose="020B0502020202020204" pitchFamily="34" charset="0"/>
              </a:rPr>
              <a:t>3</a:t>
            </a:r>
            <a:r>
              <a:rPr lang="fr-FR" sz="6000" b="1" dirty="0">
                <a:solidFill>
                  <a:srgbClr val="663A67"/>
                </a:solidFill>
                <a:latin typeface="Century Gothic" panose="020B0502020202020204" pitchFamily="34" charset="0"/>
              </a:rPr>
              <a:t>. </a:t>
            </a:r>
            <a:r>
              <a:rPr lang="fr-FR" sz="6000" b="1" dirty="0">
                <a:latin typeface="Century Gothic" panose="020B0502020202020204" pitchFamily="34" charset="0"/>
              </a:rPr>
              <a:t>Le licenciement </a:t>
            </a:r>
            <a:endParaRPr lang="fr-FR" sz="6000" b="1" dirty="0">
              <a:solidFill>
                <a:srgbClr val="663A67"/>
              </a:solidFill>
              <a:latin typeface="Century Gothic" panose="020B0502020202020204" pitchFamily="34" charset="0"/>
            </a:endParaRPr>
          </a:p>
        </p:txBody>
      </p:sp>
      <p:cxnSp>
        <p:nvCxnSpPr>
          <p:cNvPr id="816" name="Google Shape;816;p83">
            <a:extLst>
              <a:ext uri="{FF2B5EF4-FFF2-40B4-BE49-F238E27FC236}">
                <a16:creationId xmlns:a16="http://schemas.microsoft.com/office/drawing/2014/main" id="{6277EFB0-B590-8FB7-7ADF-DFABFC55231D}"/>
              </a:ext>
            </a:extLst>
          </p:cNvPr>
          <p:cNvCxnSpPr>
            <a:cxnSpLocks/>
          </p:cNvCxnSpPr>
          <p:nvPr/>
        </p:nvCxnSpPr>
        <p:spPr>
          <a:xfrm>
            <a:off x="839724" y="1609086"/>
            <a:ext cx="15292503" cy="0"/>
          </a:xfrm>
          <a:prstGeom prst="straightConnector1">
            <a:avLst/>
          </a:prstGeom>
          <a:noFill/>
          <a:ln w="38100" cap="flat" cmpd="sng">
            <a:solidFill>
              <a:srgbClr val="EE4553"/>
            </a:solidFill>
            <a:prstDash val="solid"/>
            <a:miter lim="800000"/>
            <a:headEnd type="none" w="sm" len="sm"/>
            <a:tailEnd type="none" w="sm" len="sm"/>
          </a:ln>
        </p:spPr>
      </p:cxnSp>
      <p:sp>
        <p:nvSpPr>
          <p:cNvPr id="5" name="ZoneTexte 4">
            <a:extLst>
              <a:ext uri="{FF2B5EF4-FFF2-40B4-BE49-F238E27FC236}">
                <a16:creationId xmlns:a16="http://schemas.microsoft.com/office/drawing/2014/main" id="{F72E93ED-1E9D-F8A1-9791-62573CE495C2}"/>
              </a:ext>
            </a:extLst>
          </p:cNvPr>
          <p:cNvSpPr txBox="1"/>
          <p:nvPr/>
        </p:nvSpPr>
        <p:spPr>
          <a:xfrm>
            <a:off x="839724" y="2237010"/>
            <a:ext cx="6775554" cy="461665"/>
          </a:xfrm>
          <a:prstGeom prst="rect">
            <a:avLst/>
          </a:prstGeom>
          <a:solidFill>
            <a:schemeClr val="accent4"/>
          </a:solidFill>
          <a:ln>
            <a:solidFill>
              <a:schemeClr val="accent4"/>
            </a:solidFill>
          </a:ln>
        </p:spPr>
        <p:txBody>
          <a:bodyPr wrap="square" rtlCol="0">
            <a:spAutoFit/>
          </a:bodyPr>
          <a:lstStyle/>
          <a:p>
            <a:r>
              <a:rPr lang="fr-FR" sz="2400" dirty="0">
                <a:solidFill>
                  <a:schemeClr val="bg1"/>
                </a:solidFill>
                <a:latin typeface="+mj-lt"/>
              </a:rPr>
              <a:t>d. Licenciement inhérent à la collectivité</a:t>
            </a:r>
          </a:p>
        </p:txBody>
      </p:sp>
      <p:graphicFrame>
        <p:nvGraphicFramePr>
          <p:cNvPr id="4" name="Diagramme 3">
            <a:extLst>
              <a:ext uri="{FF2B5EF4-FFF2-40B4-BE49-F238E27FC236}">
                <a16:creationId xmlns:a16="http://schemas.microsoft.com/office/drawing/2014/main" id="{895DEE3E-F11D-1EA6-2DCE-E3D1559FA86A}"/>
              </a:ext>
            </a:extLst>
          </p:cNvPr>
          <p:cNvGraphicFramePr/>
          <p:nvPr/>
        </p:nvGraphicFramePr>
        <p:xfrm>
          <a:off x="719140" y="3792514"/>
          <a:ext cx="16325342" cy="557703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ZoneTexte 1">
            <a:extLst>
              <a:ext uri="{FF2B5EF4-FFF2-40B4-BE49-F238E27FC236}">
                <a16:creationId xmlns:a16="http://schemas.microsoft.com/office/drawing/2014/main" id="{5ED79D6C-0BB2-5342-AFCF-E963A9E427F2}"/>
              </a:ext>
            </a:extLst>
          </p:cNvPr>
          <p:cNvSpPr txBox="1"/>
          <p:nvPr/>
        </p:nvSpPr>
        <p:spPr>
          <a:xfrm>
            <a:off x="8304276" y="1806123"/>
            <a:ext cx="9144000" cy="1785104"/>
          </a:xfrm>
          <a:prstGeom prst="rect">
            <a:avLst/>
          </a:prstGeom>
          <a:solidFill>
            <a:schemeClr val="accent4">
              <a:lumMod val="20000"/>
              <a:lumOff val="80000"/>
            </a:schemeClr>
          </a:solidFill>
        </p:spPr>
        <p:txBody>
          <a:bodyPr wrap="square" rtlCol="0">
            <a:spAutoFit/>
          </a:bodyPr>
          <a:lstStyle/>
          <a:p>
            <a:pPr marL="285750" indent="-285750">
              <a:buFont typeface="Wingdings" panose="05000000000000000000" pitchFamily="2" charset="2"/>
              <a:buChar char="Ø"/>
            </a:pPr>
            <a:r>
              <a:rPr lang="fr-FR" sz="1600" dirty="0">
                <a:latin typeface="+mj-lt"/>
              </a:rPr>
              <a:t>Disparition du besoin ou suppression de l’emploi</a:t>
            </a:r>
          </a:p>
          <a:p>
            <a:pPr marL="285750" indent="-285750">
              <a:buFont typeface="Wingdings" panose="05000000000000000000" pitchFamily="2" charset="2"/>
              <a:buChar char="Ø"/>
            </a:pPr>
            <a:r>
              <a:rPr lang="fr-FR" sz="1600" dirty="0">
                <a:latin typeface="+mj-lt"/>
              </a:rPr>
              <a:t>Transformation du besoin ou de l'emploi, lorsque l'adaptation de l'agent au nouveau besoin n'est pas possible ;</a:t>
            </a:r>
          </a:p>
          <a:p>
            <a:pPr marL="285750" indent="-285750">
              <a:buFont typeface="Wingdings" panose="05000000000000000000" pitchFamily="2" charset="2"/>
              <a:buChar char="Ø"/>
            </a:pPr>
            <a:r>
              <a:rPr lang="fr-FR" sz="1600" dirty="0">
                <a:latin typeface="+mj-lt"/>
              </a:rPr>
              <a:t>Recrutement d'un fonctionnaire ;</a:t>
            </a:r>
          </a:p>
          <a:p>
            <a:pPr marL="285750" indent="-285750">
              <a:buFont typeface="Wingdings" panose="05000000000000000000" pitchFamily="2" charset="2"/>
              <a:buChar char="Ø"/>
            </a:pPr>
            <a:r>
              <a:rPr lang="fr-FR" sz="1600" dirty="0">
                <a:latin typeface="+mj-lt"/>
              </a:rPr>
              <a:t>Refus par l'agent d'une modification d'un élément substantiel du contrat ;</a:t>
            </a:r>
          </a:p>
          <a:p>
            <a:pPr marL="285750" indent="-285750">
              <a:buFont typeface="Wingdings" panose="05000000000000000000" pitchFamily="2" charset="2"/>
              <a:buChar char="Ø"/>
            </a:pPr>
            <a:r>
              <a:rPr lang="fr-FR" sz="1600" dirty="0">
                <a:latin typeface="+mj-lt"/>
              </a:rPr>
              <a:t>Impossibilité de réemploi de l'agent à l'issue d'un congé sans rémunération.</a:t>
            </a:r>
          </a:p>
          <a:p>
            <a:pPr marL="285750" indent="-285750">
              <a:buFont typeface="Wingdings" panose="05000000000000000000" pitchFamily="2" charset="2"/>
              <a:buChar char="Ø"/>
            </a:pPr>
            <a:endParaRPr lang="fr-FR" dirty="0">
              <a:latin typeface="+mj-lt"/>
            </a:endParaRPr>
          </a:p>
        </p:txBody>
      </p:sp>
    </p:spTree>
    <p:extLst>
      <p:ext uri="{BB962C8B-B14F-4D97-AF65-F5344CB8AC3E}">
        <p14:creationId xmlns:p14="http://schemas.microsoft.com/office/powerpoint/2010/main" val="24370617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pic>
        <p:nvPicPr>
          <p:cNvPr id="9" name="Image 8">
            <a:extLst>
              <a:ext uri="{FF2B5EF4-FFF2-40B4-BE49-F238E27FC236}">
                <a16:creationId xmlns:a16="http://schemas.microsoft.com/office/drawing/2014/main" id="{9A5A5E0B-FCA1-199E-176D-453567073722}"/>
              </a:ext>
            </a:extLst>
          </p:cNvPr>
          <p:cNvPicPr>
            <a:picLocks noChangeAspect="1"/>
          </p:cNvPicPr>
          <p:nvPr/>
        </p:nvPicPr>
        <p:blipFill>
          <a:blip r:embed="rId3"/>
          <a:stretch>
            <a:fillRect/>
          </a:stretch>
        </p:blipFill>
        <p:spPr>
          <a:xfrm>
            <a:off x="1804968" y="6953059"/>
            <a:ext cx="10560820" cy="3094403"/>
          </a:xfrm>
          <a:prstGeom prst="rect">
            <a:avLst/>
          </a:prstGeom>
        </p:spPr>
      </p:pic>
      <p:pic>
        <p:nvPicPr>
          <p:cNvPr id="6" name="Image 5">
            <a:extLst>
              <a:ext uri="{FF2B5EF4-FFF2-40B4-BE49-F238E27FC236}">
                <a16:creationId xmlns:a16="http://schemas.microsoft.com/office/drawing/2014/main" id="{2330F13E-8BFF-DC76-B41D-572CBE22A1C3}"/>
              </a:ext>
            </a:extLst>
          </p:cNvPr>
          <p:cNvPicPr>
            <a:picLocks noChangeAspect="1"/>
          </p:cNvPicPr>
          <p:nvPr/>
        </p:nvPicPr>
        <p:blipFill>
          <a:blip r:embed="rId4"/>
          <a:stretch>
            <a:fillRect/>
          </a:stretch>
        </p:blipFill>
        <p:spPr>
          <a:xfrm>
            <a:off x="15719574" y="1790891"/>
            <a:ext cx="1743910" cy="1724167"/>
          </a:xfrm>
          <a:prstGeom prst="rect">
            <a:avLst/>
          </a:prstGeom>
        </p:spPr>
      </p:pic>
      <p:pic>
        <p:nvPicPr>
          <p:cNvPr id="3" name="Image 2">
            <a:extLst>
              <a:ext uri="{FF2B5EF4-FFF2-40B4-BE49-F238E27FC236}">
                <a16:creationId xmlns:a16="http://schemas.microsoft.com/office/drawing/2014/main" id="{5E871224-4DC2-DD44-7D12-3EE5EA424388}"/>
              </a:ext>
            </a:extLst>
          </p:cNvPr>
          <p:cNvPicPr>
            <a:picLocks noChangeAspect="1"/>
          </p:cNvPicPr>
          <p:nvPr/>
        </p:nvPicPr>
        <p:blipFill rotWithShape="1">
          <a:blip r:embed="rId5"/>
          <a:srcRect l="9617" t="10880" r="2149" b="1884"/>
          <a:stretch/>
        </p:blipFill>
        <p:spPr>
          <a:xfrm>
            <a:off x="602295" y="2086521"/>
            <a:ext cx="1620000" cy="1476000"/>
          </a:xfrm>
          <a:prstGeom prst="rect">
            <a:avLst/>
          </a:prstGeom>
        </p:spPr>
      </p:pic>
      <p:sp>
        <p:nvSpPr>
          <p:cNvPr id="24" name="Rectangle : coins arrondis 23">
            <a:extLst>
              <a:ext uri="{FF2B5EF4-FFF2-40B4-BE49-F238E27FC236}">
                <a16:creationId xmlns:a16="http://schemas.microsoft.com/office/drawing/2014/main" id="{D5841B02-525F-4032-1CB3-0C04B9D0252D}"/>
              </a:ext>
            </a:extLst>
          </p:cNvPr>
          <p:cNvSpPr/>
          <p:nvPr/>
        </p:nvSpPr>
        <p:spPr>
          <a:xfrm>
            <a:off x="2310728" y="2165240"/>
            <a:ext cx="13431770" cy="961794"/>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accent3"/>
                </a:solidFill>
              </a:rPr>
              <a:t>Accord entre l’agent et son autorité territoriale pour convenir en commun des conditions de la cessation définitive des fonctions de l’agent</a:t>
            </a:r>
            <a:endParaRPr lang="fr-FR" sz="2000" dirty="0">
              <a:solidFill>
                <a:schemeClr val="accent3"/>
              </a:solidFill>
            </a:endParaRPr>
          </a:p>
        </p:txBody>
      </p:sp>
      <p:sp>
        <p:nvSpPr>
          <p:cNvPr id="815" name="Google Shape;815;p83"/>
          <p:cNvSpPr txBox="1">
            <a:spLocks noGrp="1"/>
          </p:cNvSpPr>
          <p:nvPr>
            <p:ph type="title"/>
          </p:nvPr>
        </p:nvSpPr>
        <p:spPr>
          <a:xfrm>
            <a:off x="719139" y="463484"/>
            <a:ext cx="17568861" cy="996505"/>
          </a:xfrm>
          <a:prstGeom prst="rect">
            <a:avLst/>
          </a:prstGeom>
          <a:noFill/>
          <a:ln>
            <a:noFill/>
          </a:ln>
        </p:spPr>
        <p:txBody>
          <a:bodyPr spcFirstLastPara="1" wrap="square" lIns="91425" tIns="45700" rIns="91425" bIns="45700" anchor="ctr" anchorCtr="0">
            <a:noAutofit/>
          </a:bodyPr>
          <a:lstStyle/>
          <a:p>
            <a:r>
              <a:rPr lang="fr-FR" sz="4800" b="1" dirty="0">
                <a:latin typeface="Century Gothic" panose="020B0502020202020204" pitchFamily="34" charset="0"/>
              </a:rPr>
              <a:t>4. La rupture conventionnelle pour les contractuels en CDI</a:t>
            </a:r>
            <a:endParaRPr lang="fr-FR" sz="4800" b="1" dirty="0">
              <a:solidFill>
                <a:srgbClr val="663A67"/>
              </a:solidFill>
              <a:latin typeface="Century Gothic" panose="020B0502020202020204" pitchFamily="34" charset="0"/>
            </a:endParaRPr>
          </a:p>
        </p:txBody>
      </p:sp>
      <p:cxnSp>
        <p:nvCxnSpPr>
          <p:cNvPr id="816" name="Google Shape;816;p83"/>
          <p:cNvCxnSpPr>
            <a:cxnSpLocks/>
          </p:cNvCxnSpPr>
          <p:nvPr/>
        </p:nvCxnSpPr>
        <p:spPr>
          <a:xfrm>
            <a:off x="839724" y="1471058"/>
            <a:ext cx="17088512" cy="0"/>
          </a:xfrm>
          <a:prstGeom prst="straightConnector1">
            <a:avLst/>
          </a:prstGeom>
          <a:noFill/>
          <a:ln w="38100" cap="flat" cmpd="sng">
            <a:solidFill>
              <a:srgbClr val="EE4553"/>
            </a:solidFill>
            <a:prstDash val="solid"/>
            <a:miter lim="800000"/>
            <a:headEnd type="none" w="sm" len="sm"/>
            <a:tailEnd type="none" w="sm" len="sm"/>
          </a:ln>
        </p:spPr>
      </p:cxnSp>
      <p:sp>
        <p:nvSpPr>
          <p:cNvPr id="25" name="Rectangle : coins arrondis 24">
            <a:extLst>
              <a:ext uri="{FF2B5EF4-FFF2-40B4-BE49-F238E27FC236}">
                <a16:creationId xmlns:a16="http://schemas.microsoft.com/office/drawing/2014/main" id="{B8356264-F34A-5031-0A85-8FB8815D3839}"/>
              </a:ext>
            </a:extLst>
          </p:cNvPr>
          <p:cNvSpPr/>
          <p:nvPr/>
        </p:nvSpPr>
        <p:spPr>
          <a:xfrm>
            <a:off x="5144363" y="3335618"/>
            <a:ext cx="9253677" cy="696009"/>
          </a:xfrm>
          <a:prstGeom prst="round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accent3"/>
                </a:solidFill>
              </a:rPr>
              <a:t>Décision qui ne peut être imposée ni à l’une ni à l’autre des parties</a:t>
            </a:r>
          </a:p>
        </p:txBody>
      </p:sp>
      <p:sp>
        <p:nvSpPr>
          <p:cNvPr id="26" name="Rectangle : coins arrondis 25">
            <a:extLst>
              <a:ext uri="{FF2B5EF4-FFF2-40B4-BE49-F238E27FC236}">
                <a16:creationId xmlns:a16="http://schemas.microsoft.com/office/drawing/2014/main" id="{F7A4F856-1105-A1DC-B138-1D2AF49FECC8}"/>
              </a:ext>
            </a:extLst>
          </p:cNvPr>
          <p:cNvSpPr/>
          <p:nvPr/>
        </p:nvSpPr>
        <p:spPr>
          <a:xfrm>
            <a:off x="7085378" y="4899624"/>
            <a:ext cx="9952942" cy="1928808"/>
          </a:xfrm>
          <a:prstGeom prst="round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solidFill>
                  <a:schemeClr val="accent3"/>
                </a:solidFill>
              </a:rPr>
              <a:t>Cet accord entraine :</a:t>
            </a:r>
          </a:p>
          <a:p>
            <a:pPr marL="342900" indent="-342900">
              <a:buFont typeface="Wingdings" panose="05000000000000000000" pitchFamily="2" charset="2"/>
              <a:buChar char="Ø"/>
            </a:pPr>
            <a:r>
              <a:rPr lang="fr-FR" sz="2000" dirty="0">
                <a:solidFill>
                  <a:schemeClr val="accent3"/>
                </a:solidFill>
              </a:rPr>
              <a:t>la fin de contrat pour l’agent public contractuel</a:t>
            </a:r>
          </a:p>
          <a:p>
            <a:pPr marL="342900" indent="-342900">
              <a:buFont typeface="Wingdings" panose="05000000000000000000" pitchFamily="2" charset="2"/>
              <a:buChar char="Ø"/>
            </a:pPr>
            <a:r>
              <a:rPr lang="fr-FR" sz="2000" dirty="0">
                <a:solidFill>
                  <a:schemeClr val="accent3"/>
                </a:solidFill>
              </a:rPr>
              <a:t>Le versement d’une indemnité de rupture conventionnelle</a:t>
            </a:r>
          </a:p>
          <a:p>
            <a:pPr marL="342900" indent="-342900">
              <a:buFont typeface="Wingdings" panose="05000000000000000000" pitchFamily="2" charset="2"/>
              <a:buChar char="Ø"/>
            </a:pPr>
            <a:r>
              <a:rPr lang="fr-FR" sz="2000" dirty="0">
                <a:solidFill>
                  <a:schemeClr val="accent3"/>
                </a:solidFill>
              </a:rPr>
              <a:t>Le versement de l’Aide au Retour à l’Emploi par la collectivité  sauf si la collectivité cotise à France Travail (ancien Pôle Emploi)</a:t>
            </a:r>
          </a:p>
        </p:txBody>
      </p:sp>
      <p:sp>
        <p:nvSpPr>
          <p:cNvPr id="30" name="Flèche : angle droit 29">
            <a:extLst>
              <a:ext uri="{FF2B5EF4-FFF2-40B4-BE49-F238E27FC236}">
                <a16:creationId xmlns:a16="http://schemas.microsoft.com/office/drawing/2014/main" id="{94F5BD39-469C-A8F7-616E-9C46F30F5CB8}"/>
              </a:ext>
            </a:extLst>
          </p:cNvPr>
          <p:cNvSpPr/>
          <p:nvPr/>
        </p:nvSpPr>
        <p:spPr>
          <a:xfrm rot="5400000">
            <a:off x="3853368" y="3411243"/>
            <a:ext cx="3364203" cy="2795785"/>
          </a:xfrm>
          <a:prstGeom prst="bentUpArrow">
            <a:avLst>
              <a:gd name="adj1" fmla="val 4586"/>
              <a:gd name="adj2" fmla="val 25000"/>
              <a:gd name="adj3" fmla="val 2500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 coins arrondis 1">
            <a:extLst>
              <a:ext uri="{FF2B5EF4-FFF2-40B4-BE49-F238E27FC236}">
                <a16:creationId xmlns:a16="http://schemas.microsoft.com/office/drawing/2014/main" id="{8C0BB6EB-6720-52B5-5C28-D85AD4D09995}"/>
              </a:ext>
            </a:extLst>
          </p:cNvPr>
          <p:cNvSpPr/>
          <p:nvPr/>
        </p:nvSpPr>
        <p:spPr>
          <a:xfrm>
            <a:off x="7085378" y="4185748"/>
            <a:ext cx="6293529" cy="549231"/>
          </a:xfrm>
          <a:prstGeom prst="roundRect">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2000" dirty="0">
                <a:solidFill>
                  <a:schemeClr val="accent3"/>
                </a:solidFill>
              </a:rPr>
              <a:t>Cet accord est matérialisé par une convention </a:t>
            </a:r>
          </a:p>
        </p:txBody>
      </p:sp>
      <p:sp>
        <p:nvSpPr>
          <p:cNvPr id="4" name="ZoneTexte 3">
            <a:extLst>
              <a:ext uri="{FF2B5EF4-FFF2-40B4-BE49-F238E27FC236}">
                <a16:creationId xmlns:a16="http://schemas.microsoft.com/office/drawing/2014/main" id="{770007EE-5683-2B6F-DE59-3E71EF04C293}"/>
              </a:ext>
            </a:extLst>
          </p:cNvPr>
          <p:cNvSpPr txBox="1"/>
          <p:nvPr/>
        </p:nvSpPr>
        <p:spPr>
          <a:xfrm>
            <a:off x="478385" y="3631553"/>
            <a:ext cx="1743910" cy="830997"/>
          </a:xfrm>
          <a:prstGeom prst="rect">
            <a:avLst/>
          </a:prstGeom>
          <a:noFill/>
        </p:spPr>
        <p:txBody>
          <a:bodyPr wrap="square" rtlCol="0">
            <a:spAutoFit/>
          </a:bodyPr>
          <a:lstStyle/>
          <a:p>
            <a:pPr algn="ctr"/>
            <a:r>
              <a:rPr lang="fr-FR" sz="2400" dirty="0">
                <a:solidFill>
                  <a:schemeClr val="accent4">
                    <a:lumMod val="75000"/>
                  </a:schemeClr>
                </a:solidFill>
                <a:latin typeface="+mj-lt"/>
              </a:rPr>
              <a:t>Autorité territoriale</a:t>
            </a:r>
          </a:p>
        </p:txBody>
      </p:sp>
      <p:sp>
        <p:nvSpPr>
          <p:cNvPr id="13" name="ZoneTexte 12">
            <a:extLst>
              <a:ext uri="{FF2B5EF4-FFF2-40B4-BE49-F238E27FC236}">
                <a16:creationId xmlns:a16="http://schemas.microsoft.com/office/drawing/2014/main" id="{49811EE4-22D1-D009-3991-CE2EB3D2A036}"/>
              </a:ext>
            </a:extLst>
          </p:cNvPr>
          <p:cNvSpPr txBox="1"/>
          <p:nvPr/>
        </p:nvSpPr>
        <p:spPr>
          <a:xfrm>
            <a:off x="15968274" y="3629503"/>
            <a:ext cx="1495210" cy="461665"/>
          </a:xfrm>
          <a:prstGeom prst="rect">
            <a:avLst/>
          </a:prstGeom>
          <a:noFill/>
        </p:spPr>
        <p:txBody>
          <a:bodyPr wrap="square" rtlCol="0">
            <a:spAutoFit/>
          </a:bodyPr>
          <a:lstStyle/>
          <a:p>
            <a:r>
              <a:rPr lang="fr-FR" sz="2400" dirty="0">
                <a:solidFill>
                  <a:schemeClr val="tx2">
                    <a:lumMod val="75000"/>
                  </a:schemeClr>
                </a:solidFill>
                <a:latin typeface="+mj-lt"/>
              </a:rPr>
              <a:t>Agent</a:t>
            </a:r>
          </a:p>
        </p:txBody>
      </p:sp>
      <p:sp>
        <p:nvSpPr>
          <p:cNvPr id="5" name="Rectangle 4">
            <a:extLst>
              <a:ext uri="{FF2B5EF4-FFF2-40B4-BE49-F238E27FC236}">
                <a16:creationId xmlns:a16="http://schemas.microsoft.com/office/drawing/2014/main" id="{0BB78548-52D3-D520-3182-7079D2AB6BB9}"/>
              </a:ext>
            </a:extLst>
          </p:cNvPr>
          <p:cNvSpPr/>
          <p:nvPr/>
        </p:nvSpPr>
        <p:spPr>
          <a:xfrm>
            <a:off x="839724" y="7053820"/>
            <a:ext cx="12070080" cy="3094403"/>
          </a:xfrm>
          <a:prstGeom prst="rect">
            <a:avLst/>
          </a:prstGeom>
          <a:noFill/>
          <a:ln w="28575">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049276F4-C524-32E8-95C1-E250CDA94684}"/>
              </a:ext>
            </a:extLst>
          </p:cNvPr>
          <p:cNvSpPr txBox="1"/>
          <p:nvPr/>
        </p:nvSpPr>
        <p:spPr>
          <a:xfrm rot="20377057">
            <a:off x="-13204" y="6995748"/>
            <a:ext cx="2989886" cy="461665"/>
          </a:xfrm>
          <a:prstGeom prst="rect">
            <a:avLst/>
          </a:prstGeom>
          <a:solidFill>
            <a:schemeClr val="accent1">
              <a:lumMod val="75000"/>
            </a:schemeClr>
          </a:solidFill>
        </p:spPr>
        <p:txBody>
          <a:bodyPr wrap="square" rtlCol="0">
            <a:spAutoFit/>
          </a:bodyPr>
          <a:lstStyle/>
          <a:p>
            <a:pPr algn="ctr"/>
            <a:r>
              <a:rPr lang="fr-FR" sz="2400" dirty="0">
                <a:solidFill>
                  <a:schemeClr val="bg1"/>
                </a:solidFill>
                <a:latin typeface="+mj-lt"/>
              </a:rPr>
              <a:t>PROCEDURE</a:t>
            </a:r>
          </a:p>
        </p:txBody>
      </p:sp>
    </p:spTree>
    <p:extLst>
      <p:ext uri="{BB962C8B-B14F-4D97-AF65-F5344CB8AC3E}">
        <p14:creationId xmlns:p14="http://schemas.microsoft.com/office/powerpoint/2010/main" val="3750669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9"/>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P spid="26" grpId="0" animBg="1"/>
      <p:bldP spid="30" grpId="0" animBg="1"/>
      <p:bldP spid="2" grpId="0" animBg="1"/>
      <p:bldP spid="4" grpId="0"/>
      <p:bldP spid="13" grpId="0"/>
      <p:bldP spid="5"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53" name="Flèche : virage 52">
            <a:extLst>
              <a:ext uri="{FF2B5EF4-FFF2-40B4-BE49-F238E27FC236}">
                <a16:creationId xmlns:a16="http://schemas.microsoft.com/office/drawing/2014/main" id="{6138901A-01B9-62BC-25CC-EFDC287FF114}"/>
              </a:ext>
            </a:extLst>
          </p:cNvPr>
          <p:cNvSpPr/>
          <p:nvPr/>
        </p:nvSpPr>
        <p:spPr>
          <a:xfrm rot="10800000">
            <a:off x="14652341" y="7398780"/>
            <a:ext cx="803246" cy="1988252"/>
          </a:xfrm>
          <a:prstGeom prst="bentArrow">
            <a:avLst>
              <a:gd name="adj1" fmla="val 30178"/>
              <a:gd name="adj2" fmla="val 25000"/>
              <a:gd name="adj3" fmla="val 25000"/>
              <a:gd name="adj4" fmla="val 4892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15" name="Google Shape;815;p83"/>
          <p:cNvSpPr txBox="1">
            <a:spLocks noGrp="1"/>
          </p:cNvSpPr>
          <p:nvPr>
            <p:ph type="title"/>
          </p:nvPr>
        </p:nvSpPr>
        <p:spPr>
          <a:xfrm>
            <a:off x="207534" y="214363"/>
            <a:ext cx="17244488" cy="996505"/>
          </a:xfrm>
          <a:prstGeom prst="rect">
            <a:avLst/>
          </a:prstGeom>
          <a:noFill/>
          <a:ln>
            <a:noFill/>
          </a:ln>
        </p:spPr>
        <p:txBody>
          <a:bodyPr spcFirstLastPara="1" wrap="square" lIns="91425" tIns="45700" rIns="91425" bIns="45700" anchor="ctr" anchorCtr="0">
            <a:noAutofit/>
          </a:bodyPr>
          <a:lstStyle/>
          <a:p>
            <a:r>
              <a:rPr lang="fr-FR" sz="4800" b="1" dirty="0">
                <a:latin typeface="Century Gothic" panose="020B0502020202020204" pitchFamily="34" charset="0"/>
              </a:rPr>
              <a:t>5. Le refus d’une modification substantielle du contrat</a:t>
            </a:r>
            <a:endParaRPr lang="fr-FR" sz="4800" b="1" dirty="0">
              <a:solidFill>
                <a:srgbClr val="663A67"/>
              </a:solidFill>
              <a:latin typeface="Century Gothic" panose="020B0502020202020204" pitchFamily="34" charset="0"/>
            </a:endParaRPr>
          </a:p>
        </p:txBody>
      </p:sp>
      <p:cxnSp>
        <p:nvCxnSpPr>
          <p:cNvPr id="816" name="Google Shape;816;p83"/>
          <p:cNvCxnSpPr>
            <a:cxnSpLocks/>
          </p:cNvCxnSpPr>
          <p:nvPr/>
        </p:nvCxnSpPr>
        <p:spPr>
          <a:xfrm>
            <a:off x="371041" y="1095408"/>
            <a:ext cx="16804439" cy="0"/>
          </a:xfrm>
          <a:prstGeom prst="straightConnector1">
            <a:avLst/>
          </a:prstGeom>
          <a:noFill/>
          <a:ln w="38100" cap="flat" cmpd="sng">
            <a:solidFill>
              <a:srgbClr val="EE4553"/>
            </a:solidFill>
            <a:prstDash val="solid"/>
            <a:miter lim="800000"/>
            <a:headEnd type="none" w="sm" len="sm"/>
            <a:tailEnd type="none" w="sm" len="sm"/>
          </a:ln>
        </p:spPr>
      </p:cxnSp>
      <p:sp>
        <p:nvSpPr>
          <p:cNvPr id="9" name="ZoneTexte 8">
            <a:extLst>
              <a:ext uri="{FF2B5EF4-FFF2-40B4-BE49-F238E27FC236}">
                <a16:creationId xmlns:a16="http://schemas.microsoft.com/office/drawing/2014/main" id="{CA8CB33B-2620-5F88-373D-4B8F0A295B50}"/>
              </a:ext>
            </a:extLst>
          </p:cNvPr>
          <p:cNvSpPr txBox="1"/>
          <p:nvPr/>
        </p:nvSpPr>
        <p:spPr>
          <a:xfrm>
            <a:off x="371041" y="1415130"/>
            <a:ext cx="17777770" cy="1107996"/>
          </a:xfrm>
          <a:prstGeom prst="rect">
            <a:avLst/>
          </a:prstGeom>
          <a:noFill/>
        </p:spPr>
        <p:txBody>
          <a:bodyPr wrap="square" rtlCol="0">
            <a:spAutoFit/>
          </a:bodyPr>
          <a:lstStyle/>
          <a:p>
            <a:r>
              <a:rPr lang="fr-FR" sz="2200" dirty="0">
                <a:latin typeface="+mj-lt"/>
              </a:rPr>
              <a:t>L'autorité peut proposer la modification d'un élément substantiel du contrat de travail sur un emploi permanent ou un contrat de projet tel que notamment la quotité de temps de travail de l'agent, un changement de son lieu de travail ou également une modification des fonctions de l'agent, sous réserve que celle-ci soit compatible avec la qualification professionnelle de l'agent. </a:t>
            </a:r>
          </a:p>
        </p:txBody>
      </p:sp>
      <p:sp>
        <p:nvSpPr>
          <p:cNvPr id="29" name="Flèche : droite 28">
            <a:extLst>
              <a:ext uri="{FF2B5EF4-FFF2-40B4-BE49-F238E27FC236}">
                <a16:creationId xmlns:a16="http://schemas.microsoft.com/office/drawing/2014/main" id="{3D91ED42-7D42-CBC7-AAE9-DFAFEB4FCAA3}"/>
              </a:ext>
            </a:extLst>
          </p:cNvPr>
          <p:cNvSpPr/>
          <p:nvPr/>
        </p:nvSpPr>
        <p:spPr>
          <a:xfrm>
            <a:off x="2424350" y="2674166"/>
            <a:ext cx="11401349" cy="3582804"/>
          </a:xfrm>
          <a:prstGeom prst="rightArrow">
            <a:avLst>
              <a:gd name="adj1" fmla="val 68304"/>
              <a:gd name="adj2" fmla="val 50000"/>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200" dirty="0">
                <a:solidFill>
                  <a:schemeClr val="tx1"/>
                </a:solidFill>
              </a:rPr>
              <a:t>La proposition est adressée à l'agent par lettre recommandée avec demande d'avis de réception ou par lettre remise en main propre contre signature. </a:t>
            </a:r>
          </a:p>
          <a:p>
            <a:r>
              <a:rPr lang="fr-FR" sz="2200" dirty="0">
                <a:solidFill>
                  <a:schemeClr val="tx1"/>
                </a:solidFill>
              </a:rPr>
              <a:t>Cette lettre informe l'agent qu'il dispose d'un mois à compter de sa réception pour faire connaître, le cas échéant, son acceptation et l'informe des conséquences de son silence. </a:t>
            </a:r>
          </a:p>
          <a:p>
            <a:pPr algn="ctr"/>
            <a:endParaRPr lang="fr-FR" sz="2800" dirty="0">
              <a:solidFill>
                <a:schemeClr val="tx1"/>
              </a:solidFill>
            </a:endParaRPr>
          </a:p>
        </p:txBody>
      </p:sp>
      <p:pic>
        <p:nvPicPr>
          <p:cNvPr id="30" name="Image 29">
            <a:extLst>
              <a:ext uri="{FF2B5EF4-FFF2-40B4-BE49-F238E27FC236}">
                <a16:creationId xmlns:a16="http://schemas.microsoft.com/office/drawing/2014/main" id="{BD23E680-2B80-B5D5-601B-FD6809A2701F}"/>
              </a:ext>
            </a:extLst>
          </p:cNvPr>
          <p:cNvPicPr>
            <a:picLocks noChangeAspect="1"/>
          </p:cNvPicPr>
          <p:nvPr/>
        </p:nvPicPr>
        <p:blipFill rotWithShape="1">
          <a:blip r:embed="rId3"/>
          <a:srcRect l="9617" t="10880" r="2149" b="1884"/>
          <a:stretch/>
        </p:blipFill>
        <p:spPr>
          <a:xfrm>
            <a:off x="443333" y="3796461"/>
            <a:ext cx="1620000" cy="1476000"/>
          </a:xfrm>
          <a:prstGeom prst="rect">
            <a:avLst/>
          </a:prstGeom>
        </p:spPr>
      </p:pic>
      <p:pic>
        <p:nvPicPr>
          <p:cNvPr id="31" name="Image 30">
            <a:extLst>
              <a:ext uri="{FF2B5EF4-FFF2-40B4-BE49-F238E27FC236}">
                <a16:creationId xmlns:a16="http://schemas.microsoft.com/office/drawing/2014/main" id="{1194BB8C-8C90-1176-861B-26DB7BFC8D96}"/>
              </a:ext>
            </a:extLst>
          </p:cNvPr>
          <p:cNvPicPr>
            <a:picLocks noChangeAspect="1"/>
          </p:cNvPicPr>
          <p:nvPr/>
        </p:nvPicPr>
        <p:blipFill>
          <a:blip r:embed="rId4"/>
          <a:stretch>
            <a:fillRect/>
          </a:stretch>
        </p:blipFill>
        <p:spPr>
          <a:xfrm>
            <a:off x="14110947" y="3403598"/>
            <a:ext cx="1743910" cy="1724167"/>
          </a:xfrm>
          <a:prstGeom prst="rect">
            <a:avLst/>
          </a:prstGeom>
        </p:spPr>
      </p:pic>
      <p:sp>
        <p:nvSpPr>
          <p:cNvPr id="32" name="ZoneTexte 31">
            <a:extLst>
              <a:ext uri="{FF2B5EF4-FFF2-40B4-BE49-F238E27FC236}">
                <a16:creationId xmlns:a16="http://schemas.microsoft.com/office/drawing/2014/main" id="{8319074A-A50C-DF06-2FB9-5A30A955D9F7}"/>
              </a:ext>
            </a:extLst>
          </p:cNvPr>
          <p:cNvSpPr txBox="1"/>
          <p:nvPr/>
        </p:nvSpPr>
        <p:spPr>
          <a:xfrm>
            <a:off x="14423824" y="2884632"/>
            <a:ext cx="1495210" cy="523220"/>
          </a:xfrm>
          <a:prstGeom prst="rect">
            <a:avLst/>
          </a:prstGeom>
          <a:noFill/>
        </p:spPr>
        <p:txBody>
          <a:bodyPr wrap="square" rtlCol="0">
            <a:spAutoFit/>
          </a:bodyPr>
          <a:lstStyle/>
          <a:p>
            <a:r>
              <a:rPr lang="fr-FR" sz="2800" dirty="0">
                <a:solidFill>
                  <a:schemeClr val="tx2">
                    <a:lumMod val="75000"/>
                  </a:schemeClr>
                </a:solidFill>
                <a:latin typeface="+mj-lt"/>
              </a:rPr>
              <a:t>Agent</a:t>
            </a:r>
          </a:p>
        </p:txBody>
      </p:sp>
      <p:sp>
        <p:nvSpPr>
          <p:cNvPr id="33" name="ZoneTexte 32">
            <a:extLst>
              <a:ext uri="{FF2B5EF4-FFF2-40B4-BE49-F238E27FC236}">
                <a16:creationId xmlns:a16="http://schemas.microsoft.com/office/drawing/2014/main" id="{94FED5DE-7CCC-D5C4-A2D0-A27ABEE307AC}"/>
              </a:ext>
            </a:extLst>
          </p:cNvPr>
          <p:cNvSpPr txBox="1"/>
          <p:nvPr/>
        </p:nvSpPr>
        <p:spPr>
          <a:xfrm>
            <a:off x="381378" y="2787742"/>
            <a:ext cx="1743910" cy="830997"/>
          </a:xfrm>
          <a:prstGeom prst="rect">
            <a:avLst/>
          </a:prstGeom>
          <a:noFill/>
        </p:spPr>
        <p:txBody>
          <a:bodyPr wrap="square" rtlCol="0">
            <a:spAutoFit/>
          </a:bodyPr>
          <a:lstStyle/>
          <a:p>
            <a:pPr algn="ctr"/>
            <a:r>
              <a:rPr lang="fr-FR" sz="2400" dirty="0">
                <a:solidFill>
                  <a:schemeClr val="accent4">
                    <a:lumMod val="75000"/>
                  </a:schemeClr>
                </a:solidFill>
                <a:latin typeface="+mj-lt"/>
              </a:rPr>
              <a:t>Autorité territoriale</a:t>
            </a:r>
          </a:p>
        </p:txBody>
      </p:sp>
      <p:pic>
        <p:nvPicPr>
          <p:cNvPr id="34" name="Graphique 33" descr="Coche avec un remplissage uni">
            <a:extLst>
              <a:ext uri="{FF2B5EF4-FFF2-40B4-BE49-F238E27FC236}">
                <a16:creationId xmlns:a16="http://schemas.microsoft.com/office/drawing/2014/main" id="{16E6A5F1-502D-E47E-7915-B217311AC8F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099222" y="6464993"/>
            <a:ext cx="914400" cy="914400"/>
          </a:xfrm>
          <a:prstGeom prst="rect">
            <a:avLst/>
          </a:prstGeom>
        </p:spPr>
      </p:pic>
      <p:pic>
        <p:nvPicPr>
          <p:cNvPr id="35" name="Graphique 34" descr="Fermer avec un remplissage uni">
            <a:extLst>
              <a:ext uri="{FF2B5EF4-FFF2-40B4-BE49-F238E27FC236}">
                <a16:creationId xmlns:a16="http://schemas.microsoft.com/office/drawing/2014/main" id="{6535E00B-C7D9-A20A-9E7D-44C7A2517AD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0067218" y="7612834"/>
            <a:ext cx="914400" cy="914400"/>
          </a:xfrm>
          <a:prstGeom prst="rect">
            <a:avLst/>
          </a:prstGeom>
        </p:spPr>
      </p:pic>
      <p:sp>
        <p:nvSpPr>
          <p:cNvPr id="36" name="ZoneTexte 35">
            <a:extLst>
              <a:ext uri="{FF2B5EF4-FFF2-40B4-BE49-F238E27FC236}">
                <a16:creationId xmlns:a16="http://schemas.microsoft.com/office/drawing/2014/main" id="{84A5427F-20C3-A3EA-DC6A-1F6E3ABF40F1}"/>
              </a:ext>
            </a:extLst>
          </p:cNvPr>
          <p:cNvSpPr txBox="1"/>
          <p:nvPr/>
        </p:nvSpPr>
        <p:spPr>
          <a:xfrm>
            <a:off x="12165636" y="7967966"/>
            <a:ext cx="1901811" cy="461665"/>
          </a:xfrm>
          <a:prstGeom prst="rect">
            <a:avLst/>
          </a:prstGeom>
          <a:noFill/>
        </p:spPr>
        <p:txBody>
          <a:bodyPr wrap="square" rtlCol="0">
            <a:spAutoFit/>
          </a:bodyPr>
          <a:lstStyle/>
          <a:p>
            <a:pPr algn="just"/>
            <a:r>
              <a:rPr lang="fr-FR" sz="2400" dirty="0">
                <a:latin typeface="+mj-lt"/>
              </a:rPr>
              <a:t>S’il refuse</a:t>
            </a:r>
          </a:p>
        </p:txBody>
      </p:sp>
      <p:sp>
        <p:nvSpPr>
          <p:cNvPr id="37" name="ZoneTexte 36">
            <a:extLst>
              <a:ext uri="{FF2B5EF4-FFF2-40B4-BE49-F238E27FC236}">
                <a16:creationId xmlns:a16="http://schemas.microsoft.com/office/drawing/2014/main" id="{7B8C4C45-8246-B24A-A898-FD815E243D45}"/>
              </a:ext>
            </a:extLst>
          </p:cNvPr>
          <p:cNvSpPr txBox="1"/>
          <p:nvPr/>
        </p:nvSpPr>
        <p:spPr>
          <a:xfrm>
            <a:off x="12051168" y="6759339"/>
            <a:ext cx="2372656" cy="461665"/>
          </a:xfrm>
          <a:prstGeom prst="rect">
            <a:avLst/>
          </a:prstGeom>
          <a:noFill/>
        </p:spPr>
        <p:txBody>
          <a:bodyPr wrap="square" rtlCol="0">
            <a:spAutoFit/>
          </a:bodyPr>
          <a:lstStyle/>
          <a:p>
            <a:pPr algn="just"/>
            <a:r>
              <a:rPr lang="fr-FR" sz="2400" dirty="0">
                <a:latin typeface="+mj-lt"/>
              </a:rPr>
              <a:t>S’il accepte</a:t>
            </a:r>
          </a:p>
        </p:txBody>
      </p:sp>
      <p:sp>
        <p:nvSpPr>
          <p:cNvPr id="38" name="ZoneTexte 37">
            <a:extLst>
              <a:ext uri="{FF2B5EF4-FFF2-40B4-BE49-F238E27FC236}">
                <a16:creationId xmlns:a16="http://schemas.microsoft.com/office/drawing/2014/main" id="{9B68A02F-2866-3B4C-C768-2042DC11FE31}"/>
              </a:ext>
            </a:extLst>
          </p:cNvPr>
          <p:cNvSpPr txBox="1"/>
          <p:nvPr/>
        </p:nvSpPr>
        <p:spPr>
          <a:xfrm>
            <a:off x="1383944" y="6201913"/>
            <a:ext cx="6181965" cy="1200329"/>
          </a:xfrm>
          <a:prstGeom prst="rect">
            <a:avLst/>
          </a:prstGeom>
          <a:noFill/>
        </p:spPr>
        <p:txBody>
          <a:bodyPr wrap="square">
            <a:spAutoFit/>
          </a:bodyPr>
          <a:lstStyle/>
          <a:p>
            <a:pPr algn="ctr"/>
            <a:endParaRPr lang="fr-FR" sz="2400" dirty="0">
              <a:latin typeface="+mj-lt"/>
              <a:ea typeface="Tahoma" panose="020B0604030504040204" pitchFamily="34" charset="0"/>
              <a:cs typeface="Tahoma" panose="020B0604030504040204" pitchFamily="34" charset="0"/>
            </a:endParaRPr>
          </a:p>
          <a:p>
            <a:pPr algn="ctr"/>
            <a:r>
              <a:rPr lang="fr-FR" sz="2400" dirty="0">
                <a:latin typeface="+mj-lt"/>
                <a:ea typeface="Tahoma" panose="020B0604030504040204" pitchFamily="34" charset="0"/>
                <a:cs typeface="Tahoma" panose="020B0604030504040204" pitchFamily="34" charset="0"/>
              </a:rPr>
              <a:t>L’autorité territoriale rédige un avenant ou un nouveau contrat</a:t>
            </a:r>
            <a:r>
              <a:rPr lang="fr-FR" sz="2400" dirty="0">
                <a:latin typeface="Tahoma" panose="020B0604030504040204" pitchFamily="34" charset="0"/>
                <a:ea typeface="Tahoma" panose="020B0604030504040204" pitchFamily="34" charset="0"/>
                <a:cs typeface="Tahoma" panose="020B0604030504040204" pitchFamily="34" charset="0"/>
              </a:rPr>
              <a:t>. </a:t>
            </a:r>
          </a:p>
        </p:txBody>
      </p:sp>
      <p:sp>
        <p:nvSpPr>
          <p:cNvPr id="39" name="ZoneTexte 38">
            <a:extLst>
              <a:ext uri="{FF2B5EF4-FFF2-40B4-BE49-F238E27FC236}">
                <a16:creationId xmlns:a16="http://schemas.microsoft.com/office/drawing/2014/main" id="{141EEFB2-E804-0282-1C8A-DE2D76A2BAAF}"/>
              </a:ext>
            </a:extLst>
          </p:cNvPr>
          <p:cNvSpPr txBox="1"/>
          <p:nvPr/>
        </p:nvSpPr>
        <p:spPr>
          <a:xfrm>
            <a:off x="1611388" y="7945161"/>
            <a:ext cx="8121797" cy="461665"/>
          </a:xfrm>
          <a:prstGeom prst="rect">
            <a:avLst/>
          </a:prstGeom>
          <a:noFill/>
        </p:spPr>
        <p:txBody>
          <a:bodyPr wrap="square">
            <a:spAutoFit/>
          </a:bodyPr>
          <a:lstStyle/>
          <a:p>
            <a:r>
              <a:rPr lang="fr-FR" sz="2400" dirty="0">
                <a:latin typeface="+mj-lt"/>
                <a:ea typeface="Tahoma" panose="020B0604030504040204" pitchFamily="34" charset="0"/>
                <a:cs typeface="Tahoma" panose="020B0604030504040204" pitchFamily="34" charset="0"/>
              </a:rPr>
              <a:t>L’agent est licencié avec indemnité</a:t>
            </a:r>
            <a:endParaRPr lang="fr-FR" sz="2400" dirty="0">
              <a:highlight>
                <a:srgbClr val="FFFF00"/>
              </a:highlight>
              <a:latin typeface="Tahoma" panose="020B0604030504040204" pitchFamily="34" charset="0"/>
              <a:ea typeface="Tahoma" panose="020B0604030504040204" pitchFamily="34" charset="0"/>
              <a:cs typeface="Tahoma" panose="020B0604030504040204" pitchFamily="34" charset="0"/>
            </a:endParaRPr>
          </a:p>
        </p:txBody>
      </p:sp>
      <p:cxnSp>
        <p:nvCxnSpPr>
          <p:cNvPr id="40" name="Connecteur droit 39">
            <a:extLst>
              <a:ext uri="{FF2B5EF4-FFF2-40B4-BE49-F238E27FC236}">
                <a16:creationId xmlns:a16="http://schemas.microsoft.com/office/drawing/2014/main" id="{6080BF58-3C0A-EBAC-F449-A555F678325F}"/>
              </a:ext>
            </a:extLst>
          </p:cNvPr>
          <p:cNvCxnSpPr>
            <a:cxnSpLocks/>
          </p:cNvCxnSpPr>
          <p:nvPr/>
        </p:nvCxnSpPr>
        <p:spPr>
          <a:xfrm>
            <a:off x="700924" y="7666523"/>
            <a:ext cx="14632738" cy="0"/>
          </a:xfrm>
          <a:prstGeom prst="line">
            <a:avLst/>
          </a:prstGeom>
          <a:ln w="5715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41" name="Graphique 40" descr="Enveloppe ouverte avec un remplissage uni">
            <a:extLst>
              <a:ext uri="{FF2B5EF4-FFF2-40B4-BE49-F238E27FC236}">
                <a16:creationId xmlns:a16="http://schemas.microsoft.com/office/drawing/2014/main" id="{9E40B584-6E6C-FCF0-EBA4-6FF0CA9590D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35214" y="8595976"/>
            <a:ext cx="978408" cy="978408"/>
          </a:xfrm>
          <a:prstGeom prst="rect">
            <a:avLst/>
          </a:prstGeom>
        </p:spPr>
      </p:pic>
      <p:pic>
        <p:nvPicPr>
          <p:cNvPr id="42" name="Graphique 41" descr="Fermer avec un remplissage uni">
            <a:extLst>
              <a:ext uri="{FF2B5EF4-FFF2-40B4-BE49-F238E27FC236}">
                <a16:creationId xmlns:a16="http://schemas.microsoft.com/office/drawing/2014/main" id="{5CDB1476-827B-1989-5F01-245FF410772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923091" y="8659984"/>
            <a:ext cx="914400" cy="914400"/>
          </a:xfrm>
          <a:prstGeom prst="rect">
            <a:avLst/>
          </a:prstGeom>
        </p:spPr>
      </p:pic>
      <p:sp>
        <p:nvSpPr>
          <p:cNvPr id="43" name="Flèche : droite 42">
            <a:extLst>
              <a:ext uri="{FF2B5EF4-FFF2-40B4-BE49-F238E27FC236}">
                <a16:creationId xmlns:a16="http://schemas.microsoft.com/office/drawing/2014/main" id="{A2038350-51BD-7F30-2548-E034D4D96264}"/>
              </a:ext>
            </a:extLst>
          </p:cNvPr>
          <p:cNvSpPr/>
          <p:nvPr/>
        </p:nvSpPr>
        <p:spPr>
          <a:xfrm rot="10800000">
            <a:off x="7824909" y="6990172"/>
            <a:ext cx="1575405" cy="20946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Flèche : droite 43">
            <a:extLst>
              <a:ext uri="{FF2B5EF4-FFF2-40B4-BE49-F238E27FC236}">
                <a16:creationId xmlns:a16="http://schemas.microsoft.com/office/drawing/2014/main" id="{E5BEB75B-5096-C10E-5ABC-2662A6C5BBBF}"/>
              </a:ext>
            </a:extLst>
          </p:cNvPr>
          <p:cNvSpPr/>
          <p:nvPr/>
        </p:nvSpPr>
        <p:spPr>
          <a:xfrm rot="10800000">
            <a:off x="7823748" y="8221347"/>
            <a:ext cx="1575405" cy="20946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Flèche : virage 44">
            <a:extLst>
              <a:ext uri="{FF2B5EF4-FFF2-40B4-BE49-F238E27FC236}">
                <a16:creationId xmlns:a16="http://schemas.microsoft.com/office/drawing/2014/main" id="{F7D5F585-F466-4AB0-86F5-1CDE8AA4E8A1}"/>
              </a:ext>
            </a:extLst>
          </p:cNvPr>
          <p:cNvSpPr/>
          <p:nvPr/>
        </p:nvSpPr>
        <p:spPr>
          <a:xfrm rot="10800000">
            <a:off x="14575977" y="6742494"/>
            <a:ext cx="914399" cy="1848057"/>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6" name="Flèche : virage 45">
            <a:extLst>
              <a:ext uri="{FF2B5EF4-FFF2-40B4-BE49-F238E27FC236}">
                <a16:creationId xmlns:a16="http://schemas.microsoft.com/office/drawing/2014/main" id="{4A03A9EF-B6A1-AEF7-4C5D-140FE08BF95B}"/>
              </a:ext>
            </a:extLst>
          </p:cNvPr>
          <p:cNvSpPr/>
          <p:nvPr/>
        </p:nvSpPr>
        <p:spPr>
          <a:xfrm rot="10800000">
            <a:off x="14516383" y="6584749"/>
            <a:ext cx="914399" cy="882877"/>
          </a:xfrm>
          <a:prstGeom prst="bentArrow">
            <a:avLst>
              <a:gd name="adj1" fmla="val 25000"/>
              <a:gd name="adj2" fmla="val 25000"/>
              <a:gd name="adj3" fmla="val 25000"/>
              <a:gd name="adj4" fmla="val 48929"/>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7" name="ZoneTexte 46">
            <a:extLst>
              <a:ext uri="{FF2B5EF4-FFF2-40B4-BE49-F238E27FC236}">
                <a16:creationId xmlns:a16="http://schemas.microsoft.com/office/drawing/2014/main" id="{5EBAD67F-970D-F78B-240A-958BD449A73B}"/>
              </a:ext>
            </a:extLst>
          </p:cNvPr>
          <p:cNvSpPr txBox="1"/>
          <p:nvPr/>
        </p:nvSpPr>
        <p:spPr>
          <a:xfrm>
            <a:off x="12639216" y="5461698"/>
            <a:ext cx="5606425" cy="1200329"/>
          </a:xfrm>
          <a:prstGeom prst="rect">
            <a:avLst/>
          </a:prstGeom>
          <a:noFill/>
        </p:spPr>
        <p:txBody>
          <a:bodyPr wrap="square" rtlCol="0">
            <a:spAutoFit/>
          </a:bodyPr>
          <a:lstStyle/>
          <a:p>
            <a:pPr algn="ctr"/>
            <a:r>
              <a:rPr lang="fr-FR" sz="2400" dirty="0">
                <a:latin typeface="+mj-lt"/>
              </a:rPr>
              <a:t>L'agent contractuel dispose d'un délai </a:t>
            </a:r>
            <a:r>
              <a:rPr lang="fr-FR" sz="2400" b="1" dirty="0">
                <a:latin typeface="+mj-lt"/>
              </a:rPr>
              <a:t>d’un mois </a:t>
            </a:r>
            <a:r>
              <a:rPr lang="fr-FR" sz="2400" dirty="0">
                <a:latin typeface="+mj-lt"/>
              </a:rPr>
              <a:t>pour faire connaître, le cas échéant, son acceptation.</a:t>
            </a:r>
          </a:p>
        </p:txBody>
      </p:sp>
      <p:sp>
        <p:nvSpPr>
          <p:cNvPr id="49" name="ZoneTexte 48">
            <a:extLst>
              <a:ext uri="{FF2B5EF4-FFF2-40B4-BE49-F238E27FC236}">
                <a16:creationId xmlns:a16="http://schemas.microsoft.com/office/drawing/2014/main" id="{E6173EAD-E0CB-A6B7-B8AB-628EFCD09EEF}"/>
              </a:ext>
            </a:extLst>
          </p:cNvPr>
          <p:cNvSpPr txBox="1"/>
          <p:nvPr/>
        </p:nvSpPr>
        <p:spPr>
          <a:xfrm>
            <a:off x="876454" y="8743387"/>
            <a:ext cx="6689455" cy="1200329"/>
          </a:xfrm>
          <a:prstGeom prst="rect">
            <a:avLst/>
          </a:prstGeom>
          <a:noFill/>
        </p:spPr>
        <p:txBody>
          <a:bodyPr wrap="square">
            <a:spAutoFit/>
          </a:bodyPr>
          <a:lstStyle/>
          <a:p>
            <a:pPr algn="ctr"/>
            <a:r>
              <a:rPr lang="fr-FR" sz="2400" dirty="0">
                <a:latin typeface="+mj-lt"/>
              </a:rPr>
              <a:t>L'agent est réputé avoir refusé la modification proposée, il est donc licencié avec indemnité</a:t>
            </a:r>
            <a:endParaRPr lang="fr-FR" sz="2400" dirty="0"/>
          </a:p>
        </p:txBody>
      </p:sp>
      <p:sp>
        <p:nvSpPr>
          <p:cNvPr id="50" name="Flèche : droite 49">
            <a:extLst>
              <a:ext uri="{FF2B5EF4-FFF2-40B4-BE49-F238E27FC236}">
                <a16:creationId xmlns:a16="http://schemas.microsoft.com/office/drawing/2014/main" id="{5179806A-D1AC-C782-B233-885649656CA9}"/>
              </a:ext>
            </a:extLst>
          </p:cNvPr>
          <p:cNvSpPr/>
          <p:nvPr/>
        </p:nvSpPr>
        <p:spPr>
          <a:xfrm rot="10800000">
            <a:off x="7767416" y="9085180"/>
            <a:ext cx="1575405" cy="20946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ZoneTexte 51">
            <a:extLst>
              <a:ext uri="{FF2B5EF4-FFF2-40B4-BE49-F238E27FC236}">
                <a16:creationId xmlns:a16="http://schemas.microsoft.com/office/drawing/2014/main" id="{56CF2CB1-7FA9-F6F3-3B10-9914D130CA73}"/>
              </a:ext>
            </a:extLst>
          </p:cNvPr>
          <p:cNvSpPr txBox="1"/>
          <p:nvPr/>
        </p:nvSpPr>
        <p:spPr>
          <a:xfrm>
            <a:off x="11189753" y="8699796"/>
            <a:ext cx="3688080" cy="834776"/>
          </a:xfrm>
          <a:prstGeom prst="rect">
            <a:avLst/>
          </a:prstGeom>
          <a:noFill/>
        </p:spPr>
        <p:txBody>
          <a:bodyPr wrap="square">
            <a:spAutoFit/>
          </a:bodyPr>
          <a:lstStyle/>
          <a:p>
            <a:r>
              <a:rPr lang="fr-FR" sz="2400" dirty="0">
                <a:latin typeface="+mj-lt"/>
              </a:rPr>
              <a:t>A défaut de réponse dans le délai d'un mois</a:t>
            </a:r>
            <a:endParaRPr lang="fr-FR" sz="2400" dirty="0"/>
          </a:p>
        </p:txBody>
      </p:sp>
    </p:spTree>
    <p:extLst>
      <p:ext uri="{BB962C8B-B14F-4D97-AF65-F5344CB8AC3E}">
        <p14:creationId xmlns:p14="http://schemas.microsoft.com/office/powerpoint/2010/main" val="2900576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0"/>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4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3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53"/>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5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1"/>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2"/>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0"/>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 grpId="0" animBg="1"/>
      <p:bldP spid="29" grpId="0" animBg="1"/>
      <p:bldP spid="32" grpId="0"/>
      <p:bldP spid="33" grpId="0"/>
      <p:bldP spid="36" grpId="0"/>
      <p:bldP spid="37" grpId="0"/>
      <p:bldP spid="38" grpId="0"/>
      <p:bldP spid="39" grpId="0"/>
      <p:bldP spid="43" grpId="0" animBg="1"/>
      <p:bldP spid="44" grpId="0" animBg="1"/>
      <p:bldP spid="45" grpId="0" animBg="1"/>
      <p:bldP spid="46" grpId="0" animBg="1"/>
      <p:bldP spid="47" grpId="0"/>
      <p:bldP spid="49" grpId="0"/>
      <p:bldP spid="50" grpId="0" animBg="1"/>
      <p:bldP spid="5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5" name="Google Shape;815;p83"/>
          <p:cNvSpPr txBox="1">
            <a:spLocks noGrp="1"/>
          </p:cNvSpPr>
          <p:nvPr>
            <p:ph type="title"/>
          </p:nvPr>
        </p:nvSpPr>
        <p:spPr>
          <a:xfrm>
            <a:off x="905977" y="138406"/>
            <a:ext cx="16204756" cy="996505"/>
          </a:xfrm>
          <a:prstGeom prst="rect">
            <a:avLst/>
          </a:prstGeom>
          <a:noFill/>
          <a:ln>
            <a:noFill/>
          </a:ln>
        </p:spPr>
        <p:txBody>
          <a:bodyPr spcFirstLastPara="1" wrap="square" lIns="91425" tIns="45700" rIns="91425" bIns="45700" anchor="ctr" anchorCtr="0">
            <a:noAutofit/>
          </a:bodyPr>
          <a:lstStyle/>
          <a:p>
            <a:r>
              <a:rPr lang="fr-FR" sz="6000" b="1" dirty="0">
                <a:solidFill>
                  <a:srgbClr val="663A67"/>
                </a:solidFill>
                <a:latin typeface="Century Gothic" panose="020B0502020202020204" pitchFamily="34" charset="0"/>
              </a:rPr>
              <a:t>6. L’abandon de poste</a:t>
            </a:r>
          </a:p>
        </p:txBody>
      </p:sp>
      <p:cxnSp>
        <p:nvCxnSpPr>
          <p:cNvPr id="816" name="Google Shape;816;p83"/>
          <p:cNvCxnSpPr>
            <a:cxnSpLocks/>
          </p:cNvCxnSpPr>
          <p:nvPr/>
        </p:nvCxnSpPr>
        <p:spPr>
          <a:xfrm>
            <a:off x="905977" y="1134911"/>
            <a:ext cx="10321656" cy="0"/>
          </a:xfrm>
          <a:prstGeom prst="straightConnector1">
            <a:avLst/>
          </a:prstGeom>
          <a:noFill/>
          <a:ln w="38100" cap="flat" cmpd="sng">
            <a:solidFill>
              <a:srgbClr val="EE4553"/>
            </a:solidFill>
            <a:prstDash val="solid"/>
            <a:miter lim="800000"/>
            <a:headEnd type="none" w="sm" len="sm"/>
            <a:tailEnd type="none" w="sm" len="sm"/>
          </a:ln>
        </p:spPr>
      </p:cxnSp>
      <p:sp>
        <p:nvSpPr>
          <p:cNvPr id="4" name="ZoneTexte 3">
            <a:extLst>
              <a:ext uri="{FF2B5EF4-FFF2-40B4-BE49-F238E27FC236}">
                <a16:creationId xmlns:a16="http://schemas.microsoft.com/office/drawing/2014/main" id="{57EC5670-AA9D-FC36-010C-C9F829763F6C}"/>
              </a:ext>
            </a:extLst>
          </p:cNvPr>
          <p:cNvSpPr txBox="1"/>
          <p:nvPr/>
        </p:nvSpPr>
        <p:spPr>
          <a:xfrm>
            <a:off x="506419" y="8529192"/>
            <a:ext cx="15923284" cy="1446550"/>
          </a:xfrm>
          <a:prstGeom prst="rect">
            <a:avLst/>
          </a:prstGeom>
          <a:noFill/>
        </p:spPr>
        <p:txBody>
          <a:bodyPr wrap="square" rtlCol="0">
            <a:spAutoFit/>
          </a:bodyPr>
          <a:lstStyle/>
          <a:p>
            <a:r>
              <a:rPr lang="fr-FR" sz="2200" dirty="0">
                <a:latin typeface="+mj-lt"/>
              </a:rPr>
              <a:t>Les congés annuels non pris par l’agent sont considérés comme perdus et ne donnent droit à aucune indemnité compensatrice.</a:t>
            </a:r>
          </a:p>
          <a:p>
            <a:r>
              <a:rPr lang="fr-FR" sz="2200" dirty="0">
                <a:latin typeface="+mj-lt"/>
              </a:rPr>
              <a:t>L’abandon de poste est considéré comme une rupture volontaire du lien de travail. L’agent n’a en conséquence pas droit à une indemnité de licenciement et aux allocations chômage.</a:t>
            </a:r>
          </a:p>
        </p:txBody>
      </p:sp>
      <p:sp>
        <p:nvSpPr>
          <p:cNvPr id="12" name="ZoneTexte 11">
            <a:extLst>
              <a:ext uri="{FF2B5EF4-FFF2-40B4-BE49-F238E27FC236}">
                <a16:creationId xmlns:a16="http://schemas.microsoft.com/office/drawing/2014/main" id="{A36F4334-F536-E7E9-DFD9-81D8A149F110}"/>
              </a:ext>
            </a:extLst>
          </p:cNvPr>
          <p:cNvSpPr txBox="1"/>
          <p:nvPr/>
        </p:nvSpPr>
        <p:spPr>
          <a:xfrm>
            <a:off x="905977" y="1194335"/>
            <a:ext cx="14416365" cy="769441"/>
          </a:xfrm>
          <a:prstGeom prst="rect">
            <a:avLst/>
          </a:prstGeom>
          <a:noFill/>
        </p:spPr>
        <p:txBody>
          <a:bodyPr wrap="square">
            <a:spAutoFit/>
          </a:bodyPr>
          <a:lstStyle/>
          <a:p>
            <a:r>
              <a:rPr lang="fr-FR" sz="2200" dirty="0">
                <a:latin typeface="+mj-lt"/>
              </a:rPr>
              <a:t>L’abandon de poste d’un agent peut être défini comme une </a:t>
            </a:r>
            <a:r>
              <a:rPr lang="fr-FR" sz="2200" b="1" dirty="0">
                <a:latin typeface="+mj-lt"/>
              </a:rPr>
              <a:t>absence qui est à la fois</a:t>
            </a:r>
            <a:r>
              <a:rPr lang="fr-FR" sz="2200" dirty="0">
                <a:latin typeface="+mj-lt"/>
              </a:rPr>
              <a:t> :</a:t>
            </a:r>
          </a:p>
          <a:p>
            <a:pPr marL="449100"/>
            <a:endParaRPr lang="fr-FR" sz="2200" dirty="0">
              <a:latin typeface="+mj-lt"/>
            </a:endParaRPr>
          </a:p>
        </p:txBody>
      </p:sp>
      <p:graphicFrame>
        <p:nvGraphicFramePr>
          <p:cNvPr id="13" name="Diagramme 12">
            <a:extLst>
              <a:ext uri="{FF2B5EF4-FFF2-40B4-BE49-F238E27FC236}">
                <a16:creationId xmlns:a16="http://schemas.microsoft.com/office/drawing/2014/main" id="{DBA1B1C1-354E-7147-5D61-79AE4A0B1333}"/>
              </a:ext>
            </a:extLst>
          </p:cNvPr>
          <p:cNvGraphicFramePr/>
          <p:nvPr>
            <p:extLst>
              <p:ext uri="{D42A27DB-BD31-4B8C-83A1-F6EECF244321}">
                <p14:modId xmlns:p14="http://schemas.microsoft.com/office/powerpoint/2010/main" val="4027286966"/>
              </p:ext>
            </p:extLst>
          </p:nvPr>
        </p:nvGraphicFramePr>
        <p:xfrm>
          <a:off x="-1315058" y="1791628"/>
          <a:ext cx="15739296" cy="1513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ZoneTexte 14">
            <a:extLst>
              <a:ext uri="{FF2B5EF4-FFF2-40B4-BE49-F238E27FC236}">
                <a16:creationId xmlns:a16="http://schemas.microsoft.com/office/drawing/2014/main" id="{048A9BA4-36A8-0401-C1D3-4600A1A9D0E0}"/>
              </a:ext>
            </a:extLst>
          </p:cNvPr>
          <p:cNvSpPr txBox="1"/>
          <p:nvPr/>
        </p:nvSpPr>
        <p:spPr>
          <a:xfrm>
            <a:off x="12888960" y="1231681"/>
            <a:ext cx="5110604" cy="2246769"/>
          </a:xfrm>
          <a:prstGeom prst="rect">
            <a:avLst/>
          </a:prstGeom>
          <a:noFill/>
        </p:spPr>
        <p:txBody>
          <a:bodyPr wrap="square">
            <a:spAutoFit/>
          </a:bodyPr>
          <a:lstStyle/>
          <a:p>
            <a:pPr marL="449100"/>
            <a:r>
              <a:rPr lang="fr-FR" sz="2000" dirty="0">
                <a:latin typeface="+mj-lt"/>
              </a:rPr>
              <a:t>L’agent rompt le lien spécifique qui l’unit à l’administration. Cette absence place l’agent en dehors du champ du statut et des droits et garanties fondamentales auxquels l’agent peut ordinairement prétendre. </a:t>
            </a:r>
          </a:p>
        </p:txBody>
      </p:sp>
      <p:graphicFrame>
        <p:nvGraphicFramePr>
          <p:cNvPr id="16" name="Diagramme 15">
            <a:extLst>
              <a:ext uri="{FF2B5EF4-FFF2-40B4-BE49-F238E27FC236}">
                <a16:creationId xmlns:a16="http://schemas.microsoft.com/office/drawing/2014/main" id="{783969D9-55DF-0F21-E4C3-94D31A927ABF}"/>
              </a:ext>
            </a:extLst>
          </p:cNvPr>
          <p:cNvGraphicFramePr/>
          <p:nvPr>
            <p:extLst>
              <p:ext uri="{D42A27DB-BD31-4B8C-83A1-F6EECF244321}">
                <p14:modId xmlns:p14="http://schemas.microsoft.com/office/powerpoint/2010/main" val="728996932"/>
              </p:ext>
            </p:extLst>
          </p:nvPr>
        </p:nvGraphicFramePr>
        <p:xfrm>
          <a:off x="506419" y="4253841"/>
          <a:ext cx="16345703" cy="3086599"/>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8" name="ZoneTexte 17">
            <a:extLst>
              <a:ext uri="{FF2B5EF4-FFF2-40B4-BE49-F238E27FC236}">
                <a16:creationId xmlns:a16="http://schemas.microsoft.com/office/drawing/2014/main" id="{F2FF46E6-A92A-BE1B-E8C6-997490959223}"/>
              </a:ext>
            </a:extLst>
          </p:cNvPr>
          <p:cNvSpPr txBox="1"/>
          <p:nvPr/>
        </p:nvSpPr>
        <p:spPr>
          <a:xfrm>
            <a:off x="1807330" y="6947859"/>
            <a:ext cx="9799320" cy="1200329"/>
          </a:xfrm>
          <a:prstGeom prst="rect">
            <a:avLst/>
          </a:prstGeom>
          <a:solidFill>
            <a:schemeClr val="accent4">
              <a:lumMod val="60000"/>
              <a:lumOff val="40000"/>
            </a:schemeClr>
          </a:solidFill>
        </p:spPr>
        <p:txBody>
          <a:bodyPr wrap="square">
            <a:spAutoFit/>
          </a:bodyPr>
          <a:lstStyle/>
          <a:p>
            <a:r>
              <a:rPr lang="fr-FR" sz="1800" dirty="0">
                <a:latin typeface="+mj-lt"/>
              </a:rPr>
              <a:t>Elle est obligatoire, La mise en demeure prend la forme d’un courrier recommandé avec accusé de réception ou remis en mains propres. Par ce courrier, l’administration ordonne à l’agent de reprendre son service dans un délai approprié qu’elle lui fixe et l’informe qu’il risque une radiation des effectifs sans procédure disciplinaire préalable.</a:t>
            </a:r>
          </a:p>
        </p:txBody>
      </p:sp>
      <p:sp>
        <p:nvSpPr>
          <p:cNvPr id="24" name="ZoneTexte 23">
            <a:extLst>
              <a:ext uri="{FF2B5EF4-FFF2-40B4-BE49-F238E27FC236}">
                <a16:creationId xmlns:a16="http://schemas.microsoft.com/office/drawing/2014/main" id="{A02E3261-C207-8BED-D178-C3E59E27E396}"/>
              </a:ext>
            </a:extLst>
          </p:cNvPr>
          <p:cNvSpPr txBox="1"/>
          <p:nvPr/>
        </p:nvSpPr>
        <p:spPr>
          <a:xfrm>
            <a:off x="6831641" y="3950253"/>
            <a:ext cx="10949940" cy="1015663"/>
          </a:xfrm>
          <a:prstGeom prst="rect">
            <a:avLst/>
          </a:prstGeom>
          <a:solidFill>
            <a:schemeClr val="accent5">
              <a:lumMod val="60000"/>
              <a:lumOff val="40000"/>
            </a:schemeClr>
          </a:solidFill>
        </p:spPr>
        <p:txBody>
          <a:bodyPr wrap="square">
            <a:spAutoFit/>
          </a:bodyPr>
          <a:lstStyle/>
          <a:p>
            <a:r>
              <a:rPr lang="fr-FR" sz="2000" dirty="0">
                <a:latin typeface="+mj-lt"/>
              </a:rPr>
              <a:t>Si l’agent ne se présente pas à son poste de travail dans le délai fixé et ne fournit pas de justificatif de son absence, l’autorité territoriale peut considérer qu’il a rompu le lien avec la collectivité ou l’établissement</a:t>
            </a:r>
            <a:r>
              <a:rPr lang="fr-FR" dirty="0">
                <a:latin typeface="+mj-lt"/>
              </a:rPr>
              <a:t>.</a:t>
            </a:r>
          </a:p>
        </p:txBody>
      </p:sp>
      <p:sp>
        <p:nvSpPr>
          <p:cNvPr id="25" name="Rectangle 24">
            <a:extLst>
              <a:ext uri="{FF2B5EF4-FFF2-40B4-BE49-F238E27FC236}">
                <a16:creationId xmlns:a16="http://schemas.microsoft.com/office/drawing/2014/main" id="{CD39E2FB-C994-9D26-DF73-81BA60D7A9A2}"/>
              </a:ext>
            </a:extLst>
          </p:cNvPr>
          <p:cNvSpPr/>
          <p:nvPr/>
        </p:nvSpPr>
        <p:spPr>
          <a:xfrm>
            <a:off x="258518" y="3666659"/>
            <a:ext cx="17770964" cy="4639141"/>
          </a:xfrm>
          <a:prstGeom prst="rect">
            <a:avLst/>
          </a:prstGeom>
          <a:noFill/>
          <a:ln w="38100">
            <a:solidFill>
              <a:schemeClr val="accent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w="28575">
                <a:solidFill>
                  <a:schemeClr val="accent1">
                    <a:lumMod val="75000"/>
                  </a:schemeClr>
                </a:solidFill>
              </a:ln>
            </a:endParaRPr>
          </a:p>
        </p:txBody>
      </p:sp>
      <p:sp>
        <p:nvSpPr>
          <p:cNvPr id="26" name="ZoneTexte 25">
            <a:extLst>
              <a:ext uri="{FF2B5EF4-FFF2-40B4-BE49-F238E27FC236}">
                <a16:creationId xmlns:a16="http://schemas.microsoft.com/office/drawing/2014/main" id="{A7C6F63B-42D7-3B3E-6BEE-C69F4174D3B8}"/>
              </a:ext>
            </a:extLst>
          </p:cNvPr>
          <p:cNvSpPr txBox="1"/>
          <p:nvPr/>
        </p:nvSpPr>
        <p:spPr>
          <a:xfrm rot="21076799">
            <a:off x="160944" y="3708967"/>
            <a:ext cx="2880360" cy="461665"/>
          </a:xfrm>
          <a:prstGeom prst="rect">
            <a:avLst/>
          </a:prstGeom>
          <a:solidFill>
            <a:schemeClr val="accent1">
              <a:lumMod val="75000"/>
            </a:schemeClr>
          </a:solidFill>
        </p:spPr>
        <p:txBody>
          <a:bodyPr wrap="square" rtlCol="0">
            <a:spAutoFit/>
          </a:bodyPr>
          <a:lstStyle/>
          <a:p>
            <a:pPr algn="ctr"/>
            <a:r>
              <a:rPr lang="fr-FR" sz="2400" dirty="0">
                <a:solidFill>
                  <a:schemeClr val="bg1"/>
                </a:solidFill>
                <a:latin typeface="+mj-lt"/>
              </a:rPr>
              <a:t>PROCEDURE</a:t>
            </a:r>
          </a:p>
        </p:txBody>
      </p:sp>
    </p:spTree>
    <p:extLst>
      <p:ext uri="{BB962C8B-B14F-4D97-AF65-F5344CB8AC3E}">
        <p14:creationId xmlns:p14="http://schemas.microsoft.com/office/powerpoint/2010/main" val="2480209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5" grpId="0"/>
      <p:bldGraphic spid="16" grpId="0">
        <p:bldAsOne/>
      </p:bldGraphic>
      <p:bldP spid="18" grpId="0" animBg="1"/>
      <p:bldP spid="24" grpId="0" animBg="1"/>
      <p:bldP spid="25" grpId="0" animBg="1"/>
      <p:bldP spid="26"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12">
          <a:extLst>
            <a:ext uri="{FF2B5EF4-FFF2-40B4-BE49-F238E27FC236}">
              <a16:creationId xmlns:a16="http://schemas.microsoft.com/office/drawing/2014/main" id="{D1BCE5C9-117B-27AE-D6BD-0A0934B1A1D9}"/>
            </a:ext>
          </a:extLst>
        </p:cNvPr>
        <p:cNvGrpSpPr/>
        <p:nvPr/>
      </p:nvGrpSpPr>
      <p:grpSpPr>
        <a:xfrm>
          <a:off x="0" y="0"/>
          <a:ext cx="0" cy="0"/>
          <a:chOff x="0" y="0"/>
          <a:chExt cx="0" cy="0"/>
        </a:xfrm>
      </p:grpSpPr>
      <p:sp>
        <p:nvSpPr>
          <p:cNvPr id="815" name="Google Shape;815;p83">
            <a:extLst>
              <a:ext uri="{FF2B5EF4-FFF2-40B4-BE49-F238E27FC236}">
                <a16:creationId xmlns:a16="http://schemas.microsoft.com/office/drawing/2014/main" id="{D6CBDB61-3D96-E295-82D2-4F6650EEB4B7}"/>
              </a:ext>
            </a:extLst>
          </p:cNvPr>
          <p:cNvSpPr txBox="1">
            <a:spLocks noGrp="1"/>
          </p:cNvSpPr>
          <p:nvPr>
            <p:ph type="title"/>
          </p:nvPr>
        </p:nvSpPr>
        <p:spPr>
          <a:xfrm>
            <a:off x="298491" y="192556"/>
            <a:ext cx="17989509" cy="1449741"/>
          </a:xfrm>
          <a:prstGeom prst="rect">
            <a:avLst/>
          </a:prstGeom>
          <a:noFill/>
          <a:ln>
            <a:noFill/>
          </a:ln>
        </p:spPr>
        <p:txBody>
          <a:bodyPr spcFirstLastPara="1" wrap="square" lIns="91425" tIns="45700" rIns="91425" bIns="45700" anchor="ctr" anchorCtr="0">
            <a:noAutofit/>
          </a:bodyPr>
          <a:lstStyle/>
          <a:p>
            <a:r>
              <a:rPr lang="fr-FR" sz="6000" b="1" dirty="0">
                <a:solidFill>
                  <a:srgbClr val="663A67"/>
                </a:solidFill>
                <a:latin typeface="Century Gothic" panose="020B0502020202020204" pitchFamily="34" charset="0"/>
              </a:rPr>
              <a:t>7. La cessation de contrat sans préavis</a:t>
            </a:r>
            <a:br>
              <a:rPr lang="fr-FR" sz="6000" b="1" dirty="0">
                <a:solidFill>
                  <a:srgbClr val="663A67"/>
                </a:solidFill>
                <a:latin typeface="Century Gothic" panose="020B0502020202020204" pitchFamily="34" charset="0"/>
              </a:rPr>
            </a:br>
            <a:r>
              <a:rPr lang="fr-FR" sz="4000" b="1" dirty="0">
                <a:latin typeface="Century Gothic" panose="020B0502020202020204" pitchFamily="34" charset="0"/>
              </a:rPr>
              <a:t>Perte de l’une des conditions générales d’accès à la fonction publique</a:t>
            </a:r>
          </a:p>
        </p:txBody>
      </p:sp>
      <p:cxnSp>
        <p:nvCxnSpPr>
          <p:cNvPr id="816" name="Google Shape;816;p83">
            <a:extLst>
              <a:ext uri="{FF2B5EF4-FFF2-40B4-BE49-F238E27FC236}">
                <a16:creationId xmlns:a16="http://schemas.microsoft.com/office/drawing/2014/main" id="{845F58CB-440D-0957-FD05-44DE20180AB9}"/>
              </a:ext>
            </a:extLst>
          </p:cNvPr>
          <p:cNvCxnSpPr>
            <a:cxnSpLocks/>
          </p:cNvCxnSpPr>
          <p:nvPr/>
        </p:nvCxnSpPr>
        <p:spPr>
          <a:xfrm flipV="1">
            <a:off x="492857" y="1642297"/>
            <a:ext cx="17368423" cy="39136"/>
          </a:xfrm>
          <a:prstGeom prst="straightConnector1">
            <a:avLst/>
          </a:prstGeom>
          <a:noFill/>
          <a:ln w="38100" cap="flat" cmpd="sng">
            <a:solidFill>
              <a:srgbClr val="EE4553"/>
            </a:solidFill>
            <a:prstDash val="solid"/>
            <a:miter lim="800000"/>
            <a:headEnd type="none" w="sm" len="sm"/>
            <a:tailEnd type="none" w="sm" len="sm"/>
          </a:ln>
        </p:spPr>
      </p:cxnSp>
      <p:sp>
        <p:nvSpPr>
          <p:cNvPr id="2" name="ZoneTexte 1">
            <a:extLst>
              <a:ext uri="{FF2B5EF4-FFF2-40B4-BE49-F238E27FC236}">
                <a16:creationId xmlns:a16="http://schemas.microsoft.com/office/drawing/2014/main" id="{F8EE2DED-DD56-7F28-EED2-9F25EC087D1A}"/>
              </a:ext>
            </a:extLst>
          </p:cNvPr>
          <p:cNvSpPr txBox="1"/>
          <p:nvPr/>
        </p:nvSpPr>
        <p:spPr>
          <a:xfrm>
            <a:off x="4724249" y="1791395"/>
            <a:ext cx="12063962" cy="1938992"/>
          </a:xfrm>
          <a:prstGeom prst="rect">
            <a:avLst/>
          </a:prstGeom>
          <a:noFill/>
        </p:spPr>
        <p:txBody>
          <a:bodyPr wrap="square" rtlCol="0">
            <a:spAutoFit/>
          </a:bodyPr>
          <a:lstStyle/>
          <a:p>
            <a:pPr marL="342900" indent="-342900">
              <a:spcBef>
                <a:spcPts val="600"/>
              </a:spcBef>
              <a:buFont typeface="Wingdings" panose="05000000000000000000" pitchFamily="2" charset="2"/>
              <a:buChar char="Ø"/>
            </a:pPr>
            <a:r>
              <a:rPr lang="fr-FR" sz="2400" dirty="0">
                <a:latin typeface="+mj-lt"/>
              </a:rPr>
              <a:t>Le non-renouvellement d'un titre de séjour, </a:t>
            </a:r>
          </a:p>
          <a:p>
            <a:pPr marL="342900" indent="-342900">
              <a:spcBef>
                <a:spcPts val="600"/>
              </a:spcBef>
              <a:buFont typeface="Wingdings" panose="05000000000000000000" pitchFamily="2" charset="2"/>
              <a:buChar char="Ø"/>
            </a:pPr>
            <a:r>
              <a:rPr lang="fr-FR" sz="2400" dirty="0">
                <a:latin typeface="+mj-lt"/>
              </a:rPr>
              <a:t>la déchéance des droits civiques,</a:t>
            </a:r>
          </a:p>
          <a:p>
            <a:pPr marL="342900" indent="-342900">
              <a:spcBef>
                <a:spcPts val="600"/>
              </a:spcBef>
              <a:buFont typeface="Wingdings" panose="05000000000000000000" pitchFamily="2" charset="2"/>
              <a:buChar char="Ø"/>
            </a:pPr>
            <a:r>
              <a:rPr lang="fr-FR" sz="2400" dirty="0">
                <a:latin typeface="+mj-lt"/>
              </a:rPr>
              <a:t>ou l'interdiction d'exercer un emploi public prononcée par décision de justice sur le fondement de l'</a:t>
            </a:r>
            <a:r>
              <a:rPr lang="fr-FR" sz="2400" dirty="0">
                <a:latin typeface="+mj-lt"/>
                <a:hlinkClick r:id="rId3"/>
              </a:rPr>
              <a:t>article 131-26 du code pénal</a:t>
            </a:r>
            <a:r>
              <a:rPr lang="fr-FR" sz="2400" dirty="0">
                <a:latin typeface="+mj-lt"/>
              </a:rPr>
              <a:t>.</a:t>
            </a:r>
          </a:p>
          <a:p>
            <a:endParaRPr lang="fr-FR" dirty="0"/>
          </a:p>
        </p:txBody>
      </p:sp>
      <p:pic>
        <p:nvPicPr>
          <p:cNvPr id="5" name="Image 4" descr="Une image contenant Bleu électrique, conception&#10;&#10;Description générée automatiquement">
            <a:extLst>
              <a:ext uri="{FF2B5EF4-FFF2-40B4-BE49-F238E27FC236}">
                <a16:creationId xmlns:a16="http://schemas.microsoft.com/office/drawing/2014/main" id="{1F26BFB7-C489-47C1-2FD2-699E1EA2D8C1}"/>
              </a:ext>
            </a:extLst>
          </p:cNvPr>
          <p:cNvPicPr>
            <a:picLocks noChangeAspect="1"/>
          </p:cNvPicPr>
          <p:nvPr/>
        </p:nvPicPr>
        <p:blipFill>
          <a:blip r:embed="rId4"/>
          <a:stretch>
            <a:fillRect/>
          </a:stretch>
        </p:blipFill>
        <p:spPr>
          <a:xfrm>
            <a:off x="381781" y="1887255"/>
            <a:ext cx="3748221" cy="3748221"/>
          </a:xfrm>
          <a:prstGeom prst="rect">
            <a:avLst/>
          </a:prstGeom>
        </p:spPr>
      </p:pic>
      <p:sp>
        <p:nvSpPr>
          <p:cNvPr id="4" name="ZoneTexte 3">
            <a:extLst>
              <a:ext uri="{FF2B5EF4-FFF2-40B4-BE49-F238E27FC236}">
                <a16:creationId xmlns:a16="http://schemas.microsoft.com/office/drawing/2014/main" id="{DB2B876A-EC9D-80BF-B091-773247EC33F0}"/>
              </a:ext>
            </a:extLst>
          </p:cNvPr>
          <p:cNvSpPr txBox="1"/>
          <p:nvPr/>
        </p:nvSpPr>
        <p:spPr>
          <a:xfrm>
            <a:off x="492857" y="5982101"/>
            <a:ext cx="17496652" cy="1815882"/>
          </a:xfrm>
          <a:prstGeom prst="rect">
            <a:avLst/>
          </a:prstGeom>
          <a:noFill/>
        </p:spPr>
        <p:txBody>
          <a:bodyPr wrap="square" rtlCol="0">
            <a:spAutoFit/>
          </a:bodyPr>
          <a:lstStyle/>
          <a:p>
            <a:endParaRPr lang="fr-FR" sz="2400" dirty="0">
              <a:latin typeface="+mj-lt"/>
            </a:endParaRPr>
          </a:p>
          <a:p>
            <a:r>
              <a:rPr lang="fr-FR" sz="2200" dirty="0">
                <a:latin typeface="+mj-lt"/>
              </a:rPr>
              <a:t>Toutefois, l'agent peut solliciter son réemploi, auprès de son précédent employeur, en cas de :</a:t>
            </a:r>
          </a:p>
          <a:p>
            <a:pPr marL="342900" indent="-342900">
              <a:buFont typeface="Wingdings" panose="05000000000000000000" pitchFamily="2" charset="2"/>
              <a:buChar char="Ø"/>
            </a:pPr>
            <a:r>
              <a:rPr lang="fr-FR" sz="2200" dirty="0">
                <a:latin typeface="+mj-lt"/>
              </a:rPr>
              <a:t>délivrance d'un nouveau titre de séjour, </a:t>
            </a:r>
          </a:p>
          <a:p>
            <a:pPr marL="342900" indent="-342900">
              <a:buFont typeface="Wingdings" panose="05000000000000000000" pitchFamily="2" charset="2"/>
              <a:buChar char="Ø"/>
            </a:pPr>
            <a:r>
              <a:rPr lang="fr-FR" sz="2200" dirty="0">
                <a:latin typeface="+mj-lt"/>
              </a:rPr>
              <a:t>à l'issue de la période de privation des droits civiques ou de la période d'interdiction d'exercer un emploi public.</a:t>
            </a:r>
          </a:p>
          <a:p>
            <a:endParaRPr lang="fr-FR" sz="2200" dirty="0">
              <a:latin typeface="+mj-lt"/>
            </a:endParaRPr>
          </a:p>
        </p:txBody>
      </p:sp>
      <p:sp>
        <p:nvSpPr>
          <p:cNvPr id="6" name="ZoneTexte 5">
            <a:extLst>
              <a:ext uri="{FF2B5EF4-FFF2-40B4-BE49-F238E27FC236}">
                <a16:creationId xmlns:a16="http://schemas.microsoft.com/office/drawing/2014/main" id="{E44E2E28-9DF0-21D5-17A3-7686E3829182}"/>
              </a:ext>
            </a:extLst>
          </p:cNvPr>
          <p:cNvSpPr txBox="1"/>
          <p:nvPr/>
        </p:nvSpPr>
        <p:spPr>
          <a:xfrm>
            <a:off x="3483771" y="5084759"/>
            <a:ext cx="14229347" cy="1046440"/>
          </a:xfrm>
          <a:prstGeom prst="rect">
            <a:avLst/>
          </a:prstGeom>
          <a:ln/>
        </p:spPr>
        <p:style>
          <a:lnRef idx="1">
            <a:schemeClr val="accent1"/>
          </a:lnRef>
          <a:fillRef idx="2">
            <a:schemeClr val="accent1"/>
          </a:fillRef>
          <a:effectRef idx="1">
            <a:schemeClr val="accent1"/>
          </a:effectRef>
          <a:fontRef idx="minor">
            <a:schemeClr val="dk1"/>
          </a:fontRef>
        </p:style>
        <p:txBody>
          <a:bodyPr wrap="square" rtlCol="0">
            <a:spAutoFit/>
          </a:bodyPr>
          <a:lstStyle/>
          <a:p>
            <a:endParaRPr lang="fr-FR" sz="2400" dirty="0">
              <a:latin typeface="+mj-lt"/>
            </a:endParaRPr>
          </a:p>
          <a:p>
            <a:r>
              <a:rPr lang="fr-FR" sz="2400" dirty="0">
                <a:latin typeface="+mj-lt"/>
              </a:rPr>
              <a:t>             la cessation du contrat, sans préavis ni versement de l'indemnité de licenciement.</a:t>
            </a:r>
          </a:p>
          <a:p>
            <a:endParaRPr lang="fr-FR" dirty="0"/>
          </a:p>
        </p:txBody>
      </p:sp>
      <p:sp>
        <p:nvSpPr>
          <p:cNvPr id="7" name="Flèche : bas 6">
            <a:extLst>
              <a:ext uri="{FF2B5EF4-FFF2-40B4-BE49-F238E27FC236}">
                <a16:creationId xmlns:a16="http://schemas.microsoft.com/office/drawing/2014/main" id="{E79CA662-DAE8-F71F-C4B8-EA4BE6D89B0E}"/>
              </a:ext>
            </a:extLst>
          </p:cNvPr>
          <p:cNvSpPr/>
          <p:nvPr/>
        </p:nvSpPr>
        <p:spPr>
          <a:xfrm>
            <a:off x="9188961" y="4229340"/>
            <a:ext cx="869642" cy="70632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DF85709F-3269-7E9F-877F-2EAD5B464C02}"/>
              </a:ext>
            </a:extLst>
          </p:cNvPr>
          <p:cNvSpPr txBox="1"/>
          <p:nvPr/>
        </p:nvSpPr>
        <p:spPr>
          <a:xfrm>
            <a:off x="7499569" y="3358697"/>
            <a:ext cx="4803122" cy="1107996"/>
          </a:xfrm>
          <a:prstGeom prst="rect">
            <a:avLst/>
          </a:prstGeom>
          <a:noFill/>
        </p:spPr>
        <p:txBody>
          <a:bodyPr wrap="square" rtlCol="0">
            <a:spAutoFit/>
          </a:bodyPr>
          <a:lstStyle/>
          <a:p>
            <a:endParaRPr lang="fr-FR" sz="2400" dirty="0">
              <a:latin typeface="+mj-lt"/>
            </a:endParaRPr>
          </a:p>
          <a:p>
            <a:r>
              <a:rPr lang="fr-FR" sz="2800" b="1" dirty="0">
                <a:solidFill>
                  <a:schemeClr val="tx2">
                    <a:lumMod val="75000"/>
                  </a:schemeClr>
                </a:solidFill>
                <a:latin typeface="+mj-lt"/>
              </a:rPr>
              <a:t>entraînent de plein droit</a:t>
            </a:r>
          </a:p>
          <a:p>
            <a:endParaRPr lang="fr-FR" dirty="0"/>
          </a:p>
        </p:txBody>
      </p:sp>
      <p:sp>
        <p:nvSpPr>
          <p:cNvPr id="9" name="ZoneTexte 8">
            <a:extLst>
              <a:ext uri="{FF2B5EF4-FFF2-40B4-BE49-F238E27FC236}">
                <a16:creationId xmlns:a16="http://schemas.microsoft.com/office/drawing/2014/main" id="{8945ADEB-5539-3191-CEFB-6D2629C21D46}"/>
              </a:ext>
            </a:extLst>
          </p:cNvPr>
          <p:cNvSpPr txBox="1"/>
          <p:nvPr/>
        </p:nvSpPr>
        <p:spPr>
          <a:xfrm>
            <a:off x="4898729" y="7791424"/>
            <a:ext cx="9180284" cy="430887"/>
          </a:xfrm>
          <a:prstGeom prst="rect">
            <a:avLst/>
          </a:prstGeom>
          <a:noFill/>
        </p:spPr>
        <p:txBody>
          <a:bodyPr wrap="square">
            <a:spAutoFit/>
          </a:bodyPr>
          <a:lstStyle/>
          <a:p>
            <a:r>
              <a:rPr lang="fr-FR" sz="2200" dirty="0">
                <a:latin typeface="+mj-lt"/>
              </a:rPr>
              <a:t>Si les nécessités du service le permettent.</a:t>
            </a:r>
          </a:p>
        </p:txBody>
      </p:sp>
      <p:sp>
        <p:nvSpPr>
          <p:cNvPr id="10" name="ZoneTexte 9">
            <a:extLst>
              <a:ext uri="{FF2B5EF4-FFF2-40B4-BE49-F238E27FC236}">
                <a16:creationId xmlns:a16="http://schemas.microsoft.com/office/drawing/2014/main" id="{5BBE46FA-0BF6-7323-A46A-C9D94F7C7B18}"/>
              </a:ext>
            </a:extLst>
          </p:cNvPr>
          <p:cNvSpPr txBox="1"/>
          <p:nvPr/>
        </p:nvSpPr>
        <p:spPr>
          <a:xfrm>
            <a:off x="696686" y="7808405"/>
            <a:ext cx="2249714" cy="400110"/>
          </a:xfrm>
          <a:prstGeom prst="rect">
            <a:avLst/>
          </a:prstGeom>
          <a:solidFill>
            <a:schemeClr val="accent5">
              <a:lumMod val="40000"/>
              <a:lumOff val="60000"/>
            </a:schemeClr>
          </a:solidFill>
        </p:spPr>
        <p:txBody>
          <a:bodyPr wrap="square" rtlCol="0" anchor="ctr" anchorCtr="0">
            <a:spAutoFit/>
          </a:bodyPr>
          <a:lstStyle/>
          <a:p>
            <a:pPr algn="ctr"/>
            <a:r>
              <a:rPr lang="fr-FR" sz="2000" dirty="0">
                <a:latin typeface="+mj-lt"/>
              </a:rPr>
              <a:t>Réemploi</a:t>
            </a:r>
          </a:p>
        </p:txBody>
      </p:sp>
      <p:sp>
        <p:nvSpPr>
          <p:cNvPr id="12" name="Flèche : bas 11">
            <a:extLst>
              <a:ext uri="{FF2B5EF4-FFF2-40B4-BE49-F238E27FC236}">
                <a16:creationId xmlns:a16="http://schemas.microsoft.com/office/drawing/2014/main" id="{50AFF6F6-40F5-F691-1166-8D3EDB7E6611}"/>
              </a:ext>
            </a:extLst>
          </p:cNvPr>
          <p:cNvSpPr/>
          <p:nvPr/>
        </p:nvSpPr>
        <p:spPr>
          <a:xfrm rot="16200000">
            <a:off x="3720917" y="7313887"/>
            <a:ext cx="403295" cy="138596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ZoneTexte 13">
            <a:extLst>
              <a:ext uri="{FF2B5EF4-FFF2-40B4-BE49-F238E27FC236}">
                <a16:creationId xmlns:a16="http://schemas.microsoft.com/office/drawing/2014/main" id="{6A7A6BF1-D010-C5A8-11C2-3DE853327FD3}"/>
              </a:ext>
            </a:extLst>
          </p:cNvPr>
          <p:cNvSpPr txBox="1"/>
          <p:nvPr/>
        </p:nvSpPr>
        <p:spPr>
          <a:xfrm>
            <a:off x="696686" y="9325003"/>
            <a:ext cx="14993256" cy="769441"/>
          </a:xfrm>
          <a:prstGeom prst="rect">
            <a:avLst/>
          </a:prstGeom>
          <a:noFill/>
        </p:spPr>
        <p:txBody>
          <a:bodyPr wrap="square">
            <a:spAutoFit/>
          </a:bodyPr>
          <a:lstStyle/>
          <a:p>
            <a:r>
              <a:rPr lang="fr-FR" sz="2200" dirty="0">
                <a:latin typeface="+mj-lt"/>
              </a:rPr>
              <a:t>Dans le cas où l'intéressé ne pourrait être réaffecté dans son précédent emploi, il bénéficie d'une priorité pour occuper un emploi similaire.</a:t>
            </a:r>
          </a:p>
        </p:txBody>
      </p:sp>
      <p:sp>
        <p:nvSpPr>
          <p:cNvPr id="16" name="ZoneTexte 15">
            <a:extLst>
              <a:ext uri="{FF2B5EF4-FFF2-40B4-BE49-F238E27FC236}">
                <a16:creationId xmlns:a16="http://schemas.microsoft.com/office/drawing/2014/main" id="{4628E121-1D01-AE9D-1AF7-9EA20027F6A4}"/>
              </a:ext>
            </a:extLst>
          </p:cNvPr>
          <p:cNvSpPr txBox="1"/>
          <p:nvPr/>
        </p:nvSpPr>
        <p:spPr>
          <a:xfrm>
            <a:off x="4898729" y="8310604"/>
            <a:ext cx="11451924" cy="769441"/>
          </a:xfrm>
          <a:prstGeom prst="rect">
            <a:avLst/>
          </a:prstGeom>
          <a:noFill/>
        </p:spPr>
        <p:txBody>
          <a:bodyPr wrap="square">
            <a:spAutoFit/>
          </a:bodyPr>
          <a:lstStyle/>
          <a:p>
            <a:r>
              <a:rPr lang="fr-FR" sz="2200" dirty="0">
                <a:latin typeface="+mj-lt"/>
              </a:rPr>
              <a:t>Pour les agents recrutés par contrat à durée déterminée, ce réemploi s'applique pour la durée de l'engagement restant à courir.</a:t>
            </a:r>
            <a:endParaRPr lang="fr-FR" sz="2200" dirty="0"/>
          </a:p>
        </p:txBody>
      </p:sp>
    </p:spTree>
    <p:extLst>
      <p:ext uri="{BB962C8B-B14F-4D97-AF65-F5344CB8AC3E}">
        <p14:creationId xmlns:p14="http://schemas.microsoft.com/office/powerpoint/2010/main" val="960540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animBg="1"/>
      <p:bldP spid="7" grpId="0" animBg="1"/>
      <p:bldP spid="8" grpId="0"/>
      <p:bldP spid="9" grpId="0"/>
      <p:bldP spid="10" grpId="0" animBg="1"/>
      <p:bldP spid="12" grpId="0" animBg="1"/>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12">
          <a:extLst>
            <a:ext uri="{FF2B5EF4-FFF2-40B4-BE49-F238E27FC236}">
              <a16:creationId xmlns:a16="http://schemas.microsoft.com/office/drawing/2014/main" id="{D1BCE5C9-117B-27AE-D6BD-0A0934B1A1D9}"/>
            </a:ext>
          </a:extLst>
        </p:cNvPr>
        <p:cNvGrpSpPr/>
        <p:nvPr/>
      </p:nvGrpSpPr>
      <p:grpSpPr>
        <a:xfrm>
          <a:off x="0" y="0"/>
          <a:ext cx="0" cy="0"/>
          <a:chOff x="0" y="0"/>
          <a:chExt cx="0" cy="0"/>
        </a:xfrm>
      </p:grpSpPr>
      <p:sp>
        <p:nvSpPr>
          <p:cNvPr id="815" name="Google Shape;815;p83">
            <a:extLst>
              <a:ext uri="{FF2B5EF4-FFF2-40B4-BE49-F238E27FC236}">
                <a16:creationId xmlns:a16="http://schemas.microsoft.com/office/drawing/2014/main" id="{D6CBDB61-3D96-E295-82D2-4F6650EEB4B7}"/>
              </a:ext>
            </a:extLst>
          </p:cNvPr>
          <p:cNvSpPr txBox="1">
            <a:spLocks noGrp="1"/>
          </p:cNvSpPr>
          <p:nvPr>
            <p:ph type="title"/>
          </p:nvPr>
        </p:nvSpPr>
        <p:spPr>
          <a:xfrm>
            <a:off x="839724" y="192556"/>
            <a:ext cx="16204756" cy="996505"/>
          </a:xfrm>
          <a:prstGeom prst="rect">
            <a:avLst/>
          </a:prstGeom>
          <a:noFill/>
          <a:ln>
            <a:noFill/>
          </a:ln>
        </p:spPr>
        <p:txBody>
          <a:bodyPr spcFirstLastPara="1" wrap="square" lIns="91425" tIns="45700" rIns="91425" bIns="45700" anchor="ctr" anchorCtr="0">
            <a:noAutofit/>
          </a:bodyPr>
          <a:lstStyle/>
          <a:p>
            <a:r>
              <a:rPr lang="fr-FR" sz="6000" b="1" dirty="0">
                <a:solidFill>
                  <a:srgbClr val="663A67"/>
                </a:solidFill>
                <a:latin typeface="Century Gothic" panose="020B0502020202020204" pitchFamily="34" charset="0"/>
              </a:rPr>
              <a:t>8. La retraite</a:t>
            </a:r>
          </a:p>
        </p:txBody>
      </p:sp>
      <p:cxnSp>
        <p:nvCxnSpPr>
          <p:cNvPr id="816" name="Google Shape;816;p83">
            <a:extLst>
              <a:ext uri="{FF2B5EF4-FFF2-40B4-BE49-F238E27FC236}">
                <a16:creationId xmlns:a16="http://schemas.microsoft.com/office/drawing/2014/main" id="{845F58CB-440D-0957-FD05-44DE20180AB9}"/>
              </a:ext>
            </a:extLst>
          </p:cNvPr>
          <p:cNvCxnSpPr>
            <a:cxnSpLocks/>
          </p:cNvCxnSpPr>
          <p:nvPr/>
        </p:nvCxnSpPr>
        <p:spPr>
          <a:xfrm>
            <a:off x="961644" y="1189061"/>
            <a:ext cx="6998133" cy="0"/>
          </a:xfrm>
          <a:prstGeom prst="straightConnector1">
            <a:avLst/>
          </a:prstGeom>
          <a:noFill/>
          <a:ln w="38100" cap="flat" cmpd="sng">
            <a:solidFill>
              <a:srgbClr val="EE4553"/>
            </a:solidFill>
            <a:prstDash val="solid"/>
            <a:miter lim="800000"/>
            <a:headEnd type="none" w="sm" len="sm"/>
            <a:tailEnd type="none" w="sm" len="sm"/>
          </a:ln>
        </p:spPr>
      </p:cxnSp>
      <p:pic>
        <p:nvPicPr>
          <p:cNvPr id="4" name="Image 3">
            <a:extLst>
              <a:ext uri="{FF2B5EF4-FFF2-40B4-BE49-F238E27FC236}">
                <a16:creationId xmlns:a16="http://schemas.microsoft.com/office/drawing/2014/main" id="{26D3B4B4-D86C-724F-17CA-E9BD07DEEFB2}"/>
              </a:ext>
            </a:extLst>
          </p:cNvPr>
          <p:cNvPicPr>
            <a:picLocks noChangeAspect="1"/>
          </p:cNvPicPr>
          <p:nvPr/>
        </p:nvPicPr>
        <p:blipFill>
          <a:blip r:embed="rId3"/>
          <a:stretch>
            <a:fillRect/>
          </a:stretch>
        </p:blipFill>
        <p:spPr>
          <a:xfrm>
            <a:off x="336697" y="3901615"/>
            <a:ext cx="2221763" cy="2196610"/>
          </a:xfrm>
          <a:prstGeom prst="rect">
            <a:avLst/>
          </a:prstGeom>
        </p:spPr>
      </p:pic>
      <p:pic>
        <p:nvPicPr>
          <p:cNvPr id="5" name="Image 4">
            <a:extLst>
              <a:ext uri="{FF2B5EF4-FFF2-40B4-BE49-F238E27FC236}">
                <a16:creationId xmlns:a16="http://schemas.microsoft.com/office/drawing/2014/main" id="{4143055D-6AA9-4F32-46F1-5EBCF024F031}"/>
              </a:ext>
            </a:extLst>
          </p:cNvPr>
          <p:cNvPicPr>
            <a:picLocks noChangeAspect="1"/>
          </p:cNvPicPr>
          <p:nvPr/>
        </p:nvPicPr>
        <p:blipFill rotWithShape="1">
          <a:blip r:embed="rId4"/>
          <a:srcRect l="9617" t="10880" r="2149" b="1884"/>
          <a:stretch/>
        </p:blipFill>
        <p:spPr>
          <a:xfrm>
            <a:off x="13733314" y="2431634"/>
            <a:ext cx="1620000" cy="1476000"/>
          </a:xfrm>
          <a:prstGeom prst="rect">
            <a:avLst/>
          </a:prstGeom>
        </p:spPr>
      </p:pic>
      <p:sp>
        <p:nvSpPr>
          <p:cNvPr id="6" name="ZoneTexte 5">
            <a:extLst>
              <a:ext uri="{FF2B5EF4-FFF2-40B4-BE49-F238E27FC236}">
                <a16:creationId xmlns:a16="http://schemas.microsoft.com/office/drawing/2014/main" id="{48284CA6-F74C-F50E-49E4-CC394A8085D9}"/>
              </a:ext>
            </a:extLst>
          </p:cNvPr>
          <p:cNvSpPr txBox="1"/>
          <p:nvPr/>
        </p:nvSpPr>
        <p:spPr>
          <a:xfrm>
            <a:off x="13728221" y="1600636"/>
            <a:ext cx="1743910" cy="830997"/>
          </a:xfrm>
          <a:prstGeom prst="rect">
            <a:avLst/>
          </a:prstGeom>
          <a:noFill/>
        </p:spPr>
        <p:txBody>
          <a:bodyPr wrap="square" rtlCol="0">
            <a:spAutoFit/>
          </a:bodyPr>
          <a:lstStyle/>
          <a:p>
            <a:pPr algn="ctr"/>
            <a:r>
              <a:rPr lang="fr-FR" sz="2400" dirty="0">
                <a:solidFill>
                  <a:schemeClr val="accent4">
                    <a:lumMod val="75000"/>
                  </a:schemeClr>
                </a:solidFill>
                <a:latin typeface="+mj-lt"/>
              </a:rPr>
              <a:t>Autorité territoriale</a:t>
            </a:r>
          </a:p>
        </p:txBody>
      </p:sp>
      <p:sp>
        <p:nvSpPr>
          <p:cNvPr id="8" name="ZoneTexte 7">
            <a:extLst>
              <a:ext uri="{FF2B5EF4-FFF2-40B4-BE49-F238E27FC236}">
                <a16:creationId xmlns:a16="http://schemas.microsoft.com/office/drawing/2014/main" id="{3CD70A95-2C3A-ED6A-CC01-9C242DE4E0D0}"/>
              </a:ext>
            </a:extLst>
          </p:cNvPr>
          <p:cNvSpPr txBox="1"/>
          <p:nvPr/>
        </p:nvSpPr>
        <p:spPr>
          <a:xfrm>
            <a:off x="699973" y="3169634"/>
            <a:ext cx="1495210" cy="461665"/>
          </a:xfrm>
          <a:prstGeom prst="rect">
            <a:avLst/>
          </a:prstGeom>
          <a:noFill/>
        </p:spPr>
        <p:txBody>
          <a:bodyPr wrap="square" rtlCol="0">
            <a:spAutoFit/>
          </a:bodyPr>
          <a:lstStyle/>
          <a:p>
            <a:r>
              <a:rPr lang="fr-FR" sz="2400" dirty="0">
                <a:solidFill>
                  <a:schemeClr val="tx2">
                    <a:lumMod val="75000"/>
                  </a:schemeClr>
                </a:solidFill>
                <a:latin typeface="+mj-lt"/>
              </a:rPr>
              <a:t>Agent</a:t>
            </a:r>
          </a:p>
        </p:txBody>
      </p:sp>
      <p:sp>
        <p:nvSpPr>
          <p:cNvPr id="9" name="Flèche : droite 8">
            <a:extLst>
              <a:ext uri="{FF2B5EF4-FFF2-40B4-BE49-F238E27FC236}">
                <a16:creationId xmlns:a16="http://schemas.microsoft.com/office/drawing/2014/main" id="{D9D42BC1-93FB-8B3F-8B71-F9584AF575C2}"/>
              </a:ext>
            </a:extLst>
          </p:cNvPr>
          <p:cNvSpPr/>
          <p:nvPr/>
        </p:nvSpPr>
        <p:spPr>
          <a:xfrm>
            <a:off x="3363223" y="2495525"/>
            <a:ext cx="9503373" cy="1456319"/>
          </a:xfrm>
          <a:prstGeom prst="rightArrow">
            <a:avLst>
              <a:gd name="adj1" fmla="val 68304"/>
              <a:gd name="adj2" fmla="val 50000"/>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200" dirty="0">
                <a:solidFill>
                  <a:schemeClr val="tx1"/>
                </a:solidFill>
              </a:rPr>
              <a:t>Doit présenter sa demande de mise en retraite au moins 6 mois avant la date d’effet souhaitée</a:t>
            </a:r>
          </a:p>
        </p:txBody>
      </p:sp>
      <p:pic>
        <p:nvPicPr>
          <p:cNvPr id="14" name="Image 13">
            <a:hlinkClick r:id="rId5"/>
            <a:extLst>
              <a:ext uri="{FF2B5EF4-FFF2-40B4-BE49-F238E27FC236}">
                <a16:creationId xmlns:a16="http://schemas.microsoft.com/office/drawing/2014/main" id="{43DA5AD9-3936-C55E-0F2A-1CC8602EBDB2}"/>
              </a:ext>
            </a:extLst>
          </p:cNvPr>
          <p:cNvPicPr>
            <a:picLocks noChangeAspect="1"/>
          </p:cNvPicPr>
          <p:nvPr/>
        </p:nvPicPr>
        <p:blipFill>
          <a:blip r:embed="rId6"/>
          <a:stretch>
            <a:fillRect/>
          </a:stretch>
        </p:blipFill>
        <p:spPr>
          <a:xfrm>
            <a:off x="13318884" y="5523172"/>
            <a:ext cx="1857634" cy="809738"/>
          </a:xfrm>
          <a:prstGeom prst="rect">
            <a:avLst/>
          </a:prstGeom>
        </p:spPr>
      </p:pic>
      <p:pic>
        <p:nvPicPr>
          <p:cNvPr id="16" name="Image 15">
            <a:hlinkClick r:id="rId7"/>
            <a:extLst>
              <a:ext uri="{FF2B5EF4-FFF2-40B4-BE49-F238E27FC236}">
                <a16:creationId xmlns:a16="http://schemas.microsoft.com/office/drawing/2014/main" id="{50D22735-A77B-29AD-85FE-C1C144571AD5}"/>
              </a:ext>
            </a:extLst>
          </p:cNvPr>
          <p:cNvPicPr>
            <a:picLocks noChangeAspect="1"/>
          </p:cNvPicPr>
          <p:nvPr/>
        </p:nvPicPr>
        <p:blipFill>
          <a:blip r:embed="rId8"/>
          <a:stretch>
            <a:fillRect/>
          </a:stretch>
        </p:blipFill>
        <p:spPr>
          <a:xfrm>
            <a:off x="13318884" y="6855651"/>
            <a:ext cx="2562583" cy="1038370"/>
          </a:xfrm>
          <a:prstGeom prst="rect">
            <a:avLst/>
          </a:prstGeom>
        </p:spPr>
      </p:pic>
      <p:sp>
        <p:nvSpPr>
          <p:cNvPr id="18" name="Flèche : droite 17">
            <a:extLst>
              <a:ext uri="{FF2B5EF4-FFF2-40B4-BE49-F238E27FC236}">
                <a16:creationId xmlns:a16="http://schemas.microsoft.com/office/drawing/2014/main" id="{81669E52-D1C8-D807-3A1B-E321B19D1543}"/>
              </a:ext>
            </a:extLst>
          </p:cNvPr>
          <p:cNvSpPr/>
          <p:nvPr/>
        </p:nvSpPr>
        <p:spPr>
          <a:xfrm>
            <a:off x="3363223" y="5796683"/>
            <a:ext cx="9449214" cy="1456319"/>
          </a:xfrm>
          <a:prstGeom prst="rightArrow">
            <a:avLst>
              <a:gd name="adj1" fmla="val 68304"/>
              <a:gd name="adj2" fmla="val 50000"/>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200" dirty="0">
                <a:solidFill>
                  <a:schemeClr val="tx1"/>
                </a:solidFill>
              </a:rPr>
              <a:t>Doit accomplir lui-même les démarches pour obtenir sa pension CARSAT et sa pension IRCANTEC</a:t>
            </a:r>
          </a:p>
        </p:txBody>
      </p:sp>
      <p:sp>
        <p:nvSpPr>
          <p:cNvPr id="2" name="ZoneTexte 1">
            <a:extLst>
              <a:ext uri="{FF2B5EF4-FFF2-40B4-BE49-F238E27FC236}">
                <a16:creationId xmlns:a16="http://schemas.microsoft.com/office/drawing/2014/main" id="{35321B9F-1007-55CB-D0ED-3E56D9B3DAFF}"/>
              </a:ext>
            </a:extLst>
          </p:cNvPr>
          <p:cNvSpPr txBox="1"/>
          <p:nvPr/>
        </p:nvSpPr>
        <p:spPr>
          <a:xfrm>
            <a:off x="12370880" y="4015163"/>
            <a:ext cx="4673600" cy="707886"/>
          </a:xfrm>
          <a:prstGeom prst="rect">
            <a:avLst/>
          </a:prstGeom>
          <a:noFill/>
        </p:spPr>
        <p:txBody>
          <a:bodyPr wrap="square" rtlCol="0">
            <a:spAutoFit/>
          </a:bodyPr>
          <a:lstStyle/>
          <a:p>
            <a:pPr algn="ctr"/>
            <a:r>
              <a:rPr lang="fr-FR" sz="2000" dirty="0">
                <a:latin typeface="+mj-lt"/>
              </a:rPr>
              <a:t>L’autorité territoriale prendra  un arrêté de radiation suite à retraite</a:t>
            </a:r>
          </a:p>
        </p:txBody>
      </p:sp>
    </p:spTree>
    <p:extLst>
      <p:ext uri="{BB962C8B-B14F-4D97-AF65-F5344CB8AC3E}">
        <p14:creationId xmlns:p14="http://schemas.microsoft.com/office/powerpoint/2010/main" val="207843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9" grpId="0" animBg="1"/>
      <p:bldP spid="18" grpId="0"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12">
          <a:extLst>
            <a:ext uri="{FF2B5EF4-FFF2-40B4-BE49-F238E27FC236}">
              <a16:creationId xmlns:a16="http://schemas.microsoft.com/office/drawing/2014/main" id="{D1BCE5C9-117B-27AE-D6BD-0A0934B1A1D9}"/>
            </a:ext>
          </a:extLst>
        </p:cNvPr>
        <p:cNvGrpSpPr/>
        <p:nvPr/>
      </p:nvGrpSpPr>
      <p:grpSpPr>
        <a:xfrm>
          <a:off x="0" y="0"/>
          <a:ext cx="0" cy="0"/>
          <a:chOff x="0" y="0"/>
          <a:chExt cx="0" cy="0"/>
        </a:xfrm>
      </p:grpSpPr>
      <p:sp>
        <p:nvSpPr>
          <p:cNvPr id="815" name="Google Shape;815;p83">
            <a:extLst>
              <a:ext uri="{FF2B5EF4-FFF2-40B4-BE49-F238E27FC236}">
                <a16:creationId xmlns:a16="http://schemas.microsoft.com/office/drawing/2014/main" id="{D6CBDB61-3D96-E295-82D2-4F6650EEB4B7}"/>
              </a:ext>
            </a:extLst>
          </p:cNvPr>
          <p:cNvSpPr txBox="1">
            <a:spLocks noGrp="1"/>
          </p:cNvSpPr>
          <p:nvPr>
            <p:ph type="title"/>
          </p:nvPr>
        </p:nvSpPr>
        <p:spPr>
          <a:xfrm>
            <a:off x="839724" y="192556"/>
            <a:ext cx="16204756" cy="996505"/>
          </a:xfrm>
          <a:prstGeom prst="rect">
            <a:avLst/>
          </a:prstGeom>
          <a:noFill/>
          <a:ln>
            <a:noFill/>
          </a:ln>
        </p:spPr>
        <p:txBody>
          <a:bodyPr spcFirstLastPara="1" wrap="square" lIns="91425" tIns="45700" rIns="91425" bIns="45700" anchor="ctr" anchorCtr="0">
            <a:noAutofit/>
          </a:bodyPr>
          <a:lstStyle/>
          <a:p>
            <a:r>
              <a:rPr lang="fr-FR" sz="6000" b="1" dirty="0">
                <a:solidFill>
                  <a:srgbClr val="663A67"/>
                </a:solidFill>
                <a:latin typeface="Century Gothic" panose="020B0502020202020204" pitchFamily="34" charset="0"/>
              </a:rPr>
              <a:t>9. Le décès</a:t>
            </a:r>
          </a:p>
        </p:txBody>
      </p:sp>
      <p:cxnSp>
        <p:nvCxnSpPr>
          <p:cNvPr id="816" name="Google Shape;816;p83">
            <a:extLst>
              <a:ext uri="{FF2B5EF4-FFF2-40B4-BE49-F238E27FC236}">
                <a16:creationId xmlns:a16="http://schemas.microsoft.com/office/drawing/2014/main" id="{845F58CB-440D-0957-FD05-44DE20180AB9}"/>
              </a:ext>
            </a:extLst>
          </p:cNvPr>
          <p:cNvCxnSpPr>
            <a:cxnSpLocks/>
          </p:cNvCxnSpPr>
          <p:nvPr/>
        </p:nvCxnSpPr>
        <p:spPr>
          <a:xfrm>
            <a:off x="961644" y="1189061"/>
            <a:ext cx="6323576" cy="0"/>
          </a:xfrm>
          <a:prstGeom prst="straightConnector1">
            <a:avLst/>
          </a:prstGeom>
          <a:noFill/>
          <a:ln w="38100" cap="flat" cmpd="sng">
            <a:solidFill>
              <a:srgbClr val="EE4553"/>
            </a:solidFill>
            <a:prstDash val="solid"/>
            <a:miter lim="800000"/>
            <a:headEnd type="none" w="sm" len="sm"/>
            <a:tailEnd type="none" w="sm" len="sm"/>
          </a:ln>
        </p:spPr>
      </p:cxnSp>
      <p:sp>
        <p:nvSpPr>
          <p:cNvPr id="4" name="ZoneTexte 3">
            <a:extLst>
              <a:ext uri="{FF2B5EF4-FFF2-40B4-BE49-F238E27FC236}">
                <a16:creationId xmlns:a16="http://schemas.microsoft.com/office/drawing/2014/main" id="{F0FC14C7-96DD-EDCA-87BD-B69903F1D9B7}"/>
              </a:ext>
            </a:extLst>
          </p:cNvPr>
          <p:cNvSpPr txBox="1"/>
          <p:nvPr/>
        </p:nvSpPr>
        <p:spPr>
          <a:xfrm>
            <a:off x="1123228" y="1568387"/>
            <a:ext cx="15316200" cy="769441"/>
          </a:xfrm>
          <a:prstGeom prst="rect">
            <a:avLst/>
          </a:prstGeom>
          <a:noFill/>
        </p:spPr>
        <p:txBody>
          <a:bodyPr wrap="square">
            <a:spAutoFit/>
          </a:bodyPr>
          <a:lstStyle/>
          <a:p>
            <a:r>
              <a:rPr lang="fr-FR" sz="2200" dirty="0">
                <a:latin typeface="+mj-lt"/>
              </a:rPr>
              <a:t>L’arrêté de radiation des effectifs est pris au vu de l’acte de décès délivré par la mairie du lieu de décès. </a:t>
            </a:r>
          </a:p>
          <a:p>
            <a:r>
              <a:rPr lang="fr-FR" sz="2200" dirty="0">
                <a:latin typeface="+mj-lt"/>
              </a:rPr>
              <a:t>La radiation de l’agent décédé intervient le lendemain de son décès.</a:t>
            </a:r>
          </a:p>
        </p:txBody>
      </p:sp>
      <p:sp>
        <p:nvSpPr>
          <p:cNvPr id="6" name="ZoneTexte 5">
            <a:extLst>
              <a:ext uri="{FF2B5EF4-FFF2-40B4-BE49-F238E27FC236}">
                <a16:creationId xmlns:a16="http://schemas.microsoft.com/office/drawing/2014/main" id="{16325BBF-5091-3677-78EC-E9514D247BAF}"/>
              </a:ext>
            </a:extLst>
          </p:cNvPr>
          <p:cNvSpPr txBox="1"/>
          <p:nvPr/>
        </p:nvSpPr>
        <p:spPr>
          <a:xfrm>
            <a:off x="5225596" y="2887009"/>
            <a:ext cx="11944350" cy="1446550"/>
          </a:xfrm>
          <a:prstGeom prst="rect">
            <a:avLst/>
          </a:prstGeom>
          <a:noFill/>
        </p:spPr>
        <p:txBody>
          <a:bodyPr wrap="square">
            <a:spAutoFit/>
          </a:bodyPr>
          <a:lstStyle/>
          <a:p>
            <a:r>
              <a:rPr lang="fr-FR" sz="2200" dirty="0">
                <a:latin typeface="+mj-lt"/>
              </a:rPr>
              <a:t>L’employeur doit verser sur le compte bancaire de l’agent décédé :</a:t>
            </a:r>
          </a:p>
          <a:p>
            <a:pPr marL="828000" indent="-342900">
              <a:buFont typeface="Wingdings" panose="05000000000000000000" pitchFamily="2" charset="2"/>
              <a:buChar char="ü"/>
            </a:pPr>
            <a:r>
              <a:rPr lang="fr-FR" sz="2200" dirty="0">
                <a:latin typeface="+mj-lt"/>
              </a:rPr>
              <a:t>la rémunération jusqu’au jour du décès,</a:t>
            </a:r>
          </a:p>
          <a:p>
            <a:pPr marL="828000" indent="-342900">
              <a:buFont typeface="Wingdings" panose="05000000000000000000" pitchFamily="2" charset="2"/>
              <a:buChar char="ü"/>
            </a:pPr>
            <a:r>
              <a:rPr lang="fr-FR" sz="2200" dirty="0">
                <a:latin typeface="+mj-lt"/>
              </a:rPr>
              <a:t>L’indemnisation des jours de congés annuels acquis non pris,</a:t>
            </a:r>
          </a:p>
          <a:p>
            <a:pPr marL="828000" indent="-342900">
              <a:buFont typeface="Wingdings" panose="05000000000000000000" pitchFamily="2" charset="2"/>
              <a:buChar char="ü"/>
            </a:pPr>
            <a:r>
              <a:rPr lang="fr-FR" sz="2200" dirty="0">
                <a:latin typeface="+mj-lt"/>
              </a:rPr>
              <a:t>L’indemnisation des jours épargnés sur le CET.</a:t>
            </a:r>
          </a:p>
        </p:txBody>
      </p:sp>
      <p:sp>
        <p:nvSpPr>
          <p:cNvPr id="10" name="ZoneTexte 9">
            <a:extLst>
              <a:ext uri="{FF2B5EF4-FFF2-40B4-BE49-F238E27FC236}">
                <a16:creationId xmlns:a16="http://schemas.microsoft.com/office/drawing/2014/main" id="{D0DAC900-DE4A-3A40-09A4-A5D2C1BB4F6E}"/>
              </a:ext>
            </a:extLst>
          </p:cNvPr>
          <p:cNvSpPr txBox="1"/>
          <p:nvPr/>
        </p:nvSpPr>
        <p:spPr>
          <a:xfrm>
            <a:off x="2716511" y="7617416"/>
            <a:ext cx="13722917" cy="430887"/>
          </a:xfrm>
          <a:prstGeom prst="rect">
            <a:avLst/>
          </a:prstGeom>
          <a:noFill/>
        </p:spPr>
        <p:txBody>
          <a:bodyPr wrap="square">
            <a:spAutoFit/>
          </a:bodyPr>
          <a:lstStyle/>
          <a:p>
            <a:r>
              <a:rPr lang="fr-FR" sz="2200" dirty="0">
                <a:latin typeface="+mj-lt"/>
              </a:rPr>
              <a:t>Veillez à ne pas oublier de permettre à la famille de récupérer les effets personnels de l’agent.</a:t>
            </a:r>
          </a:p>
        </p:txBody>
      </p:sp>
      <p:pic>
        <p:nvPicPr>
          <p:cNvPr id="3" name="Image 2">
            <a:hlinkClick r:id="rId3"/>
            <a:extLst>
              <a:ext uri="{FF2B5EF4-FFF2-40B4-BE49-F238E27FC236}">
                <a16:creationId xmlns:a16="http://schemas.microsoft.com/office/drawing/2014/main" id="{D50A3850-912C-76F0-EFE6-4BC8FFCD88AF}"/>
              </a:ext>
            </a:extLst>
          </p:cNvPr>
          <p:cNvPicPr>
            <a:picLocks noChangeAspect="1"/>
          </p:cNvPicPr>
          <p:nvPr/>
        </p:nvPicPr>
        <p:blipFill>
          <a:blip r:embed="rId4"/>
          <a:stretch>
            <a:fillRect/>
          </a:stretch>
        </p:blipFill>
        <p:spPr>
          <a:xfrm>
            <a:off x="14368904" y="4134354"/>
            <a:ext cx="3688873" cy="1006056"/>
          </a:xfrm>
          <a:prstGeom prst="rect">
            <a:avLst/>
          </a:prstGeom>
        </p:spPr>
      </p:pic>
      <p:pic>
        <p:nvPicPr>
          <p:cNvPr id="7" name="Graphique 6" descr="Pièces avec un remplissage uni">
            <a:extLst>
              <a:ext uri="{FF2B5EF4-FFF2-40B4-BE49-F238E27FC236}">
                <a16:creationId xmlns:a16="http://schemas.microsoft.com/office/drawing/2014/main" id="{6D1399E6-B11B-B8AD-BEE0-D9181F14DCE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37765" y="3201778"/>
            <a:ext cx="1131781" cy="1131781"/>
          </a:xfrm>
          <a:prstGeom prst="rect">
            <a:avLst/>
          </a:prstGeom>
        </p:spPr>
      </p:pic>
      <p:pic>
        <p:nvPicPr>
          <p:cNvPr id="11" name="Graphique 10" descr="Femme avec enfant contour">
            <a:extLst>
              <a:ext uri="{FF2B5EF4-FFF2-40B4-BE49-F238E27FC236}">
                <a16:creationId xmlns:a16="http://schemas.microsoft.com/office/drawing/2014/main" id="{29BC7CA2-64CF-02CD-0480-FD439E17F6A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415636" y="5551895"/>
            <a:ext cx="1488019" cy="1488019"/>
          </a:xfrm>
          <a:prstGeom prst="rect">
            <a:avLst/>
          </a:prstGeom>
        </p:spPr>
      </p:pic>
      <p:pic>
        <p:nvPicPr>
          <p:cNvPr id="13" name="Image 12">
            <a:extLst>
              <a:ext uri="{FF2B5EF4-FFF2-40B4-BE49-F238E27FC236}">
                <a16:creationId xmlns:a16="http://schemas.microsoft.com/office/drawing/2014/main" id="{17DBDB5C-F30E-8E50-42E9-D2A2EE921B19}"/>
              </a:ext>
            </a:extLst>
          </p:cNvPr>
          <p:cNvPicPr>
            <a:picLocks noChangeAspect="1"/>
          </p:cNvPicPr>
          <p:nvPr/>
        </p:nvPicPr>
        <p:blipFill rotWithShape="1">
          <a:blip r:embed="rId9"/>
          <a:srcRect l="9617" t="10880" r="2149" b="1884"/>
          <a:stretch/>
        </p:blipFill>
        <p:spPr>
          <a:xfrm>
            <a:off x="67147" y="4134354"/>
            <a:ext cx="2364183" cy="2154033"/>
          </a:xfrm>
          <a:prstGeom prst="rect">
            <a:avLst/>
          </a:prstGeom>
        </p:spPr>
      </p:pic>
      <p:sp>
        <p:nvSpPr>
          <p:cNvPr id="15" name="ZoneTexte 14">
            <a:extLst>
              <a:ext uri="{FF2B5EF4-FFF2-40B4-BE49-F238E27FC236}">
                <a16:creationId xmlns:a16="http://schemas.microsoft.com/office/drawing/2014/main" id="{721D3307-0637-5F79-4747-B30E2C4F9A99}"/>
              </a:ext>
            </a:extLst>
          </p:cNvPr>
          <p:cNvSpPr txBox="1"/>
          <p:nvPr/>
        </p:nvSpPr>
        <p:spPr>
          <a:xfrm>
            <a:off x="359454" y="3405970"/>
            <a:ext cx="1743910" cy="830997"/>
          </a:xfrm>
          <a:prstGeom prst="rect">
            <a:avLst/>
          </a:prstGeom>
          <a:noFill/>
        </p:spPr>
        <p:txBody>
          <a:bodyPr wrap="square" rtlCol="0">
            <a:spAutoFit/>
          </a:bodyPr>
          <a:lstStyle/>
          <a:p>
            <a:pPr algn="ctr"/>
            <a:r>
              <a:rPr lang="fr-FR" sz="2400" dirty="0">
                <a:solidFill>
                  <a:schemeClr val="accent4">
                    <a:lumMod val="75000"/>
                  </a:schemeClr>
                </a:solidFill>
                <a:latin typeface="+mj-lt"/>
              </a:rPr>
              <a:t>Autorité territoriale</a:t>
            </a:r>
          </a:p>
        </p:txBody>
      </p:sp>
      <p:sp>
        <p:nvSpPr>
          <p:cNvPr id="17" name="ZoneTexte 16">
            <a:extLst>
              <a:ext uri="{FF2B5EF4-FFF2-40B4-BE49-F238E27FC236}">
                <a16:creationId xmlns:a16="http://schemas.microsoft.com/office/drawing/2014/main" id="{16C0B170-E7AF-5B13-E289-3901321621F9}"/>
              </a:ext>
            </a:extLst>
          </p:cNvPr>
          <p:cNvSpPr txBox="1"/>
          <p:nvPr/>
        </p:nvSpPr>
        <p:spPr>
          <a:xfrm>
            <a:off x="4195502" y="5082935"/>
            <a:ext cx="10676862" cy="1785104"/>
          </a:xfrm>
          <a:prstGeom prst="rect">
            <a:avLst/>
          </a:prstGeom>
          <a:noFill/>
        </p:spPr>
        <p:txBody>
          <a:bodyPr wrap="square">
            <a:spAutoFit/>
          </a:bodyPr>
          <a:lstStyle/>
          <a:p>
            <a:pPr marL="593100" lvl="3"/>
            <a:r>
              <a:rPr lang="fr-FR" sz="2200" dirty="0">
                <a:latin typeface="+mj-lt"/>
              </a:rPr>
              <a:t>L’employeur doit informer les ayants droits de l’agent contractuel décédé qu’ils peuvent bénéficier, à leur demande :</a:t>
            </a:r>
          </a:p>
          <a:p>
            <a:pPr marL="936000" lvl="3" indent="-342900">
              <a:buFont typeface="Wingdings" panose="05000000000000000000" pitchFamily="2" charset="2"/>
              <a:buChar char="ü"/>
            </a:pPr>
            <a:r>
              <a:rPr lang="fr-FR" sz="2200" dirty="0">
                <a:latin typeface="+mj-lt"/>
              </a:rPr>
              <a:t>d'un capital décès versé par la Caisse Primaire d'Assurances Maladie,</a:t>
            </a:r>
          </a:p>
          <a:p>
            <a:pPr marL="936000" indent="-342900">
              <a:buFont typeface="Wingdings" panose="05000000000000000000" pitchFamily="2" charset="2"/>
              <a:buChar char="ü"/>
            </a:pPr>
            <a:r>
              <a:rPr lang="fr-FR" sz="2200" dirty="0">
                <a:latin typeface="+mj-lt"/>
              </a:rPr>
              <a:t>d’une pension de réversion ou une allocation de veuvage</a:t>
            </a:r>
          </a:p>
          <a:p>
            <a:pPr marL="936000" indent="-342900">
              <a:buFont typeface="Wingdings" panose="05000000000000000000" pitchFamily="2" charset="2"/>
              <a:buChar char="ü"/>
            </a:pPr>
            <a:r>
              <a:rPr lang="fr-FR" sz="2200" dirty="0">
                <a:latin typeface="+mj-lt"/>
              </a:rPr>
              <a:t>d’une pension d’orphelin…</a:t>
            </a:r>
          </a:p>
        </p:txBody>
      </p:sp>
      <p:pic>
        <p:nvPicPr>
          <p:cNvPr id="19" name="Image 18">
            <a:hlinkClick r:id="rId10"/>
            <a:extLst>
              <a:ext uri="{FF2B5EF4-FFF2-40B4-BE49-F238E27FC236}">
                <a16:creationId xmlns:a16="http://schemas.microsoft.com/office/drawing/2014/main" id="{306FFB9B-05B8-058C-689A-B5B98001F56F}"/>
              </a:ext>
            </a:extLst>
          </p:cNvPr>
          <p:cNvPicPr>
            <a:picLocks noChangeAspect="1"/>
          </p:cNvPicPr>
          <p:nvPr/>
        </p:nvPicPr>
        <p:blipFill>
          <a:blip r:embed="rId11"/>
          <a:stretch>
            <a:fillRect/>
          </a:stretch>
        </p:blipFill>
        <p:spPr>
          <a:xfrm>
            <a:off x="15162630" y="5286738"/>
            <a:ext cx="1819529" cy="752580"/>
          </a:xfrm>
          <a:prstGeom prst="rect">
            <a:avLst/>
          </a:prstGeom>
        </p:spPr>
      </p:pic>
      <p:pic>
        <p:nvPicPr>
          <p:cNvPr id="21" name="Image 20">
            <a:hlinkClick r:id="rId12"/>
            <a:extLst>
              <a:ext uri="{FF2B5EF4-FFF2-40B4-BE49-F238E27FC236}">
                <a16:creationId xmlns:a16="http://schemas.microsoft.com/office/drawing/2014/main" id="{EFE49FD1-601A-C36E-27F5-2B39CF759BA4}"/>
              </a:ext>
            </a:extLst>
          </p:cNvPr>
          <p:cNvPicPr>
            <a:picLocks noChangeAspect="1"/>
          </p:cNvPicPr>
          <p:nvPr/>
        </p:nvPicPr>
        <p:blipFill>
          <a:blip r:embed="rId13"/>
          <a:stretch>
            <a:fillRect/>
          </a:stretch>
        </p:blipFill>
        <p:spPr>
          <a:xfrm>
            <a:off x="14048461" y="6404151"/>
            <a:ext cx="2886478" cy="962159"/>
          </a:xfrm>
          <a:prstGeom prst="rect">
            <a:avLst/>
          </a:prstGeom>
        </p:spPr>
      </p:pic>
      <p:pic>
        <p:nvPicPr>
          <p:cNvPr id="25" name="Graphique 24" descr="Flèche : courbe légère avec un remplissage uni">
            <a:extLst>
              <a:ext uri="{FF2B5EF4-FFF2-40B4-BE49-F238E27FC236}">
                <a16:creationId xmlns:a16="http://schemas.microsoft.com/office/drawing/2014/main" id="{AB24EF32-B0BE-6CC6-84EF-2713C651C4C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20221186">
            <a:off x="2500627" y="3725015"/>
            <a:ext cx="914400" cy="914400"/>
          </a:xfrm>
          <a:prstGeom prst="rect">
            <a:avLst/>
          </a:prstGeom>
        </p:spPr>
      </p:pic>
      <p:pic>
        <p:nvPicPr>
          <p:cNvPr id="26" name="Graphique 25" descr="Flèche : courbe légère avec un remplissage uni">
            <a:extLst>
              <a:ext uri="{FF2B5EF4-FFF2-40B4-BE49-F238E27FC236}">
                <a16:creationId xmlns:a16="http://schemas.microsoft.com/office/drawing/2014/main" id="{121FE251-145D-52FA-1D99-0FD6137CED05}"/>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2562843" y="5286738"/>
            <a:ext cx="914400" cy="914400"/>
          </a:xfrm>
          <a:prstGeom prst="rect">
            <a:avLst/>
          </a:prstGeom>
        </p:spPr>
      </p:pic>
      <p:pic>
        <p:nvPicPr>
          <p:cNvPr id="27" name="Graphique 26" descr="Flèche : courbe légère avec un remplissage uni">
            <a:extLst>
              <a:ext uri="{FF2B5EF4-FFF2-40B4-BE49-F238E27FC236}">
                <a16:creationId xmlns:a16="http://schemas.microsoft.com/office/drawing/2014/main" id="{2BCE0B3A-422C-943E-0677-1E01C5DF797B}"/>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rot="2827396">
            <a:off x="1730919" y="6647834"/>
            <a:ext cx="914400" cy="914400"/>
          </a:xfrm>
          <a:prstGeom prst="rect">
            <a:avLst/>
          </a:prstGeom>
        </p:spPr>
      </p:pic>
      <p:pic>
        <p:nvPicPr>
          <p:cNvPr id="28" name="Graphique 27" descr="Flèche : courbe légère avec un remplissage uni">
            <a:extLst>
              <a:ext uri="{FF2B5EF4-FFF2-40B4-BE49-F238E27FC236}">
                <a16:creationId xmlns:a16="http://schemas.microsoft.com/office/drawing/2014/main" id="{EC0FA2C1-0985-7FC3-7C7C-2C644626857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rot="17742296">
            <a:off x="1931488" y="2536913"/>
            <a:ext cx="914400" cy="914400"/>
          </a:xfrm>
          <a:prstGeom prst="rect">
            <a:avLst/>
          </a:prstGeom>
        </p:spPr>
      </p:pic>
    </p:spTree>
    <p:extLst>
      <p:ext uri="{BB962C8B-B14F-4D97-AF65-F5344CB8AC3E}">
        <p14:creationId xmlns:p14="http://schemas.microsoft.com/office/powerpoint/2010/main" val="3353703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xEl>
                                              <p:pRg st="2" end="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2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10" grpId="0"/>
      <p:bldP spid="1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12">
          <a:extLst>
            <a:ext uri="{FF2B5EF4-FFF2-40B4-BE49-F238E27FC236}">
              <a16:creationId xmlns:a16="http://schemas.microsoft.com/office/drawing/2014/main" id="{26359441-5670-C437-4DEC-463EF1E76371}"/>
            </a:ext>
          </a:extLst>
        </p:cNvPr>
        <p:cNvGrpSpPr/>
        <p:nvPr/>
      </p:nvGrpSpPr>
      <p:grpSpPr>
        <a:xfrm>
          <a:off x="0" y="0"/>
          <a:ext cx="0" cy="0"/>
          <a:chOff x="0" y="0"/>
          <a:chExt cx="0" cy="0"/>
        </a:xfrm>
      </p:grpSpPr>
      <p:sp>
        <p:nvSpPr>
          <p:cNvPr id="815" name="Google Shape;815;p83">
            <a:extLst>
              <a:ext uri="{FF2B5EF4-FFF2-40B4-BE49-F238E27FC236}">
                <a16:creationId xmlns:a16="http://schemas.microsoft.com/office/drawing/2014/main" id="{C3348C96-3D27-82DB-78A7-AF44AEDBEDAA}"/>
              </a:ext>
            </a:extLst>
          </p:cNvPr>
          <p:cNvSpPr txBox="1">
            <a:spLocks noGrp="1"/>
          </p:cNvSpPr>
          <p:nvPr>
            <p:ph type="title"/>
          </p:nvPr>
        </p:nvSpPr>
        <p:spPr>
          <a:xfrm>
            <a:off x="719139" y="463484"/>
            <a:ext cx="16204756" cy="996505"/>
          </a:xfrm>
          <a:prstGeom prst="rect">
            <a:avLst/>
          </a:prstGeom>
          <a:noFill/>
          <a:ln>
            <a:noFill/>
          </a:ln>
        </p:spPr>
        <p:txBody>
          <a:bodyPr spcFirstLastPara="1" wrap="square" lIns="91425" tIns="45700" rIns="91425" bIns="45700" anchor="ctr" anchorCtr="0">
            <a:noAutofit/>
          </a:bodyPr>
          <a:lstStyle/>
          <a:p>
            <a:r>
              <a:rPr lang="fr-FR" sz="5400" b="1" dirty="0">
                <a:solidFill>
                  <a:srgbClr val="663A67"/>
                </a:solidFill>
                <a:latin typeface="Century Gothic" panose="020B0502020202020204" pitchFamily="34" charset="0"/>
              </a:rPr>
              <a:t>10. Les sp</a:t>
            </a:r>
            <a:r>
              <a:rPr lang="fr-FR" sz="5400" b="1" dirty="0">
                <a:latin typeface="Century Gothic" panose="020B0502020202020204" pitchFamily="34" charset="0"/>
              </a:rPr>
              <a:t>écificités de la fin du contrat de projet</a:t>
            </a:r>
            <a:endParaRPr lang="fr-FR" sz="5400" b="1" dirty="0">
              <a:solidFill>
                <a:srgbClr val="663A67"/>
              </a:solidFill>
              <a:latin typeface="Century Gothic" panose="020B0502020202020204" pitchFamily="34" charset="0"/>
            </a:endParaRPr>
          </a:p>
        </p:txBody>
      </p:sp>
      <p:cxnSp>
        <p:nvCxnSpPr>
          <p:cNvPr id="816" name="Google Shape;816;p83">
            <a:extLst>
              <a:ext uri="{FF2B5EF4-FFF2-40B4-BE49-F238E27FC236}">
                <a16:creationId xmlns:a16="http://schemas.microsoft.com/office/drawing/2014/main" id="{6277EFB0-B590-8FB7-7ADF-DFABFC55231D}"/>
              </a:ext>
            </a:extLst>
          </p:cNvPr>
          <p:cNvCxnSpPr>
            <a:cxnSpLocks/>
          </p:cNvCxnSpPr>
          <p:nvPr/>
        </p:nvCxnSpPr>
        <p:spPr>
          <a:xfrm>
            <a:off x="839724" y="1609086"/>
            <a:ext cx="15904289" cy="0"/>
          </a:xfrm>
          <a:prstGeom prst="straightConnector1">
            <a:avLst/>
          </a:prstGeom>
          <a:noFill/>
          <a:ln w="38100" cap="flat" cmpd="sng">
            <a:solidFill>
              <a:srgbClr val="EE4553"/>
            </a:solidFill>
            <a:prstDash val="solid"/>
            <a:miter lim="800000"/>
            <a:headEnd type="none" w="sm" len="sm"/>
            <a:tailEnd type="none" w="sm" len="sm"/>
          </a:ln>
        </p:spPr>
      </p:cxnSp>
      <p:graphicFrame>
        <p:nvGraphicFramePr>
          <p:cNvPr id="6" name="Diagramme 5">
            <a:extLst>
              <a:ext uri="{FF2B5EF4-FFF2-40B4-BE49-F238E27FC236}">
                <a16:creationId xmlns:a16="http://schemas.microsoft.com/office/drawing/2014/main" id="{129DA9B8-4D6E-17E7-45D0-2D420A96628B}"/>
              </a:ext>
            </a:extLst>
          </p:cNvPr>
          <p:cNvGraphicFramePr/>
          <p:nvPr/>
        </p:nvGraphicFramePr>
        <p:xfrm>
          <a:off x="719139" y="2368453"/>
          <a:ext cx="16534540" cy="67796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8517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3"/>
        <p:cNvGrpSpPr/>
        <p:nvPr/>
      </p:nvGrpSpPr>
      <p:grpSpPr>
        <a:xfrm>
          <a:off x="0" y="0"/>
          <a:ext cx="0" cy="0"/>
          <a:chOff x="0" y="0"/>
          <a:chExt cx="0" cy="0"/>
        </a:xfrm>
      </p:grpSpPr>
      <p:pic>
        <p:nvPicPr>
          <p:cNvPr id="3" name="Espace réservé pour une image  2">
            <a:extLst>
              <a:ext uri="{FF2B5EF4-FFF2-40B4-BE49-F238E27FC236}">
                <a16:creationId xmlns:a16="http://schemas.microsoft.com/office/drawing/2014/main" id="{45E2CACB-70A7-FB6D-46F2-6017CFE8D6E1}"/>
              </a:ext>
            </a:extLst>
          </p:cNvPr>
          <p:cNvPicPr>
            <a:picLocks noGrp="1" noChangeAspect="1"/>
          </p:cNvPicPr>
          <p:nvPr>
            <p:ph type="pic" idx="2"/>
          </p:nvPr>
        </p:nvPicPr>
        <p:blipFill>
          <a:blip r:embed="rId3"/>
          <a:stretch>
            <a:fillRect/>
          </a:stretch>
        </p:blipFill>
        <p:spPr>
          <a:xfrm>
            <a:off x="923591" y="3522434"/>
            <a:ext cx="4876190" cy="4876190"/>
          </a:xfrm>
          <a:prstGeom prst="rect">
            <a:avLst/>
          </a:prstGeom>
          <a:noFill/>
          <a:ln>
            <a:noFill/>
          </a:ln>
        </p:spPr>
      </p:pic>
      <p:sp>
        <p:nvSpPr>
          <p:cNvPr id="605" name="Google Shape;605;p63"/>
          <p:cNvSpPr txBox="1">
            <a:spLocks noGrp="1"/>
          </p:cNvSpPr>
          <p:nvPr>
            <p:ph type="title"/>
          </p:nvPr>
        </p:nvSpPr>
        <p:spPr>
          <a:xfrm>
            <a:off x="643284" y="216392"/>
            <a:ext cx="7010395" cy="1626427"/>
          </a:xfrm>
          <a:prstGeom prst="rect">
            <a:avLst/>
          </a:prstGeom>
          <a:noFill/>
          <a:ln>
            <a:noFill/>
          </a:ln>
        </p:spPr>
        <p:txBody>
          <a:bodyPr spcFirstLastPara="1" wrap="square" lIns="91425" tIns="45700" rIns="91425" bIns="45700" anchor="b" anchorCtr="0">
            <a:normAutofit/>
          </a:bodyPr>
          <a:lstStyle/>
          <a:p>
            <a:pPr>
              <a:buSzPts val="6600"/>
            </a:pPr>
            <a:r>
              <a:rPr lang="en-ID" b="1" dirty="0">
                <a:solidFill>
                  <a:srgbClr val="663A67"/>
                </a:solidFill>
                <a:latin typeface="Century Gothic" panose="020B0502020202020204" pitchFamily="34" charset="0"/>
              </a:rPr>
              <a:t>Programme</a:t>
            </a:r>
            <a:endParaRPr b="1" dirty="0">
              <a:solidFill>
                <a:srgbClr val="663A67"/>
              </a:solidFill>
              <a:latin typeface="Century Gothic" panose="020B0502020202020204" pitchFamily="34" charset="0"/>
            </a:endParaRPr>
          </a:p>
        </p:txBody>
      </p:sp>
      <p:sp>
        <p:nvSpPr>
          <p:cNvPr id="608" name="Google Shape;608;p63"/>
          <p:cNvSpPr txBox="1">
            <a:spLocks noGrp="1"/>
          </p:cNvSpPr>
          <p:nvPr>
            <p:ph type="body" idx="1"/>
          </p:nvPr>
        </p:nvSpPr>
        <p:spPr>
          <a:xfrm>
            <a:off x="6730583" y="2309893"/>
            <a:ext cx="10633826" cy="7301271"/>
          </a:xfrm>
          <a:prstGeom prst="rect">
            <a:avLst/>
          </a:prstGeom>
          <a:noFill/>
          <a:ln>
            <a:noFill/>
          </a:ln>
        </p:spPr>
        <p:txBody>
          <a:bodyPr spcFirstLastPara="1" wrap="square" lIns="91425" tIns="45700" rIns="91425" bIns="45700" anchor="t" anchorCtr="0">
            <a:noAutofit/>
          </a:bodyPr>
          <a:lstStyle/>
          <a:p>
            <a:pPr marL="571500" indent="-571500">
              <a:spcBef>
                <a:spcPts val="0"/>
              </a:spcBef>
              <a:buSzPct val="100000"/>
              <a:buAutoNum type="romanUcPeriod"/>
            </a:pPr>
            <a:r>
              <a:rPr lang="fr-FR" sz="2400" b="1" dirty="0">
                <a:latin typeface="Century Gothic" panose="020B0502020202020204" pitchFamily="34" charset="0"/>
              </a:rPr>
              <a:t>Les différents cas de fin de contrat</a:t>
            </a:r>
          </a:p>
          <a:p>
            <a:pPr marL="809625" indent="-514350">
              <a:spcBef>
                <a:spcPts val="0"/>
              </a:spcBef>
              <a:buSzPct val="100000"/>
              <a:buFont typeface="+mj-lt"/>
              <a:buAutoNum type="arabicPeriod"/>
            </a:pPr>
            <a:r>
              <a:rPr lang="fr-FR" sz="2400" b="1" dirty="0">
                <a:latin typeface="Century Gothic" panose="020B0502020202020204" pitchFamily="34" charset="0"/>
              </a:rPr>
              <a:t>L’intention de renouveler ou non le contrat</a:t>
            </a:r>
          </a:p>
          <a:p>
            <a:pPr marL="809625" indent="-514350">
              <a:spcBef>
                <a:spcPts val="0"/>
              </a:spcBef>
              <a:buSzPct val="100000"/>
              <a:buFont typeface="+mj-lt"/>
              <a:buAutoNum type="arabicPeriod"/>
            </a:pPr>
            <a:r>
              <a:rPr lang="fr-FR" sz="2400" b="1" dirty="0">
                <a:latin typeface="Century Gothic" panose="020B0502020202020204" pitchFamily="34" charset="0"/>
              </a:rPr>
              <a:t>La démission</a:t>
            </a:r>
          </a:p>
          <a:p>
            <a:pPr marL="809625" indent="-514350">
              <a:spcBef>
                <a:spcPts val="0"/>
              </a:spcBef>
              <a:buSzPct val="100000"/>
              <a:buFont typeface="+mj-lt"/>
              <a:buAutoNum type="arabicPeriod"/>
            </a:pPr>
            <a:r>
              <a:rPr lang="fr-FR" sz="2400" b="1" dirty="0">
                <a:latin typeface="Century Gothic" panose="020B0502020202020204" pitchFamily="34" charset="0"/>
              </a:rPr>
              <a:t>Le licenciement</a:t>
            </a:r>
          </a:p>
          <a:p>
            <a:pPr marL="809625" indent="-514350">
              <a:spcBef>
                <a:spcPts val="0"/>
              </a:spcBef>
              <a:buSzPct val="100000"/>
              <a:buFont typeface="+mj-lt"/>
              <a:buAutoNum type="arabicPeriod"/>
            </a:pPr>
            <a:r>
              <a:rPr lang="fr-FR" sz="2400" b="1" dirty="0">
                <a:latin typeface="Century Gothic" panose="020B0502020202020204" pitchFamily="34" charset="0"/>
              </a:rPr>
              <a:t>La rupture conventionnelle pour les agents contractuels en CDI</a:t>
            </a:r>
          </a:p>
          <a:p>
            <a:pPr marL="809625" indent="-514350">
              <a:spcBef>
                <a:spcPts val="0"/>
              </a:spcBef>
              <a:buSzPct val="100000"/>
              <a:buFont typeface="+mj-lt"/>
              <a:buAutoNum type="arabicPeriod"/>
            </a:pPr>
            <a:r>
              <a:rPr lang="fr-FR" sz="2400" b="1" dirty="0">
                <a:latin typeface="Century Gothic" panose="020B0502020202020204" pitchFamily="34" charset="0"/>
              </a:rPr>
              <a:t>Le refus d’une modification substantielle du contrat</a:t>
            </a:r>
          </a:p>
          <a:p>
            <a:pPr marL="809625" indent="-514350">
              <a:spcBef>
                <a:spcPts val="0"/>
              </a:spcBef>
              <a:buSzPct val="100000"/>
              <a:buFont typeface="+mj-lt"/>
              <a:buAutoNum type="arabicPeriod"/>
            </a:pPr>
            <a:r>
              <a:rPr lang="fr-FR" sz="2400" b="1" dirty="0">
                <a:latin typeface="Century Gothic" panose="020B0502020202020204" pitchFamily="34" charset="0"/>
              </a:rPr>
              <a:t>L’abandon de poste </a:t>
            </a:r>
          </a:p>
          <a:p>
            <a:pPr marL="809625" indent="-514350">
              <a:spcBef>
                <a:spcPts val="0"/>
              </a:spcBef>
              <a:buSzPct val="100000"/>
              <a:buFont typeface="+mj-lt"/>
              <a:buAutoNum type="arabicPeriod"/>
            </a:pPr>
            <a:r>
              <a:rPr lang="fr-FR" sz="2400" b="1" dirty="0">
                <a:latin typeface="Century Gothic" panose="020B0502020202020204" pitchFamily="34" charset="0"/>
              </a:rPr>
              <a:t>La cessation de contrat sans préavis</a:t>
            </a:r>
          </a:p>
          <a:p>
            <a:pPr marL="809625" indent="-514350">
              <a:spcBef>
                <a:spcPts val="0"/>
              </a:spcBef>
              <a:buSzPct val="100000"/>
              <a:buFont typeface="+mj-lt"/>
              <a:buAutoNum type="arabicPeriod"/>
            </a:pPr>
            <a:r>
              <a:rPr lang="fr-FR" sz="2400" b="1" dirty="0">
                <a:latin typeface="Century Gothic" panose="020B0502020202020204" pitchFamily="34" charset="0"/>
              </a:rPr>
              <a:t>La retraite</a:t>
            </a:r>
          </a:p>
          <a:p>
            <a:pPr marL="809625" indent="-514350">
              <a:spcBef>
                <a:spcPts val="0"/>
              </a:spcBef>
              <a:buSzPct val="100000"/>
              <a:buFont typeface="+mj-lt"/>
              <a:buAutoNum type="arabicPeriod"/>
            </a:pPr>
            <a:r>
              <a:rPr lang="fr-FR" sz="2400" b="1" dirty="0">
                <a:latin typeface="Century Gothic" panose="020B0502020202020204" pitchFamily="34" charset="0"/>
              </a:rPr>
              <a:t>Le décès</a:t>
            </a:r>
          </a:p>
          <a:p>
            <a:pPr marL="809625" indent="-514350">
              <a:spcBef>
                <a:spcPts val="0"/>
              </a:spcBef>
              <a:buSzPct val="100000"/>
              <a:buFont typeface="+mj-lt"/>
              <a:buAutoNum type="arabicPeriod"/>
            </a:pPr>
            <a:r>
              <a:rPr lang="fr-FR" sz="2400" b="1" dirty="0">
                <a:latin typeface="Century Gothic" panose="020B0502020202020204" pitchFamily="34" charset="0"/>
              </a:rPr>
              <a:t>Les spécificités du contrat de projet</a:t>
            </a:r>
          </a:p>
          <a:p>
            <a:pPr marL="514350" indent="-514350">
              <a:spcBef>
                <a:spcPts val="0"/>
              </a:spcBef>
              <a:buSzPct val="100000"/>
              <a:buFont typeface="+mj-lt"/>
              <a:buAutoNum type="arabicPeriod"/>
            </a:pPr>
            <a:endParaRPr lang="fr-FR" sz="2400" b="1" dirty="0">
              <a:latin typeface="Century Gothic" panose="020B0502020202020204" pitchFamily="34" charset="0"/>
            </a:endParaRPr>
          </a:p>
          <a:p>
            <a:pPr marL="571500" indent="-571500">
              <a:spcBef>
                <a:spcPts val="0"/>
              </a:spcBef>
              <a:buSzPct val="100000"/>
              <a:buFont typeface="+mj-lt"/>
              <a:buAutoNum type="romanUcPeriod" startAt="2"/>
            </a:pPr>
            <a:r>
              <a:rPr lang="fr-FR" sz="2400" b="1" dirty="0">
                <a:latin typeface="Century Gothic" panose="020B0502020202020204" pitchFamily="34" charset="0"/>
              </a:rPr>
              <a:t>Les documents et indemnités liés à la fin de contrat</a:t>
            </a:r>
          </a:p>
        </p:txBody>
      </p:sp>
      <p:cxnSp>
        <p:nvCxnSpPr>
          <p:cNvPr id="609" name="Google Shape;609;p63"/>
          <p:cNvCxnSpPr>
            <a:cxnSpLocks/>
          </p:cNvCxnSpPr>
          <p:nvPr/>
        </p:nvCxnSpPr>
        <p:spPr>
          <a:xfrm>
            <a:off x="643284" y="2191246"/>
            <a:ext cx="5315556" cy="0"/>
          </a:xfrm>
          <a:prstGeom prst="straightConnector1">
            <a:avLst/>
          </a:prstGeom>
          <a:noFill/>
          <a:ln w="38100" cap="flat" cmpd="sng">
            <a:solidFill>
              <a:srgbClr val="EE4553"/>
            </a:solidFill>
            <a:prstDash val="solid"/>
            <a:miter lim="800000"/>
            <a:headEnd type="none" w="sm" len="sm"/>
            <a:tailEnd type="none" w="sm" len="sm"/>
          </a:ln>
        </p:spPr>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12">
          <a:extLst>
            <a:ext uri="{FF2B5EF4-FFF2-40B4-BE49-F238E27FC236}">
              <a16:creationId xmlns:a16="http://schemas.microsoft.com/office/drawing/2014/main" id="{D71566CB-F47A-E3FB-85A9-12DEA3D826C3}"/>
            </a:ext>
          </a:extLst>
        </p:cNvPr>
        <p:cNvGrpSpPr/>
        <p:nvPr/>
      </p:nvGrpSpPr>
      <p:grpSpPr>
        <a:xfrm>
          <a:off x="0" y="0"/>
          <a:ext cx="0" cy="0"/>
          <a:chOff x="0" y="0"/>
          <a:chExt cx="0" cy="0"/>
        </a:xfrm>
      </p:grpSpPr>
      <p:cxnSp>
        <p:nvCxnSpPr>
          <p:cNvPr id="816" name="Google Shape;816;p83">
            <a:extLst>
              <a:ext uri="{FF2B5EF4-FFF2-40B4-BE49-F238E27FC236}">
                <a16:creationId xmlns:a16="http://schemas.microsoft.com/office/drawing/2014/main" id="{3B7DE706-D3AD-64C7-23F4-E35DC5F3C6F7}"/>
              </a:ext>
            </a:extLst>
          </p:cNvPr>
          <p:cNvCxnSpPr>
            <a:cxnSpLocks/>
          </p:cNvCxnSpPr>
          <p:nvPr/>
        </p:nvCxnSpPr>
        <p:spPr>
          <a:xfrm>
            <a:off x="719139" y="1438395"/>
            <a:ext cx="15292503" cy="0"/>
          </a:xfrm>
          <a:prstGeom prst="straightConnector1">
            <a:avLst/>
          </a:prstGeom>
          <a:noFill/>
          <a:ln w="38100" cap="flat" cmpd="sng">
            <a:solidFill>
              <a:srgbClr val="EE4553"/>
            </a:solidFill>
            <a:prstDash val="solid"/>
            <a:miter lim="800000"/>
            <a:headEnd type="none" w="sm" len="sm"/>
            <a:tailEnd type="none" w="sm" len="sm"/>
          </a:ln>
        </p:spPr>
      </p:cxnSp>
      <p:sp>
        <p:nvSpPr>
          <p:cNvPr id="6" name="ZoneTexte 5">
            <a:extLst>
              <a:ext uri="{FF2B5EF4-FFF2-40B4-BE49-F238E27FC236}">
                <a16:creationId xmlns:a16="http://schemas.microsoft.com/office/drawing/2014/main" id="{1E4DAEA0-5041-F014-5BED-62380C1DE0C0}"/>
              </a:ext>
            </a:extLst>
          </p:cNvPr>
          <p:cNvSpPr txBox="1"/>
          <p:nvPr/>
        </p:nvSpPr>
        <p:spPr>
          <a:xfrm>
            <a:off x="915580" y="2773383"/>
            <a:ext cx="15453190" cy="3046988"/>
          </a:xfrm>
          <a:prstGeom prst="rect">
            <a:avLst/>
          </a:prstGeom>
          <a:noFill/>
        </p:spPr>
        <p:txBody>
          <a:bodyPr wrap="square" rtlCol="0">
            <a:spAutoFit/>
          </a:bodyPr>
          <a:lstStyle/>
          <a:p>
            <a:r>
              <a:rPr lang="fr-FR" sz="2400" dirty="0">
                <a:latin typeface="+mn-lt"/>
              </a:rPr>
              <a:t>Suite à la fin de contrat, l’autorité territoriale prend un arrêté de radiation mais</a:t>
            </a:r>
            <a:br>
              <a:rPr lang="fr-FR" sz="2400" dirty="0">
                <a:latin typeface="+mn-lt"/>
              </a:rPr>
            </a:br>
            <a:r>
              <a:rPr lang="fr-FR" sz="2400" dirty="0">
                <a:latin typeface="+mn-lt"/>
              </a:rPr>
              <a:t>elle doit également  établir les documents suivants :</a:t>
            </a:r>
          </a:p>
          <a:p>
            <a:pPr marL="576000" indent="342900">
              <a:buFont typeface="Wingdings" panose="05000000000000000000" pitchFamily="2" charset="2"/>
              <a:buChar char="Ø"/>
            </a:pPr>
            <a:r>
              <a:rPr lang="fr-FR" sz="2400" dirty="0">
                <a:latin typeface="+mn-lt"/>
              </a:rPr>
              <a:t> le certificat de travail qui précise la date de recrutement et de fin de contrat, les fonctions occupées par l’agent, la catégorie hiérarchique et la durée du contrat, les périodes de congés non assimilées à des périodes de travail effectif,</a:t>
            </a:r>
          </a:p>
          <a:p>
            <a:pPr marL="576000" indent="342900">
              <a:buFont typeface="Wingdings" panose="05000000000000000000" pitchFamily="2" charset="2"/>
              <a:buChar char="Ø"/>
            </a:pPr>
            <a:r>
              <a:rPr lang="fr-FR" sz="2400" dirty="0">
                <a:latin typeface="+mn-lt"/>
              </a:rPr>
              <a:t> le solde de tout compte,</a:t>
            </a:r>
          </a:p>
          <a:p>
            <a:pPr marL="576000" indent="342900">
              <a:buFont typeface="Wingdings" panose="05000000000000000000" pitchFamily="2" charset="2"/>
              <a:buChar char="Ø"/>
            </a:pPr>
            <a:r>
              <a:rPr lang="fr-FR" sz="2400" dirty="0">
                <a:latin typeface="+mn-lt"/>
              </a:rPr>
              <a:t> l’attestation employeur France Travail,</a:t>
            </a:r>
          </a:p>
          <a:p>
            <a:pPr marL="576000" indent="342900">
              <a:buFont typeface="Wingdings" panose="05000000000000000000" pitchFamily="2" charset="2"/>
              <a:buChar char="Ø"/>
            </a:pPr>
            <a:r>
              <a:rPr lang="fr-FR" sz="2400" dirty="0">
                <a:latin typeface="+mn-lt"/>
              </a:rPr>
              <a:t> le relevé des droits du Compte Personnel de Formation (CPF).</a:t>
            </a:r>
          </a:p>
        </p:txBody>
      </p:sp>
      <p:sp>
        <p:nvSpPr>
          <p:cNvPr id="9" name="ZoneTexte 8">
            <a:extLst>
              <a:ext uri="{FF2B5EF4-FFF2-40B4-BE49-F238E27FC236}">
                <a16:creationId xmlns:a16="http://schemas.microsoft.com/office/drawing/2014/main" id="{8E646AA1-A95B-3EBB-3438-105535EA08DB}"/>
              </a:ext>
            </a:extLst>
          </p:cNvPr>
          <p:cNvSpPr txBox="1"/>
          <p:nvPr/>
        </p:nvSpPr>
        <p:spPr>
          <a:xfrm>
            <a:off x="915580" y="7240012"/>
            <a:ext cx="13258800" cy="3046988"/>
          </a:xfrm>
          <a:prstGeom prst="rect">
            <a:avLst/>
          </a:prstGeom>
          <a:noFill/>
        </p:spPr>
        <p:txBody>
          <a:bodyPr wrap="square" rtlCol="0">
            <a:spAutoFit/>
          </a:bodyPr>
          <a:lstStyle/>
          <a:p>
            <a:r>
              <a:rPr lang="fr-FR" sz="2400" dirty="0">
                <a:latin typeface="+mn-lt"/>
              </a:rPr>
              <a:t>Selon la situation du contractuel, l’employeur devra à l’agent :</a:t>
            </a:r>
          </a:p>
          <a:p>
            <a:pPr marL="342900" indent="-342900">
              <a:buFont typeface="Wingdings" panose="05000000000000000000" pitchFamily="2" charset="2"/>
              <a:buChar char="Ø"/>
            </a:pPr>
            <a:r>
              <a:rPr lang="fr-FR" sz="2400" dirty="0">
                <a:latin typeface="+mn-lt"/>
              </a:rPr>
              <a:t>L’indemnité de fin de contrat, </a:t>
            </a:r>
          </a:p>
          <a:p>
            <a:pPr marL="342900" indent="-342900">
              <a:buFont typeface="Wingdings" panose="05000000000000000000" pitchFamily="2" charset="2"/>
              <a:buChar char="Ø"/>
            </a:pPr>
            <a:r>
              <a:rPr lang="fr-FR" sz="2400" dirty="0">
                <a:latin typeface="+mn-lt"/>
              </a:rPr>
              <a:t>L’indemnité de licenciement,</a:t>
            </a:r>
          </a:p>
          <a:p>
            <a:pPr marL="342900" indent="-342900">
              <a:buFont typeface="Wingdings" panose="05000000000000000000" pitchFamily="2" charset="2"/>
              <a:buChar char="Ø"/>
            </a:pPr>
            <a:r>
              <a:rPr lang="fr-FR" sz="2400" dirty="0">
                <a:latin typeface="+mn-lt"/>
              </a:rPr>
              <a:t>L’indemnisation des congés annuels non pris, </a:t>
            </a:r>
          </a:p>
          <a:p>
            <a:pPr marL="342900" indent="-342900">
              <a:buFont typeface="Wingdings" panose="05000000000000000000" pitchFamily="2" charset="2"/>
              <a:buChar char="Ø"/>
            </a:pPr>
            <a:r>
              <a:rPr lang="fr-FR" sz="2400" dirty="0">
                <a:latin typeface="+mn-lt"/>
              </a:rPr>
              <a:t>L’indemnisation des jours acquis sur le compte épargne temps,</a:t>
            </a:r>
          </a:p>
          <a:p>
            <a:pPr marL="342900" indent="-342900">
              <a:buFont typeface="Wingdings" panose="05000000000000000000" pitchFamily="2" charset="2"/>
              <a:buChar char="Ø"/>
            </a:pPr>
            <a:r>
              <a:rPr lang="fr-FR" sz="2400" dirty="0">
                <a:latin typeface="+mn-lt"/>
              </a:rPr>
              <a:t>L’indemnité de rupture conventionnelle,</a:t>
            </a:r>
          </a:p>
          <a:p>
            <a:pPr marL="342900" indent="-342900">
              <a:buFont typeface="Wingdings" panose="05000000000000000000" pitchFamily="2" charset="2"/>
              <a:buChar char="Ø"/>
            </a:pPr>
            <a:r>
              <a:rPr lang="fr-FR" sz="2400" dirty="0">
                <a:latin typeface="+mn-lt"/>
              </a:rPr>
              <a:t>L’allocation de retour à l’emploi si l’employeur ne cotise pas à France Travail.</a:t>
            </a:r>
          </a:p>
          <a:p>
            <a:pPr marL="342900" indent="-342900">
              <a:buFont typeface="Wingdings" panose="05000000000000000000" pitchFamily="2" charset="2"/>
              <a:buChar char="Ø"/>
            </a:pPr>
            <a:endParaRPr lang="fr-FR" sz="2400" dirty="0">
              <a:latin typeface="+mn-lt"/>
            </a:endParaRPr>
          </a:p>
        </p:txBody>
      </p:sp>
      <p:sp>
        <p:nvSpPr>
          <p:cNvPr id="2" name="Google Shape;815;p83">
            <a:extLst>
              <a:ext uri="{FF2B5EF4-FFF2-40B4-BE49-F238E27FC236}">
                <a16:creationId xmlns:a16="http://schemas.microsoft.com/office/drawing/2014/main" id="{31BCEC24-3B95-FAA4-A93B-381CF34FC546}"/>
              </a:ext>
            </a:extLst>
          </p:cNvPr>
          <p:cNvSpPr txBox="1">
            <a:spLocks/>
          </p:cNvSpPr>
          <p:nvPr/>
        </p:nvSpPr>
        <p:spPr>
          <a:xfrm>
            <a:off x="489398" y="396650"/>
            <a:ext cx="16204756" cy="996505"/>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6600"/>
              <a:buFont typeface="Montserrat ExtraBold"/>
              <a:buNone/>
              <a:defRPr sz="6600" b="0" i="0" u="none" strike="noStrike" cap="none">
                <a:solidFill>
                  <a:srgbClr val="663A67"/>
                </a:solidFill>
                <a:latin typeface="Cocogoose Pro SemiLight" pitchFamily="2" charset="0"/>
                <a:ea typeface="Cocogoose Pro SemiLight" pitchFamily="2" charset="0"/>
                <a:cs typeface="Cocogoose Pro SemiLight" pitchFamily="2" charset="0"/>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fr-FR" sz="4800" b="1" dirty="0">
                <a:latin typeface="Century Gothic" panose="020B0502020202020204" pitchFamily="34" charset="0"/>
              </a:rPr>
              <a:t>II. Les documents et indemnités liés à la fin de contrat</a:t>
            </a:r>
          </a:p>
        </p:txBody>
      </p:sp>
      <p:sp>
        <p:nvSpPr>
          <p:cNvPr id="5" name="Google Shape;815;p83">
            <a:extLst>
              <a:ext uri="{FF2B5EF4-FFF2-40B4-BE49-F238E27FC236}">
                <a16:creationId xmlns:a16="http://schemas.microsoft.com/office/drawing/2014/main" id="{2199E64A-0885-3749-E6D2-6343EBE6C478}"/>
              </a:ext>
            </a:extLst>
          </p:cNvPr>
          <p:cNvSpPr txBox="1">
            <a:spLocks/>
          </p:cNvSpPr>
          <p:nvPr/>
        </p:nvSpPr>
        <p:spPr>
          <a:xfrm>
            <a:off x="1051989" y="2098075"/>
            <a:ext cx="14959651" cy="438177"/>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6600"/>
              <a:buFont typeface="Montserrat ExtraBold"/>
              <a:buNone/>
              <a:defRPr sz="6600" b="0" i="0" u="none" strike="noStrike" cap="none">
                <a:solidFill>
                  <a:srgbClr val="663A67"/>
                </a:solidFill>
                <a:latin typeface="Cocogoose Pro SemiLight" pitchFamily="2" charset="0"/>
                <a:ea typeface="Cocogoose Pro SemiLight" pitchFamily="2" charset="0"/>
                <a:cs typeface="Cocogoose Pro SemiLight" pitchFamily="2" charset="0"/>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fr-FR" sz="4000" b="1" dirty="0">
                <a:solidFill>
                  <a:schemeClr val="tx2">
                    <a:lumMod val="75000"/>
                  </a:schemeClr>
                </a:solidFill>
                <a:latin typeface="Century Gothic" panose="020B0502020202020204" pitchFamily="34" charset="0"/>
                <a:cs typeface="Arial"/>
                <a:sym typeface="Arial"/>
              </a:rPr>
              <a:t>Les documents de la fin de contrat</a:t>
            </a:r>
          </a:p>
        </p:txBody>
      </p:sp>
      <p:sp>
        <p:nvSpPr>
          <p:cNvPr id="7" name="Google Shape;815;p83">
            <a:extLst>
              <a:ext uri="{FF2B5EF4-FFF2-40B4-BE49-F238E27FC236}">
                <a16:creationId xmlns:a16="http://schemas.microsoft.com/office/drawing/2014/main" id="{1E1AE653-3E56-58EF-486A-B5A37B3E3785}"/>
              </a:ext>
            </a:extLst>
          </p:cNvPr>
          <p:cNvSpPr txBox="1">
            <a:spLocks/>
          </p:cNvSpPr>
          <p:nvPr/>
        </p:nvSpPr>
        <p:spPr>
          <a:xfrm>
            <a:off x="1051989" y="6550702"/>
            <a:ext cx="14592853" cy="604656"/>
          </a:xfrm>
          <a:prstGeom prst="rect">
            <a:avLst/>
          </a:prstGeom>
          <a:no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6600"/>
              <a:buFont typeface="Montserrat ExtraBold"/>
              <a:buNone/>
              <a:defRPr sz="6600" b="0" i="0" u="none" strike="noStrike" cap="none">
                <a:solidFill>
                  <a:srgbClr val="663A67"/>
                </a:solidFill>
                <a:latin typeface="Cocogoose Pro SemiLight" pitchFamily="2" charset="0"/>
                <a:ea typeface="Cocogoose Pro SemiLight" pitchFamily="2" charset="0"/>
                <a:cs typeface="Cocogoose Pro SemiLight" pitchFamily="2" charset="0"/>
                <a:sym typeface="Montserrat ExtraBold"/>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fr-FR" sz="4000" b="1" dirty="0">
                <a:solidFill>
                  <a:schemeClr val="tx2">
                    <a:lumMod val="75000"/>
                  </a:schemeClr>
                </a:solidFill>
                <a:latin typeface="Century Gothic" panose="020B0502020202020204" pitchFamily="34" charset="0"/>
                <a:cs typeface="Arial"/>
              </a:rPr>
              <a:t>Les indemnités à la fin du contrat</a:t>
            </a:r>
          </a:p>
        </p:txBody>
      </p:sp>
    </p:spTree>
    <p:extLst>
      <p:ext uri="{BB962C8B-B14F-4D97-AF65-F5344CB8AC3E}">
        <p14:creationId xmlns:p14="http://schemas.microsoft.com/office/powerpoint/2010/main" val="174958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P spid="5" grpId="0"/>
      <p:bldP spid="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5" name="Google Shape;815;p83"/>
          <p:cNvSpPr txBox="1">
            <a:spLocks noGrp="1"/>
          </p:cNvSpPr>
          <p:nvPr>
            <p:ph type="title"/>
          </p:nvPr>
        </p:nvSpPr>
        <p:spPr>
          <a:xfrm>
            <a:off x="719138" y="491249"/>
            <a:ext cx="14541182" cy="1024208"/>
          </a:xfrm>
          <a:prstGeom prst="rect">
            <a:avLst/>
          </a:prstGeom>
          <a:noFill/>
          <a:ln>
            <a:noFill/>
          </a:ln>
        </p:spPr>
        <p:txBody>
          <a:bodyPr spcFirstLastPara="1" wrap="square" lIns="91425" tIns="45700" rIns="91425" bIns="45700" anchor="ctr" anchorCtr="0">
            <a:noAutofit/>
          </a:bodyPr>
          <a:lstStyle/>
          <a:p>
            <a:r>
              <a:rPr lang="fr-FR" sz="6000" b="1" dirty="0">
                <a:solidFill>
                  <a:srgbClr val="663A67"/>
                </a:solidFill>
                <a:latin typeface="Century Gothic" panose="020B0502020202020204" pitchFamily="34" charset="0"/>
              </a:rPr>
              <a:t>L’indemnité de fin de contrat</a:t>
            </a:r>
          </a:p>
        </p:txBody>
      </p:sp>
      <p:cxnSp>
        <p:nvCxnSpPr>
          <p:cNvPr id="816" name="Google Shape;816;p83"/>
          <p:cNvCxnSpPr>
            <a:cxnSpLocks/>
          </p:cNvCxnSpPr>
          <p:nvPr/>
        </p:nvCxnSpPr>
        <p:spPr>
          <a:xfrm>
            <a:off x="578176" y="1515457"/>
            <a:ext cx="15292503" cy="0"/>
          </a:xfrm>
          <a:prstGeom prst="straightConnector1">
            <a:avLst/>
          </a:prstGeom>
          <a:noFill/>
          <a:ln w="38100" cap="flat" cmpd="sng">
            <a:solidFill>
              <a:srgbClr val="EE4553"/>
            </a:solidFill>
            <a:prstDash val="solid"/>
            <a:miter lim="800000"/>
            <a:headEnd type="none" w="sm" len="sm"/>
            <a:tailEnd type="none" w="sm" len="sm"/>
          </a:ln>
        </p:spPr>
      </p:cxnSp>
      <p:pic>
        <p:nvPicPr>
          <p:cNvPr id="13" name="Graphique 12" descr="Avertissement avec un remplissage uni">
            <a:extLst>
              <a:ext uri="{FF2B5EF4-FFF2-40B4-BE49-F238E27FC236}">
                <a16:creationId xmlns:a16="http://schemas.microsoft.com/office/drawing/2014/main" id="{38B55C41-7A39-FD03-6B2C-B8EF954F2A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82700" y="8164599"/>
            <a:ext cx="669950" cy="669950"/>
          </a:xfrm>
          <a:prstGeom prst="rect">
            <a:avLst/>
          </a:prstGeom>
        </p:spPr>
      </p:pic>
      <p:sp>
        <p:nvSpPr>
          <p:cNvPr id="5" name="ZoneTexte 4">
            <a:extLst>
              <a:ext uri="{FF2B5EF4-FFF2-40B4-BE49-F238E27FC236}">
                <a16:creationId xmlns:a16="http://schemas.microsoft.com/office/drawing/2014/main" id="{EEE6E874-F3AD-F3F4-5048-C746E32D62CF}"/>
              </a:ext>
            </a:extLst>
          </p:cNvPr>
          <p:cNvSpPr txBox="1"/>
          <p:nvPr/>
        </p:nvSpPr>
        <p:spPr>
          <a:xfrm>
            <a:off x="452466" y="1728978"/>
            <a:ext cx="10414527" cy="830997"/>
          </a:xfrm>
          <a:prstGeom prst="rect">
            <a:avLst/>
          </a:prstGeom>
          <a:noFill/>
        </p:spPr>
        <p:txBody>
          <a:bodyPr wrap="square">
            <a:spAutoFit/>
          </a:bodyPr>
          <a:lstStyle/>
          <a:p>
            <a:pPr marL="288290" indent="-288290" algn="ctr">
              <a:spcBef>
                <a:spcPts val="1200"/>
              </a:spcBef>
              <a:tabLst>
                <a:tab pos="288290" algn="l"/>
                <a:tab pos="449580" algn="l"/>
              </a:tabLst>
            </a:pPr>
            <a:r>
              <a:rPr lang="fr-FR" sz="2400" dirty="0">
                <a:effectLst/>
                <a:latin typeface="+mj-lt"/>
                <a:ea typeface="Times New Roman" panose="02020603050405020304" pitchFamily="18" charset="0"/>
                <a:cs typeface="Tahoma" panose="020B0604030504040204" pitchFamily="34" charset="0"/>
              </a:rPr>
              <a:t>En cas de fin de contrat et de départ de l’agent, les indemnités de fin de contrat sont dues au contractuel sous certaines conditions</a:t>
            </a:r>
            <a:endParaRPr lang="fr-FR" sz="2400" dirty="0">
              <a:effectLst/>
              <a:latin typeface="Tahoma" panose="020B0604030504040204" pitchFamily="34" charset="0"/>
              <a:ea typeface="Times New Roman" panose="02020603050405020304" pitchFamily="18" charset="0"/>
              <a:cs typeface="Times New Roman" panose="02020603050405020304" pitchFamily="18" charset="0"/>
            </a:endParaRPr>
          </a:p>
        </p:txBody>
      </p:sp>
      <p:sp>
        <p:nvSpPr>
          <p:cNvPr id="11" name="Rectangle 10">
            <a:extLst>
              <a:ext uri="{FF2B5EF4-FFF2-40B4-BE49-F238E27FC236}">
                <a16:creationId xmlns:a16="http://schemas.microsoft.com/office/drawing/2014/main" id="{2921987E-C7D7-84E2-8415-8984147C3BA8}"/>
              </a:ext>
            </a:extLst>
          </p:cNvPr>
          <p:cNvSpPr/>
          <p:nvPr/>
        </p:nvSpPr>
        <p:spPr>
          <a:xfrm>
            <a:off x="4798203" y="7739062"/>
            <a:ext cx="5486901" cy="203564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fr-FR"/>
          </a:p>
        </p:txBody>
      </p:sp>
      <p:sp>
        <p:nvSpPr>
          <p:cNvPr id="22" name="ZoneTexte 21">
            <a:extLst>
              <a:ext uri="{FF2B5EF4-FFF2-40B4-BE49-F238E27FC236}">
                <a16:creationId xmlns:a16="http://schemas.microsoft.com/office/drawing/2014/main" id="{2700E9B3-D401-E36F-B946-AC8279A118A4}"/>
              </a:ext>
            </a:extLst>
          </p:cNvPr>
          <p:cNvSpPr txBox="1"/>
          <p:nvPr/>
        </p:nvSpPr>
        <p:spPr>
          <a:xfrm>
            <a:off x="198759" y="8989807"/>
            <a:ext cx="12653934" cy="1200329"/>
          </a:xfrm>
          <a:prstGeom prst="rect">
            <a:avLst/>
          </a:prstGeom>
          <a:noFill/>
        </p:spPr>
        <p:txBody>
          <a:bodyPr wrap="square">
            <a:spAutoFit/>
          </a:bodyPr>
          <a:lstStyle/>
          <a:p>
            <a:pPr algn="ctr"/>
            <a:r>
              <a:rPr lang="fr-FR" sz="2400" dirty="0">
                <a:solidFill>
                  <a:schemeClr val="tx1"/>
                </a:solidFill>
                <a:latin typeface="+mj-lt"/>
              </a:rPr>
              <a:t>MONTANT des indemnités de fin de contrat = 10 % de la rémunération brute globale perçue par l’agent au titre de son contrat et, le cas échéant, de ses renouvellements</a:t>
            </a:r>
          </a:p>
        </p:txBody>
      </p:sp>
      <p:sp>
        <p:nvSpPr>
          <p:cNvPr id="24" name="ZoneTexte 23">
            <a:extLst>
              <a:ext uri="{FF2B5EF4-FFF2-40B4-BE49-F238E27FC236}">
                <a16:creationId xmlns:a16="http://schemas.microsoft.com/office/drawing/2014/main" id="{2CF867E2-DF91-9257-D141-B32D1ADA2342}"/>
              </a:ext>
            </a:extLst>
          </p:cNvPr>
          <p:cNvSpPr txBox="1"/>
          <p:nvPr/>
        </p:nvSpPr>
        <p:spPr>
          <a:xfrm>
            <a:off x="13053309" y="4811703"/>
            <a:ext cx="4913069" cy="1938992"/>
          </a:xfrm>
          <a:prstGeom prst="rect">
            <a:avLst/>
          </a:prstGeom>
          <a:noFill/>
        </p:spPr>
        <p:txBody>
          <a:bodyPr wrap="square">
            <a:spAutoFit/>
          </a:bodyPr>
          <a:lstStyle/>
          <a:p>
            <a:pPr marL="342900" lvl="0" indent="-342900">
              <a:buFont typeface="Wingdings" panose="05000000000000000000" pitchFamily="2" charset="2"/>
              <a:buChar char="Ø"/>
            </a:pPr>
            <a:r>
              <a:rPr lang="fr-FR" sz="2400" dirty="0">
                <a:latin typeface="+mj-lt"/>
              </a:rPr>
              <a:t>la rupture du contrat est anticipée à l’initiative de l’agent ou de la collectivité (démission, abandon de poste</a:t>
            </a:r>
            <a:r>
              <a:rPr lang="fr-FR" sz="2400">
                <a:latin typeface="+mj-lt"/>
              </a:rPr>
              <a:t>, licenciement)</a:t>
            </a:r>
            <a:endParaRPr lang="fr-FR" sz="2400" dirty="0">
              <a:latin typeface="+mj-lt"/>
            </a:endParaRPr>
          </a:p>
        </p:txBody>
      </p:sp>
      <p:sp>
        <p:nvSpPr>
          <p:cNvPr id="26" name="ZoneTexte 25">
            <a:extLst>
              <a:ext uri="{FF2B5EF4-FFF2-40B4-BE49-F238E27FC236}">
                <a16:creationId xmlns:a16="http://schemas.microsoft.com/office/drawing/2014/main" id="{5008E8B5-10D8-C8BD-F06C-E2F7FBA1AFA2}"/>
              </a:ext>
            </a:extLst>
          </p:cNvPr>
          <p:cNvSpPr txBox="1"/>
          <p:nvPr/>
        </p:nvSpPr>
        <p:spPr>
          <a:xfrm>
            <a:off x="13065993" y="7022246"/>
            <a:ext cx="4642887" cy="1569660"/>
          </a:xfrm>
          <a:prstGeom prst="rect">
            <a:avLst/>
          </a:prstGeom>
          <a:noFill/>
        </p:spPr>
        <p:txBody>
          <a:bodyPr wrap="square">
            <a:spAutoFit/>
          </a:bodyPr>
          <a:lstStyle/>
          <a:p>
            <a:pPr marL="342900" lvl="0" indent="-342900">
              <a:buFont typeface="Wingdings" panose="05000000000000000000" pitchFamily="2" charset="2"/>
              <a:buChar char="Ø"/>
            </a:pPr>
            <a:r>
              <a:rPr lang="fr-FR" sz="2400" dirty="0">
                <a:latin typeface="+mj-lt"/>
              </a:rPr>
              <a:t> l’agent conclut immédiatement un nouveau contrat en CDD ou CDI au sein de la FPT</a:t>
            </a:r>
          </a:p>
        </p:txBody>
      </p:sp>
      <p:sp>
        <p:nvSpPr>
          <p:cNvPr id="27" name="ZoneTexte 26">
            <a:extLst>
              <a:ext uri="{FF2B5EF4-FFF2-40B4-BE49-F238E27FC236}">
                <a16:creationId xmlns:a16="http://schemas.microsoft.com/office/drawing/2014/main" id="{AC95EACA-EF2F-41FC-6C4F-97D10514B02A}"/>
              </a:ext>
            </a:extLst>
          </p:cNvPr>
          <p:cNvSpPr txBox="1"/>
          <p:nvPr/>
        </p:nvSpPr>
        <p:spPr>
          <a:xfrm>
            <a:off x="1482700" y="2715357"/>
            <a:ext cx="4221481" cy="646331"/>
          </a:xfrm>
          <a:prstGeom prst="rect">
            <a:avLst/>
          </a:prstGeom>
          <a:noFill/>
        </p:spPr>
        <p:txBody>
          <a:bodyPr wrap="square" rtlCol="0">
            <a:spAutoFit/>
          </a:bodyPr>
          <a:lstStyle/>
          <a:p>
            <a:r>
              <a:rPr lang="fr-FR" sz="3600" b="1" dirty="0">
                <a:solidFill>
                  <a:schemeClr val="accent5">
                    <a:lumMod val="75000"/>
                  </a:schemeClr>
                </a:solidFill>
                <a:latin typeface="+mj-lt"/>
              </a:rPr>
              <a:t>LES BENEFICIAIRES</a:t>
            </a:r>
          </a:p>
        </p:txBody>
      </p:sp>
      <p:sp>
        <p:nvSpPr>
          <p:cNvPr id="28" name="ZoneTexte 27">
            <a:extLst>
              <a:ext uri="{FF2B5EF4-FFF2-40B4-BE49-F238E27FC236}">
                <a16:creationId xmlns:a16="http://schemas.microsoft.com/office/drawing/2014/main" id="{DEFD2445-57C9-268C-04BA-A28B6B085077}"/>
              </a:ext>
            </a:extLst>
          </p:cNvPr>
          <p:cNvSpPr txBox="1"/>
          <p:nvPr/>
        </p:nvSpPr>
        <p:spPr>
          <a:xfrm>
            <a:off x="7222786" y="3273776"/>
            <a:ext cx="4221481" cy="646331"/>
          </a:xfrm>
          <a:prstGeom prst="rect">
            <a:avLst/>
          </a:prstGeom>
          <a:noFill/>
        </p:spPr>
        <p:txBody>
          <a:bodyPr wrap="square" rtlCol="0">
            <a:spAutoFit/>
          </a:bodyPr>
          <a:lstStyle/>
          <a:p>
            <a:r>
              <a:rPr lang="fr-FR" sz="3600" b="1" dirty="0">
                <a:solidFill>
                  <a:schemeClr val="accent5">
                    <a:lumMod val="75000"/>
                  </a:schemeClr>
                </a:solidFill>
                <a:latin typeface="+mj-lt"/>
              </a:rPr>
              <a:t>DONT LE CONTRAT</a:t>
            </a:r>
          </a:p>
        </p:txBody>
      </p:sp>
      <p:graphicFrame>
        <p:nvGraphicFramePr>
          <p:cNvPr id="29" name="Diagramme 28">
            <a:extLst>
              <a:ext uri="{FF2B5EF4-FFF2-40B4-BE49-F238E27FC236}">
                <a16:creationId xmlns:a16="http://schemas.microsoft.com/office/drawing/2014/main" id="{08187791-6A8A-AC81-00F5-29F35FF13664}"/>
              </a:ext>
            </a:extLst>
          </p:cNvPr>
          <p:cNvGraphicFramePr/>
          <p:nvPr>
            <p:extLst>
              <p:ext uri="{D42A27DB-BD31-4B8C-83A1-F6EECF244321}">
                <p14:modId xmlns:p14="http://schemas.microsoft.com/office/powerpoint/2010/main" val="664623040"/>
              </p:ext>
            </p:extLst>
          </p:nvPr>
        </p:nvGraphicFramePr>
        <p:xfrm>
          <a:off x="198759" y="3580831"/>
          <a:ext cx="8790622" cy="471665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30" name="ZoneTexte 29">
            <a:extLst>
              <a:ext uri="{FF2B5EF4-FFF2-40B4-BE49-F238E27FC236}">
                <a16:creationId xmlns:a16="http://schemas.microsoft.com/office/drawing/2014/main" id="{89666415-096E-A8F6-926F-BE9AA684E717}"/>
              </a:ext>
            </a:extLst>
          </p:cNvPr>
          <p:cNvSpPr txBox="1"/>
          <p:nvPr/>
        </p:nvSpPr>
        <p:spPr>
          <a:xfrm>
            <a:off x="7354493" y="4254682"/>
            <a:ext cx="3958068" cy="2158169"/>
          </a:xfrm>
          <a:prstGeom prst="rect">
            <a:avLst/>
          </a:prstGeom>
          <a:solidFill>
            <a:schemeClr val="accent5">
              <a:lumMod val="75000"/>
            </a:schemeClr>
          </a:solidFill>
          <a:ln w="38100">
            <a:solidFill>
              <a:schemeClr val="accent5">
                <a:lumMod val="75000"/>
              </a:schemeClr>
            </a:solidFill>
          </a:ln>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1808" tIns="241808" rIns="241808" bIns="0" numCol="1" spcCol="1270" anchor="t" anchorCtr="0">
            <a:noAutofit/>
          </a:bodyPr>
          <a:lstStyle/>
          <a:p>
            <a:pPr marL="0" lvl="0" indent="0" algn="ctr" defTabSz="1511300">
              <a:lnSpc>
                <a:spcPct val="90000"/>
              </a:lnSpc>
              <a:spcBef>
                <a:spcPct val="0"/>
              </a:spcBef>
              <a:spcAft>
                <a:spcPct val="35000"/>
              </a:spcAft>
              <a:buNone/>
            </a:pPr>
            <a:r>
              <a:rPr lang="fr-FR" sz="3200" b="1" kern="1200" dirty="0">
                <a:solidFill>
                  <a:schemeClr val="bg1"/>
                </a:solidFill>
              </a:rPr>
              <a:t>Durée du contrat initial et des renouvellements ≤ à 1 an.</a:t>
            </a:r>
          </a:p>
        </p:txBody>
      </p:sp>
      <p:sp>
        <p:nvSpPr>
          <p:cNvPr id="20" name="ZoneTexte 19">
            <a:extLst>
              <a:ext uri="{FF2B5EF4-FFF2-40B4-BE49-F238E27FC236}">
                <a16:creationId xmlns:a16="http://schemas.microsoft.com/office/drawing/2014/main" id="{45D05D50-B3EA-99E9-B32E-E28494588479}"/>
              </a:ext>
            </a:extLst>
          </p:cNvPr>
          <p:cNvSpPr txBox="1"/>
          <p:nvPr/>
        </p:nvSpPr>
        <p:spPr>
          <a:xfrm>
            <a:off x="7361446" y="6691555"/>
            <a:ext cx="3884971" cy="2019548"/>
          </a:xfrm>
          <a:prstGeom prst="rect">
            <a:avLst/>
          </a:prstGeom>
          <a:solidFill>
            <a:schemeClr val="accent5">
              <a:lumMod val="60000"/>
              <a:lumOff val="40000"/>
            </a:schemeClr>
          </a:solidFill>
          <a:ln w="38100">
            <a:solidFill>
              <a:schemeClr val="accent5">
                <a:lumMod val="60000"/>
                <a:lumOff val="40000"/>
              </a:schemeClr>
            </a:solidFill>
          </a:ln>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41808" tIns="241808" rIns="241808" bIns="0" numCol="1" spcCol="1270" anchor="t" anchorCtr="0">
            <a:noAutofit/>
          </a:bodyPr>
          <a:lstStyle/>
          <a:p>
            <a:pPr marL="0" lvl="0" indent="0" algn="ctr" defTabSz="1511300">
              <a:lnSpc>
                <a:spcPct val="90000"/>
              </a:lnSpc>
              <a:spcBef>
                <a:spcPct val="0"/>
              </a:spcBef>
              <a:spcAft>
                <a:spcPct val="35000"/>
              </a:spcAft>
              <a:buNone/>
            </a:pPr>
            <a:r>
              <a:rPr lang="fr-FR" sz="3200" b="1" kern="1200" dirty="0">
                <a:solidFill>
                  <a:schemeClr val="bg1"/>
                </a:solidFill>
              </a:rPr>
              <a:t>Rémunération globale brute</a:t>
            </a:r>
            <a:br>
              <a:rPr lang="fr-FR" sz="3200" b="1" kern="1200" dirty="0">
                <a:solidFill>
                  <a:schemeClr val="bg1"/>
                </a:solidFill>
              </a:rPr>
            </a:br>
            <a:r>
              <a:rPr lang="fr-FR" sz="3200" b="1" kern="1200" dirty="0">
                <a:solidFill>
                  <a:schemeClr val="bg1"/>
                </a:solidFill>
              </a:rPr>
              <a:t> ≤ </a:t>
            </a:r>
            <a:r>
              <a:rPr lang="fr-FR" sz="3200" b="1" kern="1200" dirty="0">
                <a:solidFill>
                  <a:srgbClr val="C9435B"/>
                </a:solidFill>
              </a:rPr>
              <a:t>2 fois le SMIC</a:t>
            </a:r>
            <a:endParaRPr lang="fr-FR" sz="3200" b="1" kern="1200" dirty="0"/>
          </a:p>
        </p:txBody>
      </p:sp>
      <p:cxnSp>
        <p:nvCxnSpPr>
          <p:cNvPr id="32" name="Connecteur droit 31">
            <a:extLst>
              <a:ext uri="{FF2B5EF4-FFF2-40B4-BE49-F238E27FC236}">
                <a16:creationId xmlns:a16="http://schemas.microsoft.com/office/drawing/2014/main" id="{ACE2C43B-3662-DBDC-B2AC-D6B276B8F230}"/>
              </a:ext>
            </a:extLst>
          </p:cNvPr>
          <p:cNvCxnSpPr/>
          <p:nvPr/>
        </p:nvCxnSpPr>
        <p:spPr>
          <a:xfrm>
            <a:off x="12771120" y="2242975"/>
            <a:ext cx="0" cy="7442158"/>
          </a:xfrm>
          <a:prstGeom prst="line">
            <a:avLst/>
          </a:prstGeom>
          <a:ln w="57150">
            <a:prstDash val="dash"/>
          </a:ln>
        </p:spPr>
        <p:style>
          <a:lnRef idx="1">
            <a:schemeClr val="accent1"/>
          </a:lnRef>
          <a:fillRef idx="0">
            <a:schemeClr val="accent1"/>
          </a:fillRef>
          <a:effectRef idx="0">
            <a:schemeClr val="accent1"/>
          </a:effectRef>
          <a:fontRef idx="minor">
            <a:schemeClr val="tx1"/>
          </a:fontRef>
        </p:style>
      </p:cxnSp>
      <p:pic>
        <p:nvPicPr>
          <p:cNvPr id="34" name="Graphique 33" descr="Avertissement avec un remplissage uni">
            <a:extLst>
              <a:ext uri="{FF2B5EF4-FFF2-40B4-BE49-F238E27FC236}">
                <a16:creationId xmlns:a16="http://schemas.microsoft.com/office/drawing/2014/main" id="{7FF1A7D1-4F63-6EF5-478E-BA46E065BFA9}"/>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742585" y="2061539"/>
            <a:ext cx="914400" cy="914400"/>
          </a:xfrm>
          <a:prstGeom prst="rect">
            <a:avLst/>
          </a:prstGeom>
        </p:spPr>
      </p:pic>
      <p:sp>
        <p:nvSpPr>
          <p:cNvPr id="35" name="ZoneTexte 34">
            <a:extLst>
              <a:ext uri="{FF2B5EF4-FFF2-40B4-BE49-F238E27FC236}">
                <a16:creationId xmlns:a16="http://schemas.microsoft.com/office/drawing/2014/main" id="{6527ED7C-DA42-3C68-A5AA-10A5DB6702DA}"/>
              </a:ext>
            </a:extLst>
          </p:cNvPr>
          <p:cNvSpPr txBox="1"/>
          <p:nvPr/>
        </p:nvSpPr>
        <p:spPr>
          <a:xfrm>
            <a:off x="13179388" y="3247490"/>
            <a:ext cx="4383591" cy="1292662"/>
          </a:xfrm>
          <a:prstGeom prst="rect">
            <a:avLst/>
          </a:prstGeom>
          <a:noFill/>
        </p:spPr>
        <p:txBody>
          <a:bodyPr wrap="square">
            <a:spAutoFit/>
          </a:bodyPr>
          <a:lstStyle/>
          <a:p>
            <a:pPr lvl="0" algn="ctr"/>
            <a:r>
              <a:rPr lang="fr-FR" sz="2600" b="1" dirty="0">
                <a:latin typeface="+mj-lt"/>
              </a:rPr>
              <a:t>Pas de versement d’indemnité à la radiation de votre agent si :</a:t>
            </a:r>
            <a:endParaRPr lang="fr-FR" sz="2600" dirty="0">
              <a:latin typeface="+mj-lt"/>
            </a:endParaRPr>
          </a:p>
        </p:txBody>
      </p:sp>
    </p:spTree>
    <p:extLst>
      <p:ext uri="{BB962C8B-B14F-4D97-AF65-F5344CB8AC3E}">
        <p14:creationId xmlns:p14="http://schemas.microsoft.com/office/powerpoint/2010/main" val="2482253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4">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6" grpId="0"/>
      <p:bldP spid="27" grpId="0"/>
      <p:bldP spid="28" grpId="0"/>
      <p:bldGraphic spid="29" grpId="0">
        <p:bldAsOne/>
      </p:bldGraphic>
      <p:bldP spid="30" grpId="0" animBg="1"/>
      <p:bldP spid="20" grpId="0" animBg="1"/>
      <p:bldP spid="3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12">
          <a:extLst>
            <a:ext uri="{FF2B5EF4-FFF2-40B4-BE49-F238E27FC236}">
              <a16:creationId xmlns:a16="http://schemas.microsoft.com/office/drawing/2014/main" id="{26359441-5670-C437-4DEC-463EF1E76371}"/>
            </a:ext>
          </a:extLst>
        </p:cNvPr>
        <p:cNvGrpSpPr/>
        <p:nvPr/>
      </p:nvGrpSpPr>
      <p:grpSpPr>
        <a:xfrm>
          <a:off x="0" y="0"/>
          <a:ext cx="0" cy="0"/>
          <a:chOff x="0" y="0"/>
          <a:chExt cx="0" cy="0"/>
        </a:xfrm>
      </p:grpSpPr>
      <p:sp>
        <p:nvSpPr>
          <p:cNvPr id="815" name="Google Shape;815;p83">
            <a:extLst>
              <a:ext uri="{FF2B5EF4-FFF2-40B4-BE49-F238E27FC236}">
                <a16:creationId xmlns:a16="http://schemas.microsoft.com/office/drawing/2014/main" id="{C3348C96-3D27-82DB-78A7-AF44AEDBEDAA}"/>
              </a:ext>
            </a:extLst>
          </p:cNvPr>
          <p:cNvSpPr txBox="1">
            <a:spLocks noGrp="1"/>
          </p:cNvSpPr>
          <p:nvPr>
            <p:ph type="title"/>
          </p:nvPr>
        </p:nvSpPr>
        <p:spPr>
          <a:xfrm>
            <a:off x="719139" y="463484"/>
            <a:ext cx="16204756" cy="996505"/>
          </a:xfrm>
          <a:prstGeom prst="rect">
            <a:avLst/>
          </a:prstGeom>
          <a:noFill/>
          <a:ln>
            <a:noFill/>
          </a:ln>
        </p:spPr>
        <p:txBody>
          <a:bodyPr spcFirstLastPara="1" wrap="square" lIns="91425" tIns="45700" rIns="91425" bIns="45700" anchor="ctr" anchorCtr="0">
            <a:noAutofit/>
          </a:bodyPr>
          <a:lstStyle/>
          <a:p>
            <a:r>
              <a:rPr lang="fr-FR" sz="6000" b="1" dirty="0">
                <a:solidFill>
                  <a:srgbClr val="663A67"/>
                </a:solidFill>
                <a:latin typeface="Century Gothic" panose="020B0502020202020204" pitchFamily="34" charset="0"/>
              </a:rPr>
              <a:t>L’indemnité de licenciement</a:t>
            </a:r>
          </a:p>
        </p:txBody>
      </p:sp>
      <p:cxnSp>
        <p:nvCxnSpPr>
          <p:cNvPr id="816" name="Google Shape;816;p83">
            <a:extLst>
              <a:ext uri="{FF2B5EF4-FFF2-40B4-BE49-F238E27FC236}">
                <a16:creationId xmlns:a16="http://schemas.microsoft.com/office/drawing/2014/main" id="{6277EFB0-B590-8FB7-7ADF-DFABFC55231D}"/>
              </a:ext>
            </a:extLst>
          </p:cNvPr>
          <p:cNvCxnSpPr>
            <a:cxnSpLocks/>
          </p:cNvCxnSpPr>
          <p:nvPr/>
        </p:nvCxnSpPr>
        <p:spPr>
          <a:xfrm>
            <a:off x="839724" y="1609086"/>
            <a:ext cx="15292503" cy="0"/>
          </a:xfrm>
          <a:prstGeom prst="straightConnector1">
            <a:avLst/>
          </a:prstGeom>
          <a:noFill/>
          <a:ln w="38100" cap="flat" cmpd="sng">
            <a:solidFill>
              <a:srgbClr val="EE4553"/>
            </a:solidFill>
            <a:prstDash val="solid"/>
            <a:miter lim="800000"/>
            <a:headEnd type="none" w="sm" len="sm"/>
            <a:tailEnd type="none" w="sm" len="sm"/>
          </a:ln>
        </p:spPr>
      </p:cxnSp>
      <p:graphicFrame>
        <p:nvGraphicFramePr>
          <p:cNvPr id="2" name="Diagramme 1">
            <a:extLst>
              <a:ext uri="{FF2B5EF4-FFF2-40B4-BE49-F238E27FC236}">
                <a16:creationId xmlns:a16="http://schemas.microsoft.com/office/drawing/2014/main" id="{ED7023EA-7145-6009-01FA-7EEB5533B4FE}"/>
              </a:ext>
            </a:extLst>
          </p:cNvPr>
          <p:cNvGraphicFramePr/>
          <p:nvPr>
            <p:extLst>
              <p:ext uri="{D42A27DB-BD31-4B8C-83A1-F6EECF244321}">
                <p14:modId xmlns:p14="http://schemas.microsoft.com/office/powerpoint/2010/main" val="2407520690"/>
              </p:ext>
            </p:extLst>
          </p:nvPr>
        </p:nvGraphicFramePr>
        <p:xfrm>
          <a:off x="142406" y="1716870"/>
          <a:ext cx="18003187" cy="53365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ZoneTexte 3">
            <a:extLst>
              <a:ext uri="{FF2B5EF4-FFF2-40B4-BE49-F238E27FC236}">
                <a16:creationId xmlns:a16="http://schemas.microsoft.com/office/drawing/2014/main" id="{5CE7E050-1430-064E-AE5E-0C71B519CC29}"/>
              </a:ext>
            </a:extLst>
          </p:cNvPr>
          <p:cNvSpPr txBox="1"/>
          <p:nvPr/>
        </p:nvSpPr>
        <p:spPr>
          <a:xfrm>
            <a:off x="376295" y="5576118"/>
            <a:ext cx="8109679" cy="2554545"/>
          </a:xfrm>
          <a:prstGeom prst="rect">
            <a:avLst/>
          </a:prstGeom>
          <a:solidFill>
            <a:schemeClr val="accent4">
              <a:lumMod val="40000"/>
              <a:lumOff val="60000"/>
            </a:schemeClr>
          </a:solidFill>
        </p:spPr>
        <p:txBody>
          <a:bodyPr wrap="square" rtlCol="0">
            <a:spAutoFit/>
          </a:bodyPr>
          <a:lstStyle/>
          <a:p>
            <a:pPr marL="285750" indent="-285750">
              <a:buFont typeface="Wingdings" panose="05000000000000000000" pitchFamily="2" charset="2"/>
              <a:buChar char="Ø"/>
            </a:pPr>
            <a:r>
              <a:rPr lang="fr-FR" sz="1600" b="0" i="0" dirty="0">
                <a:solidFill>
                  <a:srgbClr val="000000"/>
                </a:solidFill>
                <a:effectLst/>
                <a:latin typeface="+mn-lt"/>
              </a:rPr>
              <a:t>La dernière rémunération nette des cotisations de la sécurité sociale et, le cas échéant, des cotisations d'un régime de prévoyance complémentaire, effectivement perçue au cours du mois civil précédant le licenciement</a:t>
            </a:r>
          </a:p>
          <a:p>
            <a:pPr marL="285750" indent="-285750">
              <a:buFont typeface="Wingdings" panose="05000000000000000000" pitchFamily="2" charset="2"/>
              <a:buChar char="Ø"/>
            </a:pPr>
            <a:r>
              <a:rPr lang="fr-FR" sz="1600" b="0" i="0" dirty="0">
                <a:solidFill>
                  <a:srgbClr val="000000"/>
                </a:solidFill>
                <a:effectLst/>
                <a:latin typeface="+mn-lt"/>
              </a:rPr>
              <a:t>Elle ne comprend ni les prestations familiales, ni le supplément familial de traitement, ni les indemnités pour travaux supplémentaires ou autres indemnités accessoires</a:t>
            </a:r>
          </a:p>
          <a:p>
            <a:pPr marL="285750" indent="-285750">
              <a:buFont typeface="Wingdings" panose="05000000000000000000" pitchFamily="2" charset="2"/>
              <a:buChar char="Ø"/>
            </a:pPr>
            <a:r>
              <a:rPr lang="fr-FR" sz="1600" b="0" i="0" dirty="0">
                <a:solidFill>
                  <a:srgbClr val="000000"/>
                </a:solidFill>
                <a:effectLst/>
                <a:latin typeface="+mn-lt"/>
              </a:rPr>
              <a:t>On prend la dernière rémunération à plein traitement si le dernier traitement de l'agent est réduit de moitié en raison d'un congé de maladie ou de grave maladie. Il en est de même lorsque le licenciement intervient après un congé non rémunéré.</a:t>
            </a:r>
          </a:p>
        </p:txBody>
      </p:sp>
      <p:sp>
        <p:nvSpPr>
          <p:cNvPr id="6" name="ZoneTexte 5">
            <a:extLst>
              <a:ext uri="{FF2B5EF4-FFF2-40B4-BE49-F238E27FC236}">
                <a16:creationId xmlns:a16="http://schemas.microsoft.com/office/drawing/2014/main" id="{99F868EF-EF70-5EFC-3B85-BA0A2556EE2F}"/>
              </a:ext>
            </a:extLst>
          </p:cNvPr>
          <p:cNvSpPr txBox="1"/>
          <p:nvPr/>
        </p:nvSpPr>
        <p:spPr>
          <a:xfrm>
            <a:off x="376295" y="8463298"/>
            <a:ext cx="8109679" cy="1569660"/>
          </a:xfrm>
          <a:prstGeom prst="rect">
            <a:avLst/>
          </a:prstGeom>
          <a:solidFill>
            <a:schemeClr val="accent6">
              <a:lumMod val="20000"/>
              <a:lumOff val="80000"/>
            </a:schemeClr>
          </a:solidFill>
        </p:spPr>
        <p:txBody>
          <a:bodyPr wrap="square" rtlCol="0">
            <a:spAutoFit/>
          </a:bodyPr>
          <a:lstStyle/>
          <a:p>
            <a:pPr marL="285750" indent="-285750">
              <a:buFont typeface="Wingdings" panose="05000000000000000000" pitchFamily="2" charset="2"/>
              <a:buChar char="Ø"/>
            </a:pPr>
            <a:r>
              <a:rPr lang="fr-FR" sz="1600" dirty="0">
                <a:latin typeface="+mn-lt"/>
              </a:rPr>
              <a:t>L’ancienneté</a:t>
            </a:r>
            <a:r>
              <a:rPr lang="fr-FR" sz="1600" b="0" i="0" dirty="0">
                <a:solidFill>
                  <a:srgbClr val="000000"/>
                </a:solidFill>
                <a:effectLst/>
                <a:latin typeface="+mn-lt"/>
              </a:rPr>
              <a:t> est décomptée à la date à laquelle le contrat a été initialement conclu jusqu'à la date d'effet du licenciement, compte tenu, le cas échéant, des droits à congés annuels restant à courir et de la durée du préavis.</a:t>
            </a:r>
          </a:p>
          <a:p>
            <a:pPr marL="285750" indent="-285750">
              <a:buFont typeface="Wingdings" panose="05000000000000000000" pitchFamily="2" charset="2"/>
              <a:buChar char="Ø"/>
            </a:pPr>
            <a:r>
              <a:rPr lang="fr-FR" sz="1600" b="0" i="0" dirty="0">
                <a:solidFill>
                  <a:srgbClr val="000000"/>
                </a:solidFill>
                <a:effectLst/>
                <a:latin typeface="+mn-lt"/>
              </a:rPr>
              <a:t>En cas de succession de contrats, il ne faut pas que l’agent ait eu plus de 2 mois d’interruption entre 2 contrats et ait demandé sa démission.</a:t>
            </a:r>
          </a:p>
        </p:txBody>
      </p:sp>
      <p:sp>
        <p:nvSpPr>
          <p:cNvPr id="7" name="ZoneTexte 6">
            <a:extLst>
              <a:ext uri="{FF2B5EF4-FFF2-40B4-BE49-F238E27FC236}">
                <a16:creationId xmlns:a16="http://schemas.microsoft.com/office/drawing/2014/main" id="{6E73A6DA-14BF-CC6F-CD09-2976A8F8FD67}"/>
              </a:ext>
            </a:extLst>
          </p:cNvPr>
          <p:cNvSpPr txBox="1"/>
          <p:nvPr/>
        </p:nvSpPr>
        <p:spPr>
          <a:xfrm>
            <a:off x="9526445" y="7632301"/>
            <a:ext cx="6745574" cy="830997"/>
          </a:xfrm>
          <a:prstGeom prst="rect">
            <a:avLst/>
          </a:prstGeom>
          <a:solidFill>
            <a:schemeClr val="accent1">
              <a:lumMod val="40000"/>
              <a:lumOff val="60000"/>
            </a:schemeClr>
          </a:solidFill>
        </p:spPr>
        <p:txBody>
          <a:bodyPr wrap="square" rtlCol="0">
            <a:spAutoFit/>
          </a:bodyPr>
          <a:lstStyle/>
          <a:p>
            <a:r>
              <a:rPr lang="fr-FR" sz="1600" dirty="0">
                <a:latin typeface="+mn-lt"/>
              </a:rPr>
              <a:t>Toute fraction de service égale ou supérieure à six mois sera comptée pour un an ; toute fraction de service inférieure à six mois n'est pas prise en compte</a:t>
            </a:r>
            <a:endParaRPr lang="fr-FR" sz="1600" b="0" i="0" dirty="0">
              <a:solidFill>
                <a:srgbClr val="000000"/>
              </a:solidFill>
              <a:effectLst/>
              <a:latin typeface="+mn-lt"/>
            </a:endParaRPr>
          </a:p>
        </p:txBody>
      </p:sp>
    </p:spTree>
    <p:extLst>
      <p:ext uri="{BB962C8B-B14F-4D97-AF65-F5344CB8AC3E}">
        <p14:creationId xmlns:p14="http://schemas.microsoft.com/office/powerpoint/2010/main" val="22617739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4" grpId="0" animBg="1"/>
      <p:bldP spid="6" grpId="0" animBg="1"/>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5" name="Google Shape;815;p83"/>
          <p:cNvSpPr txBox="1">
            <a:spLocks noGrp="1"/>
          </p:cNvSpPr>
          <p:nvPr>
            <p:ph type="title"/>
          </p:nvPr>
        </p:nvSpPr>
        <p:spPr>
          <a:xfrm>
            <a:off x="820234" y="164998"/>
            <a:ext cx="16282502" cy="1208996"/>
          </a:xfrm>
          <a:prstGeom prst="rect">
            <a:avLst/>
          </a:prstGeom>
          <a:noFill/>
          <a:ln>
            <a:noFill/>
          </a:ln>
        </p:spPr>
        <p:txBody>
          <a:bodyPr spcFirstLastPara="1" wrap="square" lIns="91425" tIns="45700" rIns="91425" bIns="45700" anchor="ctr" anchorCtr="0">
            <a:noAutofit/>
          </a:bodyPr>
          <a:lstStyle/>
          <a:p>
            <a:r>
              <a:rPr lang="fr-FR" sz="6000" b="1" dirty="0">
                <a:solidFill>
                  <a:srgbClr val="663A67"/>
                </a:solidFill>
                <a:latin typeface="Century Gothic" panose="020B0502020202020204" pitchFamily="34" charset="0"/>
              </a:rPr>
              <a:t>L’indemnisation des co</a:t>
            </a:r>
            <a:r>
              <a:rPr lang="fr-FR" sz="6000" b="1" dirty="0">
                <a:latin typeface="Century Gothic" panose="020B0502020202020204" pitchFamily="34" charset="0"/>
              </a:rPr>
              <a:t>ngés annuels</a:t>
            </a:r>
            <a:endParaRPr sz="6000" b="1" dirty="0">
              <a:solidFill>
                <a:srgbClr val="663A67"/>
              </a:solidFill>
              <a:latin typeface="Century Gothic" panose="020B0502020202020204" pitchFamily="34" charset="0"/>
            </a:endParaRPr>
          </a:p>
        </p:txBody>
      </p:sp>
      <p:cxnSp>
        <p:nvCxnSpPr>
          <p:cNvPr id="816" name="Google Shape;816;p83"/>
          <p:cNvCxnSpPr>
            <a:cxnSpLocks/>
          </p:cNvCxnSpPr>
          <p:nvPr/>
        </p:nvCxnSpPr>
        <p:spPr>
          <a:xfrm>
            <a:off x="820234" y="1373994"/>
            <a:ext cx="15283356" cy="0"/>
          </a:xfrm>
          <a:prstGeom prst="straightConnector1">
            <a:avLst/>
          </a:prstGeom>
          <a:noFill/>
          <a:ln w="38100" cap="flat" cmpd="sng">
            <a:solidFill>
              <a:srgbClr val="EE4553"/>
            </a:solidFill>
            <a:prstDash val="solid"/>
            <a:miter lim="800000"/>
            <a:headEnd type="none" w="sm" len="sm"/>
            <a:tailEnd type="none" w="sm" len="sm"/>
          </a:ln>
        </p:spPr>
      </p:cxnSp>
      <p:sp>
        <p:nvSpPr>
          <p:cNvPr id="3" name="ZoneTexte 2">
            <a:extLst>
              <a:ext uri="{FF2B5EF4-FFF2-40B4-BE49-F238E27FC236}">
                <a16:creationId xmlns:a16="http://schemas.microsoft.com/office/drawing/2014/main" id="{72932623-03C5-75FD-8BB8-39783DCCB8DA}"/>
              </a:ext>
            </a:extLst>
          </p:cNvPr>
          <p:cNvSpPr txBox="1"/>
          <p:nvPr/>
        </p:nvSpPr>
        <p:spPr>
          <a:xfrm>
            <a:off x="468880" y="6657454"/>
            <a:ext cx="16932368" cy="461665"/>
          </a:xfrm>
          <a:prstGeom prst="rect">
            <a:avLst/>
          </a:prstGeom>
          <a:noFill/>
        </p:spPr>
        <p:txBody>
          <a:bodyPr wrap="square">
            <a:spAutoFit/>
          </a:bodyPr>
          <a:lstStyle/>
          <a:p>
            <a:pPr algn="ctr"/>
            <a:r>
              <a:rPr lang="fr-FR" sz="2400" dirty="0">
                <a:solidFill>
                  <a:schemeClr val="tx1"/>
                </a:solidFill>
                <a:latin typeface="+mj-lt"/>
              </a:rPr>
              <a:t>MONTANT l’indemnisation des congés annuels = 10 % de la rémunération brute globale perçue par l’agent</a:t>
            </a:r>
          </a:p>
        </p:txBody>
      </p:sp>
      <p:sp>
        <p:nvSpPr>
          <p:cNvPr id="6" name="ZoneTexte 5">
            <a:extLst>
              <a:ext uri="{FF2B5EF4-FFF2-40B4-BE49-F238E27FC236}">
                <a16:creationId xmlns:a16="http://schemas.microsoft.com/office/drawing/2014/main" id="{2770B271-D040-6719-3FF7-D3D7B1799E20}"/>
              </a:ext>
            </a:extLst>
          </p:cNvPr>
          <p:cNvSpPr txBox="1"/>
          <p:nvPr/>
        </p:nvSpPr>
        <p:spPr>
          <a:xfrm>
            <a:off x="1821938" y="7773082"/>
            <a:ext cx="13738936" cy="2035622"/>
          </a:xfrm>
          <a:prstGeom prst="rect">
            <a:avLst/>
          </a:prstGeom>
          <a:noFill/>
        </p:spPr>
        <p:txBody>
          <a:bodyPr wrap="square">
            <a:spAutoFit/>
          </a:bodyPr>
          <a:lstStyle/>
          <a:p>
            <a:pPr algn="just">
              <a:lnSpc>
                <a:spcPct val="115000"/>
              </a:lnSpc>
              <a:spcBef>
                <a:spcPts val="600"/>
              </a:spcBef>
              <a:spcAft>
                <a:spcPts val="1000"/>
              </a:spcAft>
            </a:pPr>
            <a:r>
              <a:rPr lang="fr-FR" sz="2000" dirty="0">
                <a:effectLst/>
                <a:latin typeface="+mj-lt"/>
                <a:ea typeface="Times New Roman" panose="02020603050405020304" pitchFamily="18" charset="0"/>
                <a:cs typeface="Times New Roman" panose="02020603050405020304" pitchFamily="18" charset="0"/>
              </a:rPr>
              <a:t>Durée du congé annuel = 5 fois les obligations hebdomadaires de service.</a:t>
            </a:r>
          </a:p>
          <a:p>
            <a:pPr algn="just">
              <a:lnSpc>
                <a:spcPct val="115000"/>
              </a:lnSpc>
              <a:spcBef>
                <a:spcPts val="600"/>
              </a:spcBef>
              <a:spcAft>
                <a:spcPts val="1000"/>
              </a:spcAft>
            </a:pPr>
            <a:r>
              <a:rPr lang="fr-FR" sz="2000" dirty="0">
                <a:effectLst/>
                <a:latin typeface="+mj-lt"/>
                <a:ea typeface="Times New Roman" panose="02020603050405020304" pitchFamily="18" charset="0"/>
                <a:cs typeface="Times New Roman" panose="02020603050405020304" pitchFamily="18" charset="0"/>
              </a:rPr>
              <a:t>La durée du congé annuel se calcule en nombre de jours effectivement travaillés et non en fonction de la durée hebdomadaire de service. Lorsque le contractuel n’exerce pas ses fonctions pendant la totalité de la période de référence (année civile N), la durée de son congé annuel est calculée au prorata de la durée des services accomplis. </a:t>
            </a:r>
          </a:p>
        </p:txBody>
      </p:sp>
      <p:sp>
        <p:nvSpPr>
          <p:cNvPr id="8" name="ZoneTexte 7">
            <a:extLst>
              <a:ext uri="{FF2B5EF4-FFF2-40B4-BE49-F238E27FC236}">
                <a16:creationId xmlns:a16="http://schemas.microsoft.com/office/drawing/2014/main" id="{340D6B4A-683D-A821-C7DF-73DD2072A5FA}"/>
              </a:ext>
            </a:extLst>
          </p:cNvPr>
          <p:cNvSpPr txBox="1"/>
          <p:nvPr/>
        </p:nvSpPr>
        <p:spPr>
          <a:xfrm>
            <a:off x="762834" y="1767732"/>
            <a:ext cx="14798040" cy="830997"/>
          </a:xfrm>
          <a:prstGeom prst="rect">
            <a:avLst/>
          </a:prstGeom>
          <a:noFill/>
        </p:spPr>
        <p:txBody>
          <a:bodyPr wrap="square">
            <a:spAutoFit/>
          </a:bodyPr>
          <a:lstStyle/>
          <a:p>
            <a:pPr indent="288290" algn="ctr">
              <a:spcBef>
                <a:spcPts val="1200"/>
              </a:spcBef>
            </a:pPr>
            <a:r>
              <a:rPr lang="fr-FR" sz="2400" dirty="0">
                <a:effectLst/>
                <a:latin typeface="+mj-lt"/>
                <a:ea typeface="Times New Roman" panose="02020603050405020304" pitchFamily="18" charset="0"/>
                <a:cs typeface="Times New Roman" panose="02020603050405020304" pitchFamily="18" charset="0"/>
              </a:rPr>
              <a:t>Une indemnité compensatrice de congés annuels vise à compenser les congés annuels non pris au moment de la rupture de l’engagement de l’agent.</a:t>
            </a:r>
          </a:p>
        </p:txBody>
      </p:sp>
      <p:graphicFrame>
        <p:nvGraphicFramePr>
          <p:cNvPr id="10" name="Diagramme 9">
            <a:extLst>
              <a:ext uri="{FF2B5EF4-FFF2-40B4-BE49-F238E27FC236}">
                <a16:creationId xmlns:a16="http://schemas.microsoft.com/office/drawing/2014/main" id="{78F16EE1-C564-0481-2816-F8B905422FF6}"/>
              </a:ext>
            </a:extLst>
          </p:cNvPr>
          <p:cNvGraphicFramePr/>
          <p:nvPr>
            <p:extLst>
              <p:ext uri="{D42A27DB-BD31-4B8C-83A1-F6EECF244321}">
                <p14:modId xmlns:p14="http://schemas.microsoft.com/office/powerpoint/2010/main" val="3411904063"/>
              </p:ext>
            </p:extLst>
          </p:nvPr>
        </p:nvGraphicFramePr>
        <p:xfrm>
          <a:off x="468880" y="3122519"/>
          <a:ext cx="17488704" cy="36764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Graphique 12" descr="Badge à suivre avec un remplissage uni">
            <a:extLst>
              <a:ext uri="{FF2B5EF4-FFF2-40B4-BE49-F238E27FC236}">
                <a16:creationId xmlns:a16="http://schemas.microsoft.com/office/drawing/2014/main" id="{853DCAC1-C29B-83BB-C29D-5B6E478B4B43}"/>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285296" y="4852112"/>
            <a:ext cx="914400" cy="914400"/>
          </a:xfrm>
          <a:prstGeom prst="rect">
            <a:avLst/>
          </a:prstGeom>
        </p:spPr>
      </p:pic>
      <p:sp>
        <p:nvSpPr>
          <p:cNvPr id="14" name="ZoneTexte 13">
            <a:extLst>
              <a:ext uri="{FF2B5EF4-FFF2-40B4-BE49-F238E27FC236}">
                <a16:creationId xmlns:a16="http://schemas.microsoft.com/office/drawing/2014/main" id="{B6D95D4B-5BBD-F42F-5C97-D010756960EE}"/>
              </a:ext>
            </a:extLst>
          </p:cNvPr>
          <p:cNvSpPr txBox="1"/>
          <p:nvPr/>
        </p:nvSpPr>
        <p:spPr>
          <a:xfrm>
            <a:off x="3402656" y="2723571"/>
            <a:ext cx="10668000" cy="523220"/>
          </a:xfrm>
          <a:prstGeom prst="rect">
            <a:avLst/>
          </a:prstGeom>
          <a:noFill/>
        </p:spPr>
        <p:txBody>
          <a:bodyPr wrap="square" rtlCol="0">
            <a:spAutoFit/>
          </a:bodyPr>
          <a:lstStyle/>
          <a:p>
            <a:r>
              <a:rPr lang="fr-FR" sz="2800" b="1" dirty="0">
                <a:solidFill>
                  <a:schemeClr val="accent5">
                    <a:lumMod val="75000"/>
                  </a:schemeClr>
                </a:solidFill>
                <a:latin typeface="+mj-lt"/>
              </a:rPr>
              <a:t>DOUBLE CONDITION POUR Y PRETENDRE</a:t>
            </a:r>
          </a:p>
        </p:txBody>
      </p:sp>
      <p:pic>
        <p:nvPicPr>
          <p:cNvPr id="16" name="Graphique 15" descr="Informations avec un remplissage uni">
            <a:extLst>
              <a:ext uri="{FF2B5EF4-FFF2-40B4-BE49-F238E27FC236}">
                <a16:creationId xmlns:a16="http://schemas.microsoft.com/office/drawing/2014/main" id="{3864651E-8712-166F-0BF0-23FA3A924340}"/>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20234" y="7552861"/>
            <a:ext cx="914400" cy="914400"/>
          </a:xfrm>
          <a:prstGeom prst="rect">
            <a:avLst/>
          </a:prstGeom>
        </p:spPr>
      </p:pic>
    </p:spTree>
    <p:extLst>
      <p:ext uri="{BB962C8B-B14F-4D97-AF65-F5344CB8AC3E}">
        <p14:creationId xmlns:p14="http://schemas.microsoft.com/office/powerpoint/2010/main" val="47420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Graphic spid="10" grpId="0">
        <p:bldAsOne/>
      </p:bldGraphic>
      <p:bldP spid="14"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5" name="Google Shape;815;p83"/>
          <p:cNvSpPr txBox="1">
            <a:spLocks noGrp="1"/>
          </p:cNvSpPr>
          <p:nvPr>
            <p:ph type="title"/>
          </p:nvPr>
        </p:nvSpPr>
        <p:spPr>
          <a:xfrm>
            <a:off x="719138" y="491249"/>
            <a:ext cx="17160752" cy="1024208"/>
          </a:xfrm>
          <a:prstGeom prst="rect">
            <a:avLst/>
          </a:prstGeom>
          <a:noFill/>
          <a:ln>
            <a:noFill/>
          </a:ln>
        </p:spPr>
        <p:txBody>
          <a:bodyPr spcFirstLastPara="1" wrap="square" lIns="91425" tIns="45700" rIns="91425" bIns="45700" anchor="ctr" anchorCtr="0">
            <a:noAutofit/>
          </a:bodyPr>
          <a:lstStyle/>
          <a:p>
            <a:r>
              <a:rPr lang="fr-FR" sz="4400" b="1" dirty="0">
                <a:solidFill>
                  <a:srgbClr val="663A67"/>
                </a:solidFill>
                <a:latin typeface="Century Gothic" panose="020B0502020202020204" pitchFamily="34" charset="0"/>
              </a:rPr>
              <a:t>L’indemnisation des jours acquis sur le compte épargne temps</a:t>
            </a:r>
          </a:p>
        </p:txBody>
      </p:sp>
      <p:cxnSp>
        <p:nvCxnSpPr>
          <p:cNvPr id="816" name="Google Shape;816;p83"/>
          <p:cNvCxnSpPr>
            <a:cxnSpLocks/>
          </p:cNvCxnSpPr>
          <p:nvPr/>
        </p:nvCxnSpPr>
        <p:spPr>
          <a:xfrm>
            <a:off x="719138" y="1573201"/>
            <a:ext cx="16850433" cy="0"/>
          </a:xfrm>
          <a:prstGeom prst="straightConnector1">
            <a:avLst/>
          </a:prstGeom>
          <a:noFill/>
          <a:ln w="38100" cap="flat" cmpd="sng">
            <a:solidFill>
              <a:srgbClr val="EE4553"/>
            </a:solidFill>
            <a:prstDash val="solid"/>
            <a:miter lim="800000"/>
            <a:headEnd type="none" w="sm" len="sm"/>
            <a:tailEnd type="none" w="sm" len="sm"/>
          </a:ln>
        </p:spPr>
      </p:cxnSp>
      <p:pic>
        <p:nvPicPr>
          <p:cNvPr id="13" name="Graphique 12" descr="Avertissement avec un remplissage uni">
            <a:extLst>
              <a:ext uri="{FF2B5EF4-FFF2-40B4-BE49-F238E27FC236}">
                <a16:creationId xmlns:a16="http://schemas.microsoft.com/office/drawing/2014/main" id="{38B55C41-7A39-FD03-6B2C-B8EF954F2A6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482700" y="8164599"/>
            <a:ext cx="669950" cy="669950"/>
          </a:xfrm>
          <a:prstGeom prst="rect">
            <a:avLst/>
          </a:prstGeom>
        </p:spPr>
      </p:pic>
      <p:graphicFrame>
        <p:nvGraphicFramePr>
          <p:cNvPr id="3" name="Diagramme 2">
            <a:extLst>
              <a:ext uri="{FF2B5EF4-FFF2-40B4-BE49-F238E27FC236}">
                <a16:creationId xmlns:a16="http://schemas.microsoft.com/office/drawing/2014/main" id="{C6ADD03A-6EAA-64F3-EB47-23D1B277DE70}"/>
              </a:ext>
            </a:extLst>
          </p:cNvPr>
          <p:cNvGraphicFramePr/>
          <p:nvPr>
            <p:extLst>
              <p:ext uri="{D42A27DB-BD31-4B8C-83A1-F6EECF244321}">
                <p14:modId xmlns:p14="http://schemas.microsoft.com/office/powerpoint/2010/main" val="1689536482"/>
              </p:ext>
            </p:extLst>
          </p:nvPr>
        </p:nvGraphicFramePr>
        <p:xfrm>
          <a:off x="408819" y="2523268"/>
          <a:ext cx="17160752" cy="4493589"/>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ZoneTexte 4">
            <a:extLst>
              <a:ext uri="{FF2B5EF4-FFF2-40B4-BE49-F238E27FC236}">
                <a16:creationId xmlns:a16="http://schemas.microsoft.com/office/drawing/2014/main" id="{EEE6E874-F3AD-F3F4-5048-C746E32D62CF}"/>
              </a:ext>
            </a:extLst>
          </p:cNvPr>
          <p:cNvSpPr txBox="1"/>
          <p:nvPr/>
        </p:nvSpPr>
        <p:spPr>
          <a:xfrm>
            <a:off x="1081182" y="2060635"/>
            <a:ext cx="15685341" cy="984885"/>
          </a:xfrm>
          <a:prstGeom prst="rect">
            <a:avLst/>
          </a:prstGeom>
          <a:noFill/>
        </p:spPr>
        <p:txBody>
          <a:bodyPr wrap="square">
            <a:spAutoFit/>
          </a:bodyPr>
          <a:lstStyle/>
          <a:p>
            <a:pPr marL="288290" indent="-288290" algn="just">
              <a:spcBef>
                <a:spcPts val="1200"/>
              </a:spcBef>
              <a:tabLst>
                <a:tab pos="288290" algn="l"/>
                <a:tab pos="449580" algn="l"/>
              </a:tabLst>
            </a:pPr>
            <a:r>
              <a:rPr lang="fr-FR" sz="2000" dirty="0">
                <a:effectLst/>
                <a:latin typeface="+mj-lt"/>
                <a:ea typeface="Times New Roman" panose="02020603050405020304" pitchFamily="18" charset="0"/>
                <a:cs typeface="Tahoma" panose="020B0604030504040204" pitchFamily="34" charset="0"/>
              </a:rPr>
              <a:t>Les contractuels pouvant bénéficier d’un CET sont ceux recrutés sur des emplois à temps complet ou à temps non complet dès lors qu’ils sont employés de manière continue et ont accompli au moins une année de service</a:t>
            </a:r>
            <a:r>
              <a:rPr lang="fr-FR" sz="1400" dirty="0">
                <a:effectLst/>
                <a:latin typeface="Tahoma" panose="020B0604030504040204" pitchFamily="34" charset="0"/>
                <a:ea typeface="Times New Roman" panose="02020603050405020304" pitchFamily="18" charset="0"/>
                <a:cs typeface="Tahoma" panose="020B0604030504040204" pitchFamily="34" charset="0"/>
              </a:rPr>
              <a:t>.</a:t>
            </a:r>
            <a:endParaRPr lang="fr-FR" sz="1600" dirty="0">
              <a:effectLst/>
              <a:latin typeface="Tahoma" panose="020B0604030504040204" pitchFamily="34" charset="0"/>
              <a:ea typeface="Times New Roman" panose="02020603050405020304" pitchFamily="18" charset="0"/>
              <a:cs typeface="Times New Roman" panose="02020603050405020304" pitchFamily="18" charset="0"/>
            </a:endParaRPr>
          </a:p>
          <a:p>
            <a:pPr marL="288290" indent="-288290" algn="just">
              <a:spcBef>
                <a:spcPts val="1200"/>
              </a:spcBef>
              <a:spcAft>
                <a:spcPts val="0"/>
              </a:spcAft>
              <a:tabLst>
                <a:tab pos="288290" algn="l"/>
                <a:tab pos="449580" algn="l"/>
              </a:tabLst>
            </a:pPr>
            <a:r>
              <a:rPr lang="fr-FR" sz="800" dirty="0">
                <a:effectLst/>
                <a:latin typeface="Tahoma" panose="020B0604030504040204" pitchFamily="34" charset="0"/>
                <a:ea typeface="Times New Roman" panose="02020603050405020304" pitchFamily="18" charset="0"/>
                <a:cs typeface="Tahoma" panose="020B0604030504040204" pitchFamily="34" charset="0"/>
              </a:rPr>
              <a:t> </a:t>
            </a:r>
            <a:endParaRPr lang="fr-FR" sz="1600" dirty="0">
              <a:effectLst/>
              <a:latin typeface="Tahoma" panose="020B0604030504040204" pitchFamily="34" charset="0"/>
              <a:ea typeface="Times New Roman" panose="02020603050405020304" pitchFamily="18" charset="0"/>
              <a:cs typeface="Times New Roman" panose="02020603050405020304" pitchFamily="18" charset="0"/>
            </a:endParaRPr>
          </a:p>
        </p:txBody>
      </p:sp>
      <p:pic>
        <p:nvPicPr>
          <p:cNvPr id="9" name="Graphique 8" descr="Informations avec un remplissage uni">
            <a:extLst>
              <a:ext uri="{FF2B5EF4-FFF2-40B4-BE49-F238E27FC236}">
                <a16:creationId xmlns:a16="http://schemas.microsoft.com/office/drawing/2014/main" id="{524B37ED-3450-6294-026E-A61F1A4AD05D}"/>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99730" y="2056199"/>
            <a:ext cx="681452" cy="681452"/>
          </a:xfrm>
          <a:prstGeom prst="rect">
            <a:avLst/>
          </a:prstGeom>
        </p:spPr>
      </p:pic>
      <p:graphicFrame>
        <p:nvGraphicFramePr>
          <p:cNvPr id="10" name="Tableau 9">
            <a:extLst>
              <a:ext uri="{FF2B5EF4-FFF2-40B4-BE49-F238E27FC236}">
                <a16:creationId xmlns:a16="http://schemas.microsoft.com/office/drawing/2014/main" id="{169F9EE7-ACC2-B3F1-573D-061C7A93656F}"/>
              </a:ext>
            </a:extLst>
          </p:cNvPr>
          <p:cNvGraphicFramePr>
            <a:graphicFrameLocks noGrp="1"/>
          </p:cNvGraphicFramePr>
          <p:nvPr>
            <p:extLst>
              <p:ext uri="{D42A27DB-BD31-4B8C-83A1-F6EECF244321}">
                <p14:modId xmlns:p14="http://schemas.microsoft.com/office/powerpoint/2010/main" val="493864070"/>
              </p:ext>
            </p:extLst>
          </p:nvPr>
        </p:nvGraphicFramePr>
        <p:xfrm>
          <a:off x="8157028" y="7168471"/>
          <a:ext cx="5109725" cy="2604671"/>
        </p:xfrm>
        <a:graphic>
          <a:graphicData uri="http://schemas.openxmlformats.org/drawingml/2006/table">
            <a:tbl>
              <a:tblPr firstRow="1" bandRow="1">
                <a:tableStyleId>{5C22544A-7EE6-4342-B048-85BDC9FD1C3A}</a:tableStyleId>
              </a:tblPr>
              <a:tblGrid>
                <a:gridCol w="1971752">
                  <a:extLst>
                    <a:ext uri="{9D8B030D-6E8A-4147-A177-3AD203B41FA5}">
                      <a16:colId xmlns:a16="http://schemas.microsoft.com/office/drawing/2014/main" val="2959139433"/>
                    </a:ext>
                  </a:extLst>
                </a:gridCol>
                <a:gridCol w="3137973">
                  <a:extLst>
                    <a:ext uri="{9D8B030D-6E8A-4147-A177-3AD203B41FA5}">
                      <a16:colId xmlns:a16="http://schemas.microsoft.com/office/drawing/2014/main" val="3517707027"/>
                    </a:ext>
                  </a:extLst>
                </a:gridCol>
              </a:tblGrid>
              <a:tr h="805325">
                <a:tc>
                  <a:txBody>
                    <a:bodyPr/>
                    <a:lstStyle/>
                    <a:p>
                      <a:pPr algn="ctr">
                        <a:spcBef>
                          <a:spcPts val="1800"/>
                        </a:spcBef>
                      </a:pPr>
                      <a:r>
                        <a:rPr lang="fr-FR" sz="1800" dirty="0"/>
                        <a:t>CATEGORIE HIERARCHIQUE</a:t>
                      </a:r>
                    </a:p>
                  </a:txBody>
                  <a:tcPr anchor="ctr"/>
                </a:tc>
                <a:tc>
                  <a:txBody>
                    <a:bodyPr/>
                    <a:lstStyle/>
                    <a:p>
                      <a:pPr algn="ctr">
                        <a:spcBef>
                          <a:spcPts val="1800"/>
                        </a:spcBef>
                      </a:pPr>
                      <a:r>
                        <a:rPr lang="fr-FR" sz="1800" dirty="0"/>
                        <a:t>MONTANT FORFAITAIRE AU 01/01/2024</a:t>
                      </a:r>
                    </a:p>
                  </a:txBody>
                  <a:tcPr anchor="ctr"/>
                </a:tc>
                <a:extLst>
                  <a:ext uri="{0D108BD9-81ED-4DB2-BD59-A6C34878D82A}">
                    <a16:rowId xmlns:a16="http://schemas.microsoft.com/office/drawing/2014/main" val="990138359"/>
                  </a:ext>
                </a:extLst>
              </a:tr>
              <a:tr h="599782">
                <a:tc>
                  <a:txBody>
                    <a:bodyPr/>
                    <a:lstStyle/>
                    <a:p>
                      <a:pPr algn="ctr">
                        <a:spcBef>
                          <a:spcPts val="1800"/>
                        </a:spcBef>
                      </a:pPr>
                      <a:r>
                        <a:rPr lang="fr-FR" sz="2000" dirty="0"/>
                        <a:t>A</a:t>
                      </a:r>
                    </a:p>
                  </a:txBody>
                  <a:tcPr anchor="ctr"/>
                </a:tc>
                <a:tc>
                  <a:txBody>
                    <a:bodyPr/>
                    <a:lstStyle/>
                    <a:p>
                      <a:pPr algn="ctr">
                        <a:spcBef>
                          <a:spcPts val="1800"/>
                        </a:spcBef>
                      </a:pPr>
                      <a:r>
                        <a:rPr lang="fr-FR" sz="2000" dirty="0">
                          <a:effectLst/>
                          <a:latin typeface="Tahoma" panose="020B0604030504040204" pitchFamily="34" charset="0"/>
                          <a:ea typeface="Times New Roman" panose="02020603050405020304" pitchFamily="18" charset="0"/>
                          <a:cs typeface="Times New Roman" panose="02020603050405020304" pitchFamily="18" charset="0"/>
                        </a:rPr>
                        <a:t>150 euros pour un jour</a:t>
                      </a:r>
                      <a:endParaRPr lang="fr-FR" sz="2000" dirty="0"/>
                    </a:p>
                  </a:txBody>
                  <a:tcPr anchor="ctr"/>
                </a:tc>
                <a:extLst>
                  <a:ext uri="{0D108BD9-81ED-4DB2-BD59-A6C34878D82A}">
                    <a16:rowId xmlns:a16="http://schemas.microsoft.com/office/drawing/2014/main" val="470695578"/>
                  </a:ext>
                </a:extLst>
              </a:tr>
              <a:tr h="599782">
                <a:tc>
                  <a:txBody>
                    <a:bodyPr/>
                    <a:lstStyle/>
                    <a:p>
                      <a:pPr algn="ctr">
                        <a:spcBef>
                          <a:spcPts val="1800"/>
                        </a:spcBef>
                      </a:pPr>
                      <a:r>
                        <a:rPr lang="fr-FR" sz="2000" dirty="0"/>
                        <a:t>B</a:t>
                      </a:r>
                    </a:p>
                  </a:txBody>
                  <a:tcPr anchor="ctr"/>
                </a:tc>
                <a:tc>
                  <a:txBody>
                    <a:bodyPr/>
                    <a:lstStyle/>
                    <a:p>
                      <a:pPr marL="0" marR="0" lvl="0" indent="0" algn="ctr" defTabSz="914400" rtl="0" eaLnBrk="1" fontAlgn="auto" latinLnBrk="0" hangingPunct="1">
                        <a:lnSpc>
                          <a:spcPct val="100000"/>
                        </a:lnSpc>
                        <a:spcBef>
                          <a:spcPts val="1800"/>
                        </a:spcBef>
                        <a:spcAft>
                          <a:spcPts val="0"/>
                        </a:spcAft>
                        <a:buClr>
                          <a:srgbClr val="000000"/>
                        </a:buClr>
                        <a:buSzTx/>
                        <a:buFont typeface="Arial"/>
                        <a:buNone/>
                        <a:tabLst/>
                        <a:defRPr/>
                      </a:pPr>
                      <a:r>
                        <a:rPr lang="fr-FR" sz="2000" dirty="0">
                          <a:effectLst/>
                          <a:latin typeface="Tahoma" panose="020B0604030504040204" pitchFamily="34" charset="0"/>
                          <a:ea typeface="Times New Roman" panose="02020603050405020304" pitchFamily="18" charset="0"/>
                          <a:cs typeface="Times New Roman" panose="02020603050405020304" pitchFamily="18" charset="0"/>
                        </a:rPr>
                        <a:t>100 euros pour un jour</a:t>
                      </a:r>
                      <a:endParaRPr lang="fr-FR" sz="2000" dirty="0"/>
                    </a:p>
                  </a:txBody>
                  <a:tcPr anchor="ctr"/>
                </a:tc>
                <a:extLst>
                  <a:ext uri="{0D108BD9-81ED-4DB2-BD59-A6C34878D82A}">
                    <a16:rowId xmlns:a16="http://schemas.microsoft.com/office/drawing/2014/main" val="2851693456"/>
                  </a:ext>
                </a:extLst>
              </a:tr>
              <a:tr h="599782">
                <a:tc>
                  <a:txBody>
                    <a:bodyPr/>
                    <a:lstStyle/>
                    <a:p>
                      <a:pPr algn="ctr">
                        <a:spcBef>
                          <a:spcPts val="1800"/>
                        </a:spcBef>
                      </a:pPr>
                      <a:r>
                        <a:rPr lang="fr-FR" sz="2000" dirty="0"/>
                        <a:t>C </a:t>
                      </a:r>
                    </a:p>
                  </a:txBody>
                  <a:tcPr anchor="ctr"/>
                </a:tc>
                <a:tc>
                  <a:txBody>
                    <a:bodyPr/>
                    <a:lstStyle/>
                    <a:p>
                      <a:pPr algn="ctr">
                        <a:spcBef>
                          <a:spcPts val="1800"/>
                        </a:spcBef>
                      </a:pPr>
                      <a:r>
                        <a:rPr lang="fr-FR" sz="2000" dirty="0">
                          <a:effectLst/>
                          <a:latin typeface="Tahoma" panose="020B0604030504040204" pitchFamily="34" charset="0"/>
                          <a:ea typeface="Times New Roman" panose="02020603050405020304" pitchFamily="18" charset="0"/>
                          <a:cs typeface="Times New Roman" panose="02020603050405020304" pitchFamily="18" charset="0"/>
                        </a:rPr>
                        <a:t>83 euros pour un jour</a:t>
                      </a:r>
                      <a:endParaRPr lang="fr-FR" sz="2000" dirty="0"/>
                    </a:p>
                  </a:txBody>
                  <a:tcPr anchor="ctr"/>
                </a:tc>
                <a:extLst>
                  <a:ext uri="{0D108BD9-81ED-4DB2-BD59-A6C34878D82A}">
                    <a16:rowId xmlns:a16="http://schemas.microsoft.com/office/drawing/2014/main" val="1833058105"/>
                  </a:ext>
                </a:extLst>
              </a:tr>
            </a:tbl>
          </a:graphicData>
        </a:graphic>
      </p:graphicFrame>
      <p:graphicFrame>
        <p:nvGraphicFramePr>
          <p:cNvPr id="15" name="Diagramme 14">
            <a:extLst>
              <a:ext uri="{FF2B5EF4-FFF2-40B4-BE49-F238E27FC236}">
                <a16:creationId xmlns:a16="http://schemas.microsoft.com/office/drawing/2014/main" id="{4AD552DD-3581-22BA-B832-FB04ED416A9E}"/>
              </a:ext>
            </a:extLst>
          </p:cNvPr>
          <p:cNvGraphicFramePr/>
          <p:nvPr>
            <p:extLst>
              <p:ext uri="{D42A27DB-BD31-4B8C-83A1-F6EECF244321}">
                <p14:modId xmlns:p14="http://schemas.microsoft.com/office/powerpoint/2010/main" val="1667191033"/>
              </p:ext>
            </p:extLst>
          </p:nvPr>
        </p:nvGraphicFramePr>
        <p:xfrm>
          <a:off x="602903" y="6639887"/>
          <a:ext cx="6199832" cy="315393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16" name="Flèche : droite 15">
            <a:extLst>
              <a:ext uri="{FF2B5EF4-FFF2-40B4-BE49-F238E27FC236}">
                <a16:creationId xmlns:a16="http://schemas.microsoft.com/office/drawing/2014/main" id="{A2D22C0A-69D6-980B-6CD7-4466E6AB0B7E}"/>
              </a:ext>
            </a:extLst>
          </p:cNvPr>
          <p:cNvSpPr/>
          <p:nvPr/>
        </p:nvSpPr>
        <p:spPr>
          <a:xfrm>
            <a:off x="7062161" y="8173130"/>
            <a:ext cx="978408" cy="4846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Accolade fermante 16">
            <a:extLst>
              <a:ext uri="{FF2B5EF4-FFF2-40B4-BE49-F238E27FC236}">
                <a16:creationId xmlns:a16="http://schemas.microsoft.com/office/drawing/2014/main" id="{DE2885AA-9A08-0AD5-B18D-457A3E1F9E8E}"/>
              </a:ext>
            </a:extLst>
          </p:cNvPr>
          <p:cNvSpPr/>
          <p:nvPr/>
        </p:nvSpPr>
        <p:spPr>
          <a:xfrm rot="10800000" flipV="1">
            <a:off x="2677744" y="7057749"/>
            <a:ext cx="512466" cy="2715393"/>
          </a:xfrm>
          <a:prstGeom prst="rightBrace">
            <a:avLst/>
          </a:prstGeom>
          <a:ln w="57150">
            <a:solidFill>
              <a:schemeClr val="accent5"/>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8" name="ZoneTexte 17">
            <a:extLst>
              <a:ext uri="{FF2B5EF4-FFF2-40B4-BE49-F238E27FC236}">
                <a16:creationId xmlns:a16="http://schemas.microsoft.com/office/drawing/2014/main" id="{C5F76CD4-0CD3-79A8-A04E-6A857200CA4A}"/>
              </a:ext>
            </a:extLst>
          </p:cNvPr>
          <p:cNvSpPr txBox="1"/>
          <p:nvPr/>
        </p:nvSpPr>
        <p:spPr>
          <a:xfrm>
            <a:off x="2853733" y="7818886"/>
            <a:ext cx="1698172" cy="1015663"/>
          </a:xfrm>
          <a:prstGeom prst="rect">
            <a:avLst/>
          </a:prstGeom>
          <a:noFill/>
        </p:spPr>
        <p:txBody>
          <a:bodyPr wrap="square" rtlCol="0">
            <a:spAutoFit/>
          </a:bodyPr>
          <a:lstStyle/>
          <a:p>
            <a:pPr algn="ctr"/>
            <a:r>
              <a:rPr lang="fr-FR" sz="2000" dirty="0">
                <a:solidFill>
                  <a:schemeClr val="accent5">
                    <a:lumMod val="75000"/>
                  </a:schemeClr>
                </a:solidFill>
                <a:latin typeface="+mj-lt"/>
              </a:rPr>
              <a:t>Utilisation des jours CET</a:t>
            </a:r>
          </a:p>
        </p:txBody>
      </p:sp>
    </p:spTree>
    <p:extLst>
      <p:ext uri="{BB962C8B-B14F-4D97-AF65-F5344CB8AC3E}">
        <p14:creationId xmlns:p14="http://schemas.microsoft.com/office/powerpoint/2010/main" val="339214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Graphic spid="15" grpId="0">
        <p:bldAsOne/>
      </p:bldGraphic>
      <p:bldP spid="16" grpId="0" animBg="1"/>
      <p:bldP spid="17" grpId="0" animBg="1"/>
      <p:bldP spid="1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23"/>
        <p:cNvGrpSpPr/>
        <p:nvPr/>
      </p:nvGrpSpPr>
      <p:grpSpPr>
        <a:xfrm>
          <a:off x="0" y="0"/>
          <a:ext cx="0" cy="0"/>
          <a:chOff x="0" y="0"/>
          <a:chExt cx="0" cy="0"/>
        </a:xfrm>
      </p:grpSpPr>
      <p:sp>
        <p:nvSpPr>
          <p:cNvPr id="1226" name="Google Shape;1226;p115"/>
          <p:cNvSpPr txBox="1">
            <a:spLocks noGrp="1"/>
          </p:cNvSpPr>
          <p:nvPr>
            <p:ph type="title"/>
          </p:nvPr>
        </p:nvSpPr>
        <p:spPr>
          <a:xfrm>
            <a:off x="1466568" y="714375"/>
            <a:ext cx="7417619" cy="8858249"/>
          </a:xfrm>
          <a:prstGeom prst="rect">
            <a:avLst/>
          </a:prstGeom>
          <a:solidFill>
            <a:schemeClr val="tx2">
              <a:lumMod val="75000"/>
            </a:schemeClr>
          </a:solidFill>
          <a:ln>
            <a:noFill/>
          </a:ln>
        </p:spPr>
        <p:txBody>
          <a:bodyPr spcFirstLastPara="1" wrap="square" lIns="360000" tIns="360000" rIns="360000" bIns="360000" anchor="t" anchorCtr="0">
            <a:normAutofit/>
          </a:bodyPr>
          <a:lstStyle/>
          <a:p>
            <a:pPr algn="ctr"/>
            <a:br>
              <a:rPr lang="en-ID" dirty="0"/>
            </a:br>
            <a:br>
              <a:rPr lang="en-ID" dirty="0"/>
            </a:br>
            <a:br>
              <a:rPr lang="en-ID" dirty="0">
                <a:solidFill>
                  <a:schemeClr val="bg1"/>
                </a:solidFill>
              </a:rPr>
            </a:br>
            <a:r>
              <a:rPr lang="en-ID" b="1" dirty="0">
                <a:solidFill>
                  <a:schemeClr val="bg1"/>
                </a:solidFill>
                <a:latin typeface="Century Gothic" panose="020B0502020202020204" pitchFamily="34" charset="0"/>
              </a:rPr>
              <a:t>Avez-vous des questions ?</a:t>
            </a:r>
            <a:endParaRPr b="1" dirty="0">
              <a:solidFill>
                <a:schemeClr val="bg1"/>
              </a:solidFill>
              <a:latin typeface="Century Gothic" panose="020B0502020202020204" pitchFamily="34" charset="0"/>
            </a:endParaRPr>
          </a:p>
        </p:txBody>
      </p:sp>
      <p:pic>
        <p:nvPicPr>
          <p:cNvPr id="3" name="Image 2">
            <a:extLst>
              <a:ext uri="{FF2B5EF4-FFF2-40B4-BE49-F238E27FC236}">
                <a16:creationId xmlns:a16="http://schemas.microsoft.com/office/drawing/2014/main" id="{655FCE51-1A52-9756-BCF8-2E6D5C1F77A3}"/>
              </a:ext>
            </a:extLst>
          </p:cNvPr>
          <p:cNvPicPr>
            <a:picLocks noChangeAspect="1"/>
          </p:cNvPicPr>
          <p:nvPr/>
        </p:nvPicPr>
        <p:blipFill>
          <a:blip r:embed="rId3"/>
          <a:stretch>
            <a:fillRect/>
          </a:stretch>
        </p:blipFill>
        <p:spPr>
          <a:xfrm>
            <a:off x="9922245" y="1427245"/>
            <a:ext cx="7417619" cy="7150698"/>
          </a:xfrm>
          <a:prstGeom prst="rect">
            <a:avLst/>
          </a:prstGeom>
        </p:spPr>
      </p:pic>
    </p:spTree>
    <p:extLst>
      <p:ext uri="{BB962C8B-B14F-4D97-AF65-F5344CB8AC3E}">
        <p14:creationId xmlns:p14="http://schemas.microsoft.com/office/powerpoint/2010/main" val="16678738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23"/>
        <p:cNvGrpSpPr/>
        <p:nvPr/>
      </p:nvGrpSpPr>
      <p:grpSpPr>
        <a:xfrm>
          <a:off x="0" y="0"/>
          <a:ext cx="0" cy="0"/>
          <a:chOff x="0" y="0"/>
          <a:chExt cx="0" cy="0"/>
        </a:xfrm>
      </p:grpSpPr>
      <p:pic>
        <p:nvPicPr>
          <p:cNvPr id="7" name="Image 6">
            <a:extLst>
              <a:ext uri="{FF2B5EF4-FFF2-40B4-BE49-F238E27FC236}">
                <a16:creationId xmlns:a16="http://schemas.microsoft.com/office/drawing/2014/main" id="{4DCC86A7-D14E-677B-B6A5-0378960B54EB}"/>
              </a:ext>
            </a:extLst>
          </p:cNvPr>
          <p:cNvPicPr>
            <a:picLocks noChangeAspect="1"/>
          </p:cNvPicPr>
          <p:nvPr/>
        </p:nvPicPr>
        <p:blipFill>
          <a:blip r:embed="rId3"/>
          <a:stretch>
            <a:fillRect/>
          </a:stretch>
        </p:blipFill>
        <p:spPr>
          <a:xfrm>
            <a:off x="5924491" y="2480078"/>
            <a:ext cx="2250850" cy="1877368"/>
          </a:xfrm>
          <a:prstGeom prst="rect">
            <a:avLst/>
          </a:prstGeom>
        </p:spPr>
      </p:pic>
      <p:sp>
        <p:nvSpPr>
          <p:cNvPr id="1226" name="Google Shape;1226;p115"/>
          <p:cNvSpPr txBox="1">
            <a:spLocks noGrp="1"/>
          </p:cNvSpPr>
          <p:nvPr>
            <p:ph type="title"/>
          </p:nvPr>
        </p:nvSpPr>
        <p:spPr>
          <a:xfrm>
            <a:off x="202159" y="413994"/>
            <a:ext cx="5427550" cy="9479032"/>
          </a:xfrm>
          <a:prstGeom prst="rect">
            <a:avLst/>
          </a:prstGeom>
          <a:solidFill>
            <a:srgbClr val="663A67"/>
          </a:solidFill>
          <a:ln>
            <a:noFill/>
          </a:ln>
        </p:spPr>
        <p:txBody>
          <a:bodyPr spcFirstLastPara="1" wrap="square" lIns="360000" tIns="360000" rIns="360000" bIns="360000" anchor="t" anchorCtr="0">
            <a:normAutofit/>
          </a:bodyPr>
          <a:lstStyle/>
          <a:p>
            <a:pPr algn="ctr"/>
            <a:br>
              <a:rPr lang="en-ID" dirty="0"/>
            </a:br>
            <a:br>
              <a:rPr lang="en-ID" dirty="0"/>
            </a:br>
            <a:br>
              <a:rPr lang="en-ID" dirty="0"/>
            </a:br>
            <a:r>
              <a:rPr lang="en-ID" sz="6000" b="1" dirty="0">
                <a:solidFill>
                  <a:schemeClr val="bg1"/>
                </a:solidFill>
                <a:latin typeface="Century Gothic" panose="020B0502020202020204" pitchFamily="34" charset="0"/>
              </a:rPr>
              <a:t>Merci pour votre participation</a:t>
            </a:r>
            <a:endParaRPr sz="6000" b="1" dirty="0">
              <a:solidFill>
                <a:schemeClr val="bg1"/>
              </a:solidFill>
              <a:latin typeface="Century Gothic" panose="020B0502020202020204" pitchFamily="34" charset="0"/>
            </a:endParaRPr>
          </a:p>
        </p:txBody>
      </p:sp>
      <p:sp>
        <p:nvSpPr>
          <p:cNvPr id="2" name="ZoneTexte 1">
            <a:extLst>
              <a:ext uri="{FF2B5EF4-FFF2-40B4-BE49-F238E27FC236}">
                <a16:creationId xmlns:a16="http://schemas.microsoft.com/office/drawing/2014/main" id="{3A36902B-096B-3EF7-26F6-D8C53137E1D5}"/>
              </a:ext>
            </a:extLst>
          </p:cNvPr>
          <p:cNvSpPr txBox="1"/>
          <p:nvPr/>
        </p:nvSpPr>
        <p:spPr>
          <a:xfrm>
            <a:off x="8175341" y="1381752"/>
            <a:ext cx="8965904" cy="4555093"/>
          </a:xfrm>
          <a:prstGeom prst="rect">
            <a:avLst/>
          </a:prstGeom>
          <a:solidFill>
            <a:schemeClr val="accent1">
              <a:lumMod val="40000"/>
              <a:lumOff val="60000"/>
            </a:schemeClr>
          </a:solidFill>
        </p:spPr>
        <p:txBody>
          <a:bodyPr wrap="square" rtlCol="0">
            <a:spAutoFit/>
          </a:bodyPr>
          <a:lstStyle/>
          <a:p>
            <a:pPr algn="ctr"/>
            <a:r>
              <a:rPr lang="fr-FR" sz="2400" b="1" dirty="0">
                <a:solidFill>
                  <a:schemeClr val="tx1"/>
                </a:solidFill>
                <a:latin typeface="+mj-lt"/>
              </a:rPr>
              <a:t>« 1h pour en parler » les jeudis de 9h à 10h</a:t>
            </a:r>
          </a:p>
          <a:p>
            <a:pPr algn="ctr"/>
            <a:endParaRPr lang="fr-FR" sz="2400" b="1" dirty="0">
              <a:solidFill>
                <a:schemeClr val="tx1"/>
              </a:solidFill>
              <a:latin typeface="+mj-lt"/>
            </a:endParaRPr>
          </a:p>
          <a:p>
            <a:pPr marL="457200" indent="-457200">
              <a:buFont typeface="Wingdings" panose="05000000000000000000" pitchFamily="2" charset="2"/>
              <a:buChar char="Ø"/>
            </a:pPr>
            <a:r>
              <a:rPr lang="fr-FR" sz="2200" dirty="0">
                <a:solidFill>
                  <a:schemeClr val="tx1"/>
                </a:solidFill>
                <a:latin typeface="+mj-lt"/>
              </a:rPr>
              <a:t>11 avril – le rapport social unique</a:t>
            </a:r>
          </a:p>
          <a:p>
            <a:pPr marL="457200" indent="-457200">
              <a:buFont typeface="Wingdings" panose="05000000000000000000" pitchFamily="2" charset="2"/>
              <a:buChar char="Ø"/>
            </a:pPr>
            <a:endParaRPr lang="fr-FR" sz="2200" dirty="0">
              <a:solidFill>
                <a:schemeClr val="tx1"/>
              </a:solidFill>
              <a:latin typeface="+mj-lt"/>
            </a:endParaRPr>
          </a:p>
          <a:p>
            <a:pPr marL="457200" indent="-457200">
              <a:buFont typeface="Wingdings" panose="05000000000000000000" pitchFamily="2" charset="2"/>
              <a:buChar char="Ø"/>
            </a:pPr>
            <a:r>
              <a:rPr lang="fr-FR" sz="2200" dirty="0">
                <a:solidFill>
                  <a:schemeClr val="tx1"/>
                </a:solidFill>
                <a:latin typeface="+mj-lt"/>
              </a:rPr>
              <a:t>16 mai – focus pour le secrétariat de mairie</a:t>
            </a:r>
          </a:p>
          <a:p>
            <a:pPr marL="457200" indent="-457200">
              <a:buFont typeface="Wingdings" panose="05000000000000000000" pitchFamily="2" charset="2"/>
              <a:buChar char="Ø"/>
            </a:pPr>
            <a:r>
              <a:rPr lang="fr-FR" sz="2200" dirty="0">
                <a:solidFill>
                  <a:schemeClr val="tx1"/>
                </a:solidFill>
                <a:latin typeface="+mj-lt"/>
              </a:rPr>
              <a:t>23 mai – l’annualisation du temps de travail en milieu scolaire</a:t>
            </a:r>
          </a:p>
          <a:p>
            <a:pPr marL="457200" indent="-457200">
              <a:buFont typeface="Wingdings" panose="05000000000000000000" pitchFamily="2" charset="2"/>
              <a:buChar char="Ø"/>
            </a:pPr>
            <a:r>
              <a:rPr lang="fr-FR" sz="2200" dirty="0">
                <a:solidFill>
                  <a:schemeClr val="tx1"/>
                </a:solidFill>
                <a:latin typeface="+mj-lt"/>
              </a:rPr>
              <a:t>30 mai –préparer et mener un entretien de recrutement</a:t>
            </a:r>
          </a:p>
          <a:p>
            <a:pPr marL="457200" indent="-457200">
              <a:buFont typeface="Wingdings" panose="05000000000000000000" pitchFamily="2" charset="2"/>
              <a:buChar char="Ø"/>
            </a:pPr>
            <a:endParaRPr lang="fr-FR" sz="2200" dirty="0">
              <a:solidFill>
                <a:schemeClr val="tx1"/>
              </a:solidFill>
              <a:latin typeface="+mj-lt"/>
            </a:endParaRPr>
          </a:p>
          <a:p>
            <a:pPr marL="457200" indent="-457200">
              <a:buFont typeface="Wingdings" panose="05000000000000000000" pitchFamily="2" charset="2"/>
              <a:buChar char="Ø"/>
            </a:pPr>
            <a:r>
              <a:rPr lang="fr-FR" sz="2200" dirty="0">
                <a:solidFill>
                  <a:schemeClr val="tx1"/>
                </a:solidFill>
                <a:latin typeface="+mj-lt"/>
              </a:rPr>
              <a:t>6 juin – l’allocation temporaire d’invalidité</a:t>
            </a:r>
          </a:p>
          <a:p>
            <a:pPr marL="457200" indent="-457200">
              <a:buFont typeface="Wingdings" panose="05000000000000000000" pitchFamily="2" charset="2"/>
              <a:buChar char="Ø"/>
            </a:pPr>
            <a:r>
              <a:rPr lang="fr-FR" sz="2200" dirty="0">
                <a:solidFill>
                  <a:schemeClr val="tx1"/>
                </a:solidFill>
                <a:latin typeface="+mj-lt"/>
              </a:rPr>
              <a:t>13 juin – suivi des lauréats</a:t>
            </a:r>
          </a:p>
          <a:p>
            <a:pPr marL="457200" indent="-457200">
              <a:buFont typeface="Wingdings" panose="05000000000000000000" pitchFamily="2" charset="2"/>
              <a:buChar char="Ø"/>
            </a:pPr>
            <a:r>
              <a:rPr lang="fr-FR" sz="2200" dirty="0">
                <a:solidFill>
                  <a:schemeClr val="tx1"/>
                </a:solidFill>
                <a:latin typeface="+mj-lt"/>
              </a:rPr>
              <a:t>20 juin : temps de travail, RTT, heures complémentaires et supplémentaires</a:t>
            </a:r>
          </a:p>
          <a:p>
            <a:pPr marL="457200" indent="-457200">
              <a:buFont typeface="Wingdings" panose="05000000000000000000" pitchFamily="2" charset="2"/>
              <a:buChar char="Ø"/>
            </a:pPr>
            <a:r>
              <a:rPr lang="fr-FR" sz="2200" dirty="0">
                <a:solidFill>
                  <a:schemeClr val="tx1"/>
                </a:solidFill>
                <a:latin typeface="+mj-lt"/>
              </a:rPr>
              <a:t>27 juin – les risques psychosociaux</a:t>
            </a:r>
          </a:p>
        </p:txBody>
      </p:sp>
      <p:sp>
        <p:nvSpPr>
          <p:cNvPr id="6" name="ZoneTexte 5">
            <a:extLst>
              <a:ext uri="{FF2B5EF4-FFF2-40B4-BE49-F238E27FC236}">
                <a16:creationId xmlns:a16="http://schemas.microsoft.com/office/drawing/2014/main" id="{E45D4371-8019-E800-57C5-CF60446E3657}"/>
              </a:ext>
            </a:extLst>
          </p:cNvPr>
          <p:cNvSpPr txBox="1"/>
          <p:nvPr/>
        </p:nvSpPr>
        <p:spPr>
          <a:xfrm>
            <a:off x="5952021" y="392727"/>
            <a:ext cx="12335979" cy="769441"/>
          </a:xfrm>
          <a:prstGeom prst="rect">
            <a:avLst/>
          </a:prstGeom>
          <a:noFill/>
        </p:spPr>
        <p:txBody>
          <a:bodyPr wrap="square" rtlCol="0">
            <a:spAutoFit/>
          </a:bodyPr>
          <a:lstStyle/>
          <a:p>
            <a:pPr algn="ctr"/>
            <a:r>
              <a:rPr lang="fr-FR" sz="4400" b="1" dirty="0">
                <a:solidFill>
                  <a:schemeClr val="accent2">
                    <a:lumMod val="75000"/>
                  </a:schemeClr>
                </a:solidFill>
                <a:latin typeface="+mj-lt"/>
              </a:rPr>
              <a:t>LES PROCHAINES RENCONTRES</a:t>
            </a:r>
          </a:p>
        </p:txBody>
      </p:sp>
      <p:pic>
        <p:nvPicPr>
          <p:cNvPr id="4" name="Image 3">
            <a:extLst>
              <a:ext uri="{FF2B5EF4-FFF2-40B4-BE49-F238E27FC236}">
                <a16:creationId xmlns:a16="http://schemas.microsoft.com/office/drawing/2014/main" id="{13DC5C57-BFF7-C8DC-9FDB-64F4FDB7B4B5}"/>
              </a:ext>
            </a:extLst>
          </p:cNvPr>
          <p:cNvPicPr>
            <a:picLocks noChangeAspect="1"/>
          </p:cNvPicPr>
          <p:nvPr/>
        </p:nvPicPr>
        <p:blipFill>
          <a:blip r:embed="rId4"/>
          <a:stretch>
            <a:fillRect/>
          </a:stretch>
        </p:blipFill>
        <p:spPr>
          <a:xfrm>
            <a:off x="5629709" y="6095813"/>
            <a:ext cx="2250849" cy="2515654"/>
          </a:xfrm>
          <a:prstGeom prst="rect">
            <a:avLst/>
          </a:prstGeom>
        </p:spPr>
      </p:pic>
      <p:sp>
        <p:nvSpPr>
          <p:cNvPr id="5" name="ZoneTexte 4">
            <a:extLst>
              <a:ext uri="{FF2B5EF4-FFF2-40B4-BE49-F238E27FC236}">
                <a16:creationId xmlns:a16="http://schemas.microsoft.com/office/drawing/2014/main" id="{B65EFBE7-A97E-79A4-A64E-E74CF821082C}"/>
              </a:ext>
            </a:extLst>
          </p:cNvPr>
          <p:cNvSpPr txBox="1"/>
          <p:nvPr/>
        </p:nvSpPr>
        <p:spPr>
          <a:xfrm>
            <a:off x="8183726" y="6384144"/>
            <a:ext cx="8965904" cy="1938992"/>
          </a:xfrm>
          <a:prstGeom prst="rect">
            <a:avLst/>
          </a:prstGeom>
          <a:solidFill>
            <a:schemeClr val="accent4">
              <a:lumMod val="40000"/>
              <a:lumOff val="60000"/>
            </a:schemeClr>
          </a:solidFill>
        </p:spPr>
        <p:txBody>
          <a:bodyPr wrap="square" rtlCol="0">
            <a:spAutoFit/>
          </a:bodyPr>
          <a:lstStyle/>
          <a:p>
            <a:pPr algn="ctr"/>
            <a:r>
              <a:rPr lang="fr-FR" sz="2400" b="1" dirty="0">
                <a:solidFill>
                  <a:schemeClr val="tx1"/>
                </a:solidFill>
                <a:latin typeface="+mj-lt"/>
              </a:rPr>
              <a:t>« Les cafés du printemps » </a:t>
            </a:r>
          </a:p>
          <a:p>
            <a:pPr algn="ctr"/>
            <a:endParaRPr lang="fr-FR" sz="2400" b="1" dirty="0">
              <a:solidFill>
                <a:schemeClr val="tx1"/>
              </a:solidFill>
              <a:latin typeface="+mj-lt"/>
            </a:endParaRPr>
          </a:p>
          <a:p>
            <a:pPr marL="342900" indent="-342900">
              <a:buFont typeface="Wingdings" panose="05000000000000000000" pitchFamily="2" charset="2"/>
              <a:buChar char="Ø"/>
            </a:pPr>
            <a:r>
              <a:rPr lang="fr-FR" sz="2400" dirty="0">
                <a:solidFill>
                  <a:schemeClr val="tx1"/>
                </a:solidFill>
                <a:latin typeface="+mj-lt"/>
              </a:rPr>
              <a:t>Madi 16 avril à Bricquebec-en-Cotentin</a:t>
            </a:r>
          </a:p>
          <a:p>
            <a:pPr marL="342900" indent="-342900">
              <a:buFont typeface="Wingdings" panose="05000000000000000000" pitchFamily="2" charset="2"/>
              <a:buChar char="Ø"/>
            </a:pPr>
            <a:r>
              <a:rPr lang="fr-FR" sz="2400" dirty="0">
                <a:solidFill>
                  <a:schemeClr val="tx1"/>
                </a:solidFill>
                <a:latin typeface="+mj-lt"/>
              </a:rPr>
              <a:t>Jeudi 18 avril à Coutances</a:t>
            </a:r>
          </a:p>
          <a:p>
            <a:pPr marL="342900" indent="-342900">
              <a:buFont typeface="Wingdings" panose="05000000000000000000" pitchFamily="2" charset="2"/>
              <a:buChar char="Ø"/>
            </a:pPr>
            <a:r>
              <a:rPr lang="fr-FR" sz="2400" dirty="0">
                <a:solidFill>
                  <a:schemeClr val="tx1"/>
                </a:solidFill>
                <a:latin typeface="+mj-lt"/>
              </a:rPr>
              <a:t>Vendredi 19 avril à Brécey</a:t>
            </a:r>
            <a:endParaRPr lang="fr-FR" sz="1400" dirty="0">
              <a:solidFill>
                <a:schemeClr val="tx1"/>
              </a:solidFill>
              <a:latin typeface="+mj-lt"/>
            </a:endParaRPr>
          </a:p>
        </p:txBody>
      </p:sp>
      <p:sp>
        <p:nvSpPr>
          <p:cNvPr id="8" name="ZoneTexte 7">
            <a:extLst>
              <a:ext uri="{FF2B5EF4-FFF2-40B4-BE49-F238E27FC236}">
                <a16:creationId xmlns:a16="http://schemas.microsoft.com/office/drawing/2014/main" id="{15F24429-C479-1E30-B5BA-3FA8F8CBE11A}"/>
              </a:ext>
            </a:extLst>
          </p:cNvPr>
          <p:cNvSpPr txBox="1"/>
          <p:nvPr/>
        </p:nvSpPr>
        <p:spPr>
          <a:xfrm>
            <a:off x="6602733" y="9032299"/>
            <a:ext cx="8108349" cy="584775"/>
          </a:xfrm>
          <a:prstGeom prst="rect">
            <a:avLst/>
          </a:prstGeom>
          <a:solidFill>
            <a:schemeClr val="accent5">
              <a:lumMod val="75000"/>
            </a:schemeClr>
          </a:solidFill>
        </p:spPr>
        <p:txBody>
          <a:bodyPr wrap="square" rtlCol="0">
            <a:spAutoFit/>
          </a:bodyPr>
          <a:lstStyle/>
          <a:p>
            <a:pPr algn="ctr"/>
            <a:r>
              <a:rPr lang="fr-FR" sz="3200" dirty="0">
                <a:solidFill>
                  <a:schemeClr val="bg1"/>
                </a:solidFill>
                <a:latin typeface="+mj-lt"/>
              </a:rPr>
              <a:t>Pour les inscriptions, c’est </a:t>
            </a:r>
            <a:r>
              <a:rPr lang="fr-FR" sz="3200" dirty="0">
                <a:solidFill>
                  <a:schemeClr val="bg1"/>
                </a:solidFill>
                <a:latin typeface="+mj-lt"/>
                <a:hlinkClick r:id="rId5">
                  <a:extLst>
                    <a:ext uri="{A12FA001-AC4F-418D-AE19-62706E023703}">
                      <ahyp:hlinkClr xmlns:ahyp="http://schemas.microsoft.com/office/drawing/2018/hyperlinkcolor" val="tx"/>
                    </a:ext>
                  </a:extLst>
                </a:hlinkClick>
              </a:rPr>
              <a:t>ici</a:t>
            </a:r>
            <a:endParaRPr lang="fr-FR" sz="3200" dirty="0">
              <a:solidFill>
                <a:schemeClr val="bg1"/>
              </a:solidFill>
              <a:latin typeface="+mj-lt"/>
            </a:endParaRPr>
          </a:p>
        </p:txBody>
      </p:sp>
    </p:spTree>
    <p:extLst>
      <p:ext uri="{BB962C8B-B14F-4D97-AF65-F5344CB8AC3E}">
        <p14:creationId xmlns:p14="http://schemas.microsoft.com/office/powerpoint/2010/main" val="1066898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5" name="Google Shape;815;p83"/>
          <p:cNvSpPr txBox="1">
            <a:spLocks noGrp="1"/>
          </p:cNvSpPr>
          <p:nvPr>
            <p:ph type="title"/>
          </p:nvPr>
        </p:nvSpPr>
        <p:spPr>
          <a:xfrm>
            <a:off x="719139" y="463484"/>
            <a:ext cx="16204756" cy="996505"/>
          </a:xfrm>
          <a:prstGeom prst="rect">
            <a:avLst/>
          </a:prstGeom>
          <a:noFill/>
          <a:ln>
            <a:noFill/>
          </a:ln>
        </p:spPr>
        <p:txBody>
          <a:bodyPr spcFirstLastPara="1" wrap="square" lIns="91425" tIns="45700" rIns="91425" bIns="45700" anchor="ctr" anchorCtr="0">
            <a:noAutofit/>
          </a:bodyPr>
          <a:lstStyle/>
          <a:p>
            <a:r>
              <a:rPr lang="fr-FR" sz="6000" b="1" dirty="0">
                <a:latin typeface="Century Gothic" panose="020B0502020202020204" pitchFamily="34" charset="0"/>
              </a:rPr>
              <a:t>I</a:t>
            </a:r>
            <a:r>
              <a:rPr lang="fr-FR" sz="6000" b="1" dirty="0">
                <a:solidFill>
                  <a:srgbClr val="663A67"/>
                </a:solidFill>
                <a:latin typeface="Century Gothic" panose="020B0502020202020204" pitchFamily="34" charset="0"/>
              </a:rPr>
              <a:t>. </a:t>
            </a:r>
            <a:r>
              <a:rPr lang="fr-FR" sz="6000" b="1" dirty="0">
                <a:latin typeface="Century Gothic" panose="020B0502020202020204" pitchFamily="34" charset="0"/>
              </a:rPr>
              <a:t>Les différents cas de fin de contrats</a:t>
            </a:r>
            <a:endParaRPr lang="fr-FR" sz="6000" b="1" dirty="0">
              <a:solidFill>
                <a:srgbClr val="663A67"/>
              </a:solidFill>
              <a:latin typeface="Century Gothic" panose="020B0502020202020204" pitchFamily="34" charset="0"/>
            </a:endParaRPr>
          </a:p>
        </p:txBody>
      </p:sp>
      <p:cxnSp>
        <p:nvCxnSpPr>
          <p:cNvPr id="816" name="Google Shape;816;p83"/>
          <p:cNvCxnSpPr>
            <a:cxnSpLocks/>
          </p:cNvCxnSpPr>
          <p:nvPr/>
        </p:nvCxnSpPr>
        <p:spPr>
          <a:xfrm>
            <a:off x="719139" y="1459989"/>
            <a:ext cx="15292503" cy="0"/>
          </a:xfrm>
          <a:prstGeom prst="straightConnector1">
            <a:avLst/>
          </a:prstGeom>
          <a:noFill/>
          <a:ln w="38100" cap="flat" cmpd="sng">
            <a:solidFill>
              <a:schemeClr val="tx2">
                <a:lumMod val="75000"/>
              </a:schemeClr>
            </a:solidFill>
            <a:prstDash val="solid"/>
            <a:miter lim="800000"/>
            <a:headEnd type="none" w="sm" len="sm"/>
            <a:tailEnd type="none" w="sm" len="sm"/>
          </a:ln>
        </p:spPr>
      </p:cxnSp>
      <p:graphicFrame>
        <p:nvGraphicFramePr>
          <p:cNvPr id="7" name="Diagramme 6">
            <a:extLst>
              <a:ext uri="{FF2B5EF4-FFF2-40B4-BE49-F238E27FC236}">
                <a16:creationId xmlns:a16="http://schemas.microsoft.com/office/drawing/2014/main" id="{C86A12D9-83A6-B7AA-1FD6-27264FA6CF38}"/>
              </a:ext>
            </a:extLst>
          </p:cNvPr>
          <p:cNvGraphicFramePr/>
          <p:nvPr>
            <p:extLst>
              <p:ext uri="{D42A27DB-BD31-4B8C-83A1-F6EECF244321}">
                <p14:modId xmlns:p14="http://schemas.microsoft.com/office/powerpoint/2010/main" val="1919653447"/>
              </p:ext>
            </p:extLst>
          </p:nvPr>
        </p:nvGraphicFramePr>
        <p:xfrm>
          <a:off x="1033849" y="1928815"/>
          <a:ext cx="16411189" cy="74866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92947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sp>
        <p:nvSpPr>
          <p:cNvPr id="1028" name="Google Shape;1028;p98"/>
          <p:cNvSpPr txBox="1">
            <a:spLocks noGrp="1"/>
          </p:cNvSpPr>
          <p:nvPr>
            <p:ph type="title"/>
          </p:nvPr>
        </p:nvSpPr>
        <p:spPr>
          <a:xfrm>
            <a:off x="719141" y="781615"/>
            <a:ext cx="16978016" cy="323588"/>
          </a:xfrm>
          <a:prstGeom prst="rect">
            <a:avLst/>
          </a:prstGeom>
          <a:noFill/>
          <a:ln>
            <a:noFill/>
          </a:ln>
        </p:spPr>
        <p:txBody>
          <a:bodyPr spcFirstLastPara="1" wrap="square" lIns="91425" tIns="45700" rIns="91425" bIns="45700" anchor="b" anchorCtr="0">
            <a:normAutofit fontScale="90000"/>
          </a:bodyPr>
          <a:lstStyle/>
          <a:p>
            <a:br>
              <a:rPr lang="fr-FR" sz="7200" b="1" dirty="0">
                <a:latin typeface="Century Gothic" panose="020B0502020202020204" pitchFamily="34" charset="0"/>
              </a:rPr>
            </a:br>
            <a:br>
              <a:rPr lang="en-ID" sz="6700" b="1" dirty="0">
                <a:latin typeface="Century Gothic" panose="020B0502020202020204" pitchFamily="34" charset="0"/>
                <a:cs typeface="Cocogoose Pro SemiLight" pitchFamily="2" charset="0"/>
                <a:sym typeface="Montserrat ExtraBold"/>
              </a:rPr>
            </a:br>
            <a:r>
              <a:rPr lang="en-ID" sz="6700" b="1" dirty="0">
                <a:latin typeface="Century Gothic" panose="020B0502020202020204" pitchFamily="34" charset="0"/>
                <a:cs typeface="Cocogoose Pro SemiLight" pitchFamily="2" charset="0"/>
                <a:sym typeface="Montserrat ExtraBold"/>
              </a:rPr>
              <a:t>1. L’intention de </a:t>
            </a:r>
            <a:r>
              <a:rPr lang="fr-FR" sz="6700" b="1" dirty="0">
                <a:latin typeface="Century Gothic" panose="020B0502020202020204" pitchFamily="34" charset="0"/>
                <a:cs typeface="Cocogoose Pro SemiLight" pitchFamily="2" charset="0"/>
                <a:sym typeface="Montserrat ExtraBold"/>
              </a:rPr>
              <a:t>renouveler ou non le contrat</a:t>
            </a:r>
            <a:endParaRPr sz="6700" b="1" dirty="0">
              <a:latin typeface="Century Gothic" panose="020B0502020202020204" pitchFamily="34" charset="0"/>
              <a:cs typeface="Cocogoose Pro SemiLight" pitchFamily="2" charset="0"/>
              <a:sym typeface="Montserrat ExtraBold"/>
            </a:endParaRPr>
          </a:p>
        </p:txBody>
      </p:sp>
      <p:cxnSp>
        <p:nvCxnSpPr>
          <p:cNvPr id="5" name="Google Shape;816;p83">
            <a:extLst>
              <a:ext uri="{FF2B5EF4-FFF2-40B4-BE49-F238E27FC236}">
                <a16:creationId xmlns:a16="http://schemas.microsoft.com/office/drawing/2014/main" id="{A805D5C6-2E8F-1513-DB64-96251943D9FF}"/>
              </a:ext>
            </a:extLst>
          </p:cNvPr>
          <p:cNvCxnSpPr>
            <a:cxnSpLocks/>
          </p:cNvCxnSpPr>
          <p:nvPr/>
        </p:nvCxnSpPr>
        <p:spPr>
          <a:xfrm>
            <a:off x="881564" y="1105203"/>
            <a:ext cx="15851956" cy="0"/>
          </a:xfrm>
          <a:prstGeom prst="straightConnector1">
            <a:avLst/>
          </a:prstGeom>
          <a:noFill/>
          <a:ln w="38100" cap="flat" cmpd="sng">
            <a:solidFill>
              <a:schemeClr val="tx2">
                <a:lumMod val="75000"/>
              </a:schemeClr>
            </a:solidFill>
            <a:prstDash val="solid"/>
            <a:miter lim="800000"/>
            <a:headEnd type="none" w="sm" len="sm"/>
            <a:tailEnd type="none" w="sm" len="sm"/>
          </a:ln>
        </p:spPr>
      </p:cxnSp>
      <p:sp>
        <p:nvSpPr>
          <p:cNvPr id="28" name="Flèche : droite 27">
            <a:extLst>
              <a:ext uri="{FF2B5EF4-FFF2-40B4-BE49-F238E27FC236}">
                <a16:creationId xmlns:a16="http://schemas.microsoft.com/office/drawing/2014/main" id="{7350E7CE-E5F9-1607-EF46-7F3ED1F687DD}"/>
              </a:ext>
            </a:extLst>
          </p:cNvPr>
          <p:cNvSpPr/>
          <p:nvPr/>
        </p:nvSpPr>
        <p:spPr>
          <a:xfrm>
            <a:off x="2182837" y="1410545"/>
            <a:ext cx="13767491" cy="1880292"/>
          </a:xfrm>
          <a:prstGeom prst="rightArrow">
            <a:avLst>
              <a:gd name="adj1" fmla="val 68304"/>
              <a:gd name="adj2" fmla="val 50000"/>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rPr>
              <a:t>Doit informer l’agent par lettre recommandé avec demande d’avis de réception de son intention de renouveler ou non le contrat. </a:t>
            </a:r>
            <a:br>
              <a:rPr lang="fr-FR" sz="2800" dirty="0">
                <a:solidFill>
                  <a:schemeClr val="tx1"/>
                </a:solidFill>
              </a:rPr>
            </a:br>
            <a:r>
              <a:rPr lang="fr-FR" sz="2800" dirty="0">
                <a:solidFill>
                  <a:schemeClr val="tx1"/>
                </a:solidFill>
              </a:rPr>
              <a:t>La notification de la décision devra respecter </a:t>
            </a:r>
            <a:r>
              <a:rPr lang="fr-FR" sz="2800" b="1" dirty="0">
                <a:solidFill>
                  <a:schemeClr val="tx1"/>
                </a:solidFill>
              </a:rPr>
              <a:t>un délai de prévenance</a:t>
            </a:r>
            <a:r>
              <a:rPr lang="fr-FR" sz="2800" dirty="0">
                <a:solidFill>
                  <a:schemeClr val="tx1"/>
                </a:solidFill>
              </a:rPr>
              <a:t>.</a:t>
            </a:r>
          </a:p>
        </p:txBody>
      </p:sp>
      <p:pic>
        <p:nvPicPr>
          <p:cNvPr id="2" name="Image 1">
            <a:extLst>
              <a:ext uri="{FF2B5EF4-FFF2-40B4-BE49-F238E27FC236}">
                <a16:creationId xmlns:a16="http://schemas.microsoft.com/office/drawing/2014/main" id="{838B5E63-7083-A84B-3F5F-97AE324DBDBC}"/>
              </a:ext>
            </a:extLst>
          </p:cNvPr>
          <p:cNvPicPr>
            <a:picLocks noChangeAspect="1"/>
          </p:cNvPicPr>
          <p:nvPr/>
        </p:nvPicPr>
        <p:blipFill rotWithShape="1">
          <a:blip r:embed="rId3"/>
          <a:srcRect l="9617" t="10880" r="2149" b="1884"/>
          <a:stretch/>
        </p:blipFill>
        <p:spPr>
          <a:xfrm>
            <a:off x="339260" y="1435676"/>
            <a:ext cx="1620000" cy="1476000"/>
          </a:xfrm>
          <a:prstGeom prst="rect">
            <a:avLst/>
          </a:prstGeom>
        </p:spPr>
      </p:pic>
      <p:pic>
        <p:nvPicPr>
          <p:cNvPr id="3" name="Image 2">
            <a:extLst>
              <a:ext uri="{FF2B5EF4-FFF2-40B4-BE49-F238E27FC236}">
                <a16:creationId xmlns:a16="http://schemas.microsoft.com/office/drawing/2014/main" id="{B9D04673-A03B-1964-CA4E-376F1CBA94D6}"/>
              </a:ext>
            </a:extLst>
          </p:cNvPr>
          <p:cNvPicPr>
            <a:picLocks noChangeAspect="1"/>
          </p:cNvPicPr>
          <p:nvPr/>
        </p:nvPicPr>
        <p:blipFill>
          <a:blip r:embed="rId4"/>
          <a:stretch>
            <a:fillRect/>
          </a:stretch>
        </p:blipFill>
        <p:spPr>
          <a:xfrm>
            <a:off x="15953247" y="1399575"/>
            <a:ext cx="1743910" cy="1724167"/>
          </a:xfrm>
          <a:prstGeom prst="rect">
            <a:avLst/>
          </a:prstGeom>
        </p:spPr>
      </p:pic>
      <p:sp>
        <p:nvSpPr>
          <p:cNvPr id="8" name="ZoneTexte 7">
            <a:extLst>
              <a:ext uri="{FF2B5EF4-FFF2-40B4-BE49-F238E27FC236}">
                <a16:creationId xmlns:a16="http://schemas.microsoft.com/office/drawing/2014/main" id="{1A55A42D-6476-BCB6-0CDF-CF189238BA3B}"/>
              </a:ext>
            </a:extLst>
          </p:cNvPr>
          <p:cNvSpPr txBox="1"/>
          <p:nvPr/>
        </p:nvSpPr>
        <p:spPr>
          <a:xfrm>
            <a:off x="16201947" y="3168077"/>
            <a:ext cx="1495210" cy="523220"/>
          </a:xfrm>
          <a:prstGeom prst="rect">
            <a:avLst/>
          </a:prstGeom>
          <a:noFill/>
        </p:spPr>
        <p:txBody>
          <a:bodyPr wrap="square" rtlCol="0">
            <a:spAutoFit/>
          </a:bodyPr>
          <a:lstStyle/>
          <a:p>
            <a:r>
              <a:rPr lang="fr-FR" sz="2800" dirty="0">
                <a:solidFill>
                  <a:schemeClr val="tx2">
                    <a:lumMod val="75000"/>
                  </a:schemeClr>
                </a:solidFill>
                <a:latin typeface="+mj-lt"/>
              </a:rPr>
              <a:t>Agent</a:t>
            </a:r>
          </a:p>
        </p:txBody>
      </p:sp>
      <p:sp>
        <p:nvSpPr>
          <p:cNvPr id="12" name="ZoneTexte 11">
            <a:extLst>
              <a:ext uri="{FF2B5EF4-FFF2-40B4-BE49-F238E27FC236}">
                <a16:creationId xmlns:a16="http://schemas.microsoft.com/office/drawing/2014/main" id="{FE3B62FA-BED0-F99E-983C-FDC3271866B0}"/>
              </a:ext>
            </a:extLst>
          </p:cNvPr>
          <p:cNvSpPr txBox="1"/>
          <p:nvPr/>
        </p:nvSpPr>
        <p:spPr>
          <a:xfrm>
            <a:off x="215350" y="2918674"/>
            <a:ext cx="1743910" cy="830997"/>
          </a:xfrm>
          <a:prstGeom prst="rect">
            <a:avLst/>
          </a:prstGeom>
          <a:noFill/>
        </p:spPr>
        <p:txBody>
          <a:bodyPr wrap="square" rtlCol="0">
            <a:spAutoFit/>
          </a:bodyPr>
          <a:lstStyle/>
          <a:p>
            <a:pPr algn="ctr"/>
            <a:r>
              <a:rPr lang="fr-FR" sz="2400" dirty="0">
                <a:solidFill>
                  <a:schemeClr val="accent4">
                    <a:lumMod val="75000"/>
                  </a:schemeClr>
                </a:solidFill>
                <a:latin typeface="+mj-lt"/>
              </a:rPr>
              <a:t>Autorité territoriale</a:t>
            </a:r>
          </a:p>
        </p:txBody>
      </p:sp>
      <p:sp>
        <p:nvSpPr>
          <p:cNvPr id="18" name="ZoneTexte 17">
            <a:extLst>
              <a:ext uri="{FF2B5EF4-FFF2-40B4-BE49-F238E27FC236}">
                <a16:creationId xmlns:a16="http://schemas.microsoft.com/office/drawing/2014/main" id="{9EA76FD8-3278-106C-66A6-B41CA00BFB33}"/>
              </a:ext>
            </a:extLst>
          </p:cNvPr>
          <p:cNvSpPr txBox="1"/>
          <p:nvPr/>
        </p:nvSpPr>
        <p:spPr>
          <a:xfrm>
            <a:off x="2592057" y="3360874"/>
            <a:ext cx="9352835" cy="400110"/>
          </a:xfrm>
          <a:prstGeom prst="rect">
            <a:avLst/>
          </a:prstGeom>
          <a:solidFill>
            <a:schemeClr val="bg1"/>
          </a:solidFill>
          <a:ln w="28575">
            <a:solidFill>
              <a:schemeClr val="accent1"/>
            </a:solidFill>
          </a:ln>
        </p:spPr>
        <p:txBody>
          <a:bodyPr wrap="square" rtlCol="0">
            <a:spAutoFit/>
          </a:bodyPr>
          <a:lstStyle/>
          <a:p>
            <a:r>
              <a:rPr lang="fr-FR" sz="2000" dirty="0">
                <a:latin typeface="+mj-lt"/>
              </a:rPr>
              <a:t>Délais de prévenance différent selon la durée de l’engagement</a:t>
            </a:r>
          </a:p>
        </p:txBody>
      </p:sp>
      <p:sp>
        <p:nvSpPr>
          <p:cNvPr id="19" name="ZoneTexte 18">
            <a:extLst>
              <a:ext uri="{FF2B5EF4-FFF2-40B4-BE49-F238E27FC236}">
                <a16:creationId xmlns:a16="http://schemas.microsoft.com/office/drawing/2014/main" id="{FE22F076-B2A1-B139-A05E-A20833FCF74C}"/>
              </a:ext>
            </a:extLst>
          </p:cNvPr>
          <p:cNvSpPr txBox="1"/>
          <p:nvPr/>
        </p:nvSpPr>
        <p:spPr>
          <a:xfrm>
            <a:off x="1104901" y="8338489"/>
            <a:ext cx="10793151" cy="1015663"/>
          </a:xfrm>
          <a:prstGeom prst="rect">
            <a:avLst/>
          </a:prstGeom>
          <a:solidFill>
            <a:schemeClr val="accent6">
              <a:lumMod val="40000"/>
              <a:lumOff val="60000"/>
            </a:schemeClr>
          </a:solidFill>
        </p:spPr>
        <p:txBody>
          <a:bodyPr wrap="square" rtlCol="0">
            <a:spAutoFit/>
          </a:bodyPr>
          <a:lstStyle/>
          <a:p>
            <a:r>
              <a:rPr lang="fr-FR" sz="2000" b="0" i="0" dirty="0">
                <a:solidFill>
                  <a:srgbClr val="000000"/>
                </a:solidFill>
                <a:effectLst/>
                <a:latin typeface="+mn-lt"/>
              </a:rPr>
              <a:t>Ces durées sont doublées, dans la limite de quatre mois, pour les personnels handicapés, dans la mesure où la reconnaissance du handicap aura été préalablement déclarée à l'employeur et dans des délais suffisants.</a:t>
            </a:r>
            <a:endParaRPr lang="fr-FR" sz="1600" dirty="0">
              <a:latin typeface="+mn-lt"/>
              <a:cs typeface="Arial" panose="020B0604020202020204" pitchFamily="34" charset="0"/>
            </a:endParaRPr>
          </a:p>
        </p:txBody>
      </p:sp>
      <p:sp>
        <p:nvSpPr>
          <p:cNvPr id="20" name="ZoneTexte 19">
            <a:extLst>
              <a:ext uri="{FF2B5EF4-FFF2-40B4-BE49-F238E27FC236}">
                <a16:creationId xmlns:a16="http://schemas.microsoft.com/office/drawing/2014/main" id="{D1F8AC6F-498D-0C2E-B051-D8C13CC53BBA}"/>
              </a:ext>
            </a:extLst>
          </p:cNvPr>
          <p:cNvSpPr txBox="1"/>
          <p:nvPr/>
        </p:nvSpPr>
        <p:spPr>
          <a:xfrm>
            <a:off x="786347" y="4164416"/>
            <a:ext cx="6178989" cy="707886"/>
          </a:xfrm>
          <a:prstGeom prst="rect">
            <a:avLst/>
          </a:prstGeom>
          <a:solidFill>
            <a:schemeClr val="accent5">
              <a:lumMod val="20000"/>
              <a:lumOff val="80000"/>
            </a:schemeClr>
          </a:solidFill>
          <a:ln>
            <a:solidFill>
              <a:schemeClr val="accent5">
                <a:lumMod val="40000"/>
                <a:lumOff val="60000"/>
              </a:schemeClr>
            </a:solidFill>
          </a:ln>
        </p:spPr>
        <p:txBody>
          <a:bodyPr wrap="square" rtlCol="0">
            <a:spAutoFit/>
          </a:bodyPr>
          <a:lstStyle/>
          <a:p>
            <a:pPr algn="ctr"/>
            <a:r>
              <a:rPr lang="fr-FR" sz="2000" dirty="0">
                <a:latin typeface="+mn-lt"/>
                <a:cs typeface="Arial" panose="020B0604020202020204" pitchFamily="34" charset="0"/>
              </a:rPr>
              <a:t>Pour la durée de l’engagement, on tient compte de l’ensemble des contrats conclus</a:t>
            </a:r>
          </a:p>
        </p:txBody>
      </p:sp>
      <p:sp>
        <p:nvSpPr>
          <p:cNvPr id="21" name="ZoneTexte 20">
            <a:extLst>
              <a:ext uri="{FF2B5EF4-FFF2-40B4-BE49-F238E27FC236}">
                <a16:creationId xmlns:a16="http://schemas.microsoft.com/office/drawing/2014/main" id="{7CD57694-E3D2-4A9D-2AEE-7A88C20EDA8C}"/>
              </a:ext>
            </a:extLst>
          </p:cNvPr>
          <p:cNvSpPr txBox="1"/>
          <p:nvPr/>
        </p:nvSpPr>
        <p:spPr>
          <a:xfrm>
            <a:off x="7268475" y="4197255"/>
            <a:ext cx="6005869" cy="707886"/>
          </a:xfrm>
          <a:prstGeom prst="rect">
            <a:avLst/>
          </a:prstGeom>
          <a:solidFill>
            <a:schemeClr val="accent5">
              <a:lumMod val="20000"/>
              <a:lumOff val="80000"/>
            </a:schemeClr>
          </a:solidFill>
          <a:ln>
            <a:solidFill>
              <a:schemeClr val="accent5">
                <a:lumMod val="40000"/>
                <a:lumOff val="60000"/>
              </a:schemeClr>
            </a:solidFill>
          </a:ln>
        </p:spPr>
        <p:txBody>
          <a:bodyPr wrap="square" rtlCol="0">
            <a:spAutoFit/>
          </a:bodyPr>
          <a:lstStyle>
            <a:defPPr marR="0" lvl="0" algn="l" rtl="0">
              <a:lnSpc>
                <a:spcPct val="100000"/>
              </a:lnSpc>
              <a:spcBef>
                <a:spcPts val="0"/>
              </a:spcBef>
              <a:spcAft>
                <a:spcPts val="0"/>
              </a:spcAft>
            </a:defPPr>
            <a:lvl1pPr algn="ctr">
              <a:defRPr sz="1800">
                <a:latin typeface="+mn-lt"/>
                <a:cs typeface="Arial" panose="020B0604020202020204" pitchFamily="34" charset="0"/>
              </a:defRPr>
            </a:lvl1pPr>
          </a:lstStyle>
          <a:p>
            <a:r>
              <a:rPr lang="fr-FR" sz="2000" dirty="0"/>
              <a:t>Sous réserve qu’il n’y ait pas d’interruption de plus de 4 mois entre 2 contrats ou de démission</a:t>
            </a:r>
          </a:p>
        </p:txBody>
      </p:sp>
      <p:sp>
        <p:nvSpPr>
          <p:cNvPr id="22" name="ZoneTexte 21">
            <a:extLst>
              <a:ext uri="{FF2B5EF4-FFF2-40B4-BE49-F238E27FC236}">
                <a16:creationId xmlns:a16="http://schemas.microsoft.com/office/drawing/2014/main" id="{298FB22B-2854-3791-CDA9-C6F09F3FAD4B}"/>
              </a:ext>
            </a:extLst>
          </p:cNvPr>
          <p:cNvSpPr txBox="1"/>
          <p:nvPr/>
        </p:nvSpPr>
        <p:spPr>
          <a:xfrm>
            <a:off x="12630693" y="5563144"/>
            <a:ext cx="5139315" cy="3170099"/>
          </a:xfrm>
          <a:prstGeom prst="rect">
            <a:avLst/>
          </a:prstGeom>
          <a:solidFill>
            <a:schemeClr val="bg2">
              <a:lumMod val="20000"/>
              <a:lumOff val="80000"/>
            </a:schemeClr>
          </a:solidFill>
        </p:spPr>
        <p:txBody>
          <a:bodyPr wrap="square" rtlCol="0">
            <a:spAutoFit/>
          </a:bodyPr>
          <a:lstStyle/>
          <a:p>
            <a:r>
              <a:rPr lang="fr-FR" sz="2000" b="0" i="0" dirty="0">
                <a:solidFill>
                  <a:schemeClr val="tx1"/>
                </a:solidFill>
                <a:effectLst/>
                <a:latin typeface="+mn-lt"/>
              </a:rPr>
              <a:t>Pour les </a:t>
            </a:r>
            <a:r>
              <a:rPr lang="fr-FR" sz="2000" b="0" i="0" u="sng" dirty="0">
                <a:solidFill>
                  <a:schemeClr val="tx1"/>
                </a:solidFill>
                <a:effectLst/>
                <a:latin typeface="+mn-lt"/>
              </a:rPr>
              <a:t>contrats de projet</a:t>
            </a:r>
            <a:r>
              <a:rPr lang="fr-FR" sz="2000" b="0" i="0" dirty="0">
                <a:solidFill>
                  <a:schemeClr val="tx1"/>
                </a:solidFill>
                <a:effectLst/>
                <a:latin typeface="+mn-lt"/>
              </a:rPr>
              <a:t>, le délai de prévenance est :</a:t>
            </a:r>
          </a:p>
          <a:p>
            <a:r>
              <a:rPr lang="fr-FR" sz="2000" dirty="0">
                <a:solidFill>
                  <a:schemeClr val="tx1"/>
                </a:solidFill>
                <a:latin typeface="+mn-lt"/>
                <a:cs typeface="Arial" panose="020B0604020202020204" pitchFamily="34" charset="0"/>
              </a:rPr>
              <a:t>- au plus tard deux mois avant le terme de l'engagement pour l'agent recruté pour une durée inférieure ou égale à trois ans</a:t>
            </a:r>
          </a:p>
          <a:p>
            <a:endParaRPr lang="fr-FR" sz="2000" dirty="0">
              <a:solidFill>
                <a:schemeClr val="tx1"/>
              </a:solidFill>
              <a:latin typeface="+mn-lt"/>
              <a:cs typeface="Arial" panose="020B0604020202020204" pitchFamily="34" charset="0"/>
            </a:endParaRPr>
          </a:p>
          <a:p>
            <a:r>
              <a:rPr lang="fr-FR" sz="2000" dirty="0">
                <a:solidFill>
                  <a:schemeClr val="tx1"/>
                </a:solidFill>
                <a:latin typeface="+mn-lt"/>
                <a:cs typeface="Arial" panose="020B0604020202020204" pitchFamily="34" charset="0"/>
              </a:rPr>
              <a:t>- au plus tard trois mois avant le terme de l'engagement pour l'agent recruté pour une durée supérieure à trois ans</a:t>
            </a:r>
          </a:p>
        </p:txBody>
      </p:sp>
      <p:pic>
        <p:nvPicPr>
          <p:cNvPr id="25" name="Graphique 24" descr="Avertissement avec un remplissage uni">
            <a:extLst>
              <a:ext uri="{FF2B5EF4-FFF2-40B4-BE49-F238E27FC236}">
                <a16:creationId xmlns:a16="http://schemas.microsoft.com/office/drawing/2014/main" id="{D5FD1739-E859-E2E6-41AA-D5CB8B06DB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658045" y="4905141"/>
            <a:ext cx="530204" cy="530204"/>
          </a:xfrm>
          <a:prstGeom prst="rect">
            <a:avLst/>
          </a:prstGeom>
        </p:spPr>
      </p:pic>
      <p:sp>
        <p:nvSpPr>
          <p:cNvPr id="29" name="ZoneTexte 28">
            <a:extLst>
              <a:ext uri="{FF2B5EF4-FFF2-40B4-BE49-F238E27FC236}">
                <a16:creationId xmlns:a16="http://schemas.microsoft.com/office/drawing/2014/main" id="{5D020D60-9B0A-1D67-4B64-9229D5B26108}"/>
              </a:ext>
            </a:extLst>
          </p:cNvPr>
          <p:cNvSpPr txBox="1"/>
          <p:nvPr/>
        </p:nvSpPr>
        <p:spPr>
          <a:xfrm>
            <a:off x="14188249" y="5002160"/>
            <a:ext cx="1640216" cy="400110"/>
          </a:xfrm>
          <a:prstGeom prst="rect">
            <a:avLst/>
          </a:prstGeom>
          <a:noFill/>
        </p:spPr>
        <p:txBody>
          <a:bodyPr wrap="square" rtlCol="0">
            <a:spAutoFit/>
          </a:bodyPr>
          <a:lstStyle/>
          <a:p>
            <a:r>
              <a:rPr lang="fr-FR" sz="2000" b="0" i="0" dirty="0">
                <a:solidFill>
                  <a:srgbClr val="000000"/>
                </a:solidFill>
                <a:effectLst/>
                <a:latin typeface="+mn-lt"/>
              </a:rPr>
              <a:t>Spécificité</a:t>
            </a:r>
            <a:endParaRPr lang="fr-FR" sz="2000" dirty="0">
              <a:latin typeface="+mn-lt"/>
              <a:cs typeface="Arial" panose="020B0604020202020204" pitchFamily="34" charset="0"/>
            </a:endParaRPr>
          </a:p>
        </p:txBody>
      </p:sp>
      <p:sp>
        <p:nvSpPr>
          <p:cNvPr id="30" name="Flèche : bas 29">
            <a:extLst>
              <a:ext uri="{FF2B5EF4-FFF2-40B4-BE49-F238E27FC236}">
                <a16:creationId xmlns:a16="http://schemas.microsoft.com/office/drawing/2014/main" id="{05A406D2-2B96-E037-442F-162F2EAB9E3A}"/>
              </a:ext>
            </a:extLst>
          </p:cNvPr>
          <p:cNvSpPr/>
          <p:nvPr/>
        </p:nvSpPr>
        <p:spPr>
          <a:xfrm rot="3215477">
            <a:off x="12361881" y="3220398"/>
            <a:ext cx="396422" cy="457004"/>
          </a:xfrm>
          <a:prstGeom prst="downArrow">
            <a:avLst/>
          </a:prstGeom>
          <a:solidFill>
            <a:schemeClr val="accent4">
              <a:lumMod val="40000"/>
              <a:lumOff val="60000"/>
            </a:schemeClr>
          </a:solidFill>
          <a:ln>
            <a:solidFill>
              <a:schemeClr val="accent4">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32" name="Flèche : bas 31">
            <a:extLst>
              <a:ext uri="{FF2B5EF4-FFF2-40B4-BE49-F238E27FC236}">
                <a16:creationId xmlns:a16="http://schemas.microsoft.com/office/drawing/2014/main" id="{F7178C09-FCD3-8559-C7CD-CBB6D0D61C8D}"/>
              </a:ext>
            </a:extLst>
          </p:cNvPr>
          <p:cNvSpPr/>
          <p:nvPr/>
        </p:nvSpPr>
        <p:spPr>
          <a:xfrm>
            <a:off x="14160306" y="3255752"/>
            <a:ext cx="518500" cy="1620827"/>
          </a:xfrm>
          <a:prstGeom prst="downArrow">
            <a:avLst/>
          </a:prstGeom>
          <a:solidFill>
            <a:schemeClr val="accent4">
              <a:lumMod val="40000"/>
              <a:lumOff val="60000"/>
            </a:schemeClr>
          </a:solidFill>
          <a:ln>
            <a:solidFill>
              <a:schemeClr val="accent4">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graphicFrame>
        <p:nvGraphicFramePr>
          <p:cNvPr id="4" name="Tableau 3">
            <a:extLst>
              <a:ext uri="{FF2B5EF4-FFF2-40B4-BE49-F238E27FC236}">
                <a16:creationId xmlns:a16="http://schemas.microsoft.com/office/drawing/2014/main" id="{ABB25892-A36A-125B-86D2-789E9A176323}"/>
              </a:ext>
            </a:extLst>
          </p:cNvPr>
          <p:cNvGraphicFramePr>
            <a:graphicFrameLocks noGrp="1"/>
          </p:cNvGraphicFramePr>
          <p:nvPr>
            <p:extLst>
              <p:ext uri="{D42A27DB-BD31-4B8C-83A1-F6EECF244321}">
                <p14:modId xmlns:p14="http://schemas.microsoft.com/office/powerpoint/2010/main" val="4256424102"/>
              </p:ext>
            </p:extLst>
          </p:nvPr>
        </p:nvGraphicFramePr>
        <p:xfrm>
          <a:off x="1795636" y="5334000"/>
          <a:ext cx="9352835" cy="2435605"/>
        </p:xfrm>
        <a:graphic>
          <a:graphicData uri="http://schemas.openxmlformats.org/drawingml/2006/table">
            <a:tbl>
              <a:tblPr firstRow="1" bandRow="1">
                <a:tableStyleId>{5C22544A-7EE6-4342-B048-85BDC9FD1C3A}</a:tableStyleId>
              </a:tblPr>
              <a:tblGrid>
                <a:gridCol w="2010859">
                  <a:extLst>
                    <a:ext uri="{9D8B030D-6E8A-4147-A177-3AD203B41FA5}">
                      <a16:colId xmlns:a16="http://schemas.microsoft.com/office/drawing/2014/main" val="604072612"/>
                    </a:ext>
                  </a:extLst>
                </a:gridCol>
                <a:gridCol w="7341976">
                  <a:extLst>
                    <a:ext uri="{9D8B030D-6E8A-4147-A177-3AD203B41FA5}">
                      <a16:colId xmlns:a16="http://schemas.microsoft.com/office/drawing/2014/main" val="2553065676"/>
                    </a:ext>
                  </a:extLst>
                </a:gridCol>
              </a:tblGrid>
              <a:tr h="850645">
                <a:tc>
                  <a:txBody>
                    <a:bodyPr/>
                    <a:lstStyle/>
                    <a:p>
                      <a:pPr algn="ctr"/>
                      <a:r>
                        <a:rPr lang="fr-FR" sz="2000" dirty="0"/>
                        <a:t>Délai de prévenance</a:t>
                      </a:r>
                    </a:p>
                  </a:txBody>
                  <a:tcPr/>
                </a:tc>
                <a:tc>
                  <a:txBody>
                    <a:bodyPr/>
                    <a:lstStyle/>
                    <a:p>
                      <a:pPr algn="ctr">
                        <a:lnSpc>
                          <a:spcPct val="150000"/>
                        </a:lnSpc>
                        <a:spcBef>
                          <a:spcPts val="600"/>
                        </a:spcBef>
                      </a:pPr>
                      <a:r>
                        <a:rPr lang="fr-FR" sz="2000" dirty="0"/>
                        <a:t>Durée de l’engagement</a:t>
                      </a:r>
                    </a:p>
                  </a:txBody>
                  <a:tcPr/>
                </a:tc>
                <a:extLst>
                  <a:ext uri="{0D108BD9-81ED-4DB2-BD59-A6C34878D82A}">
                    <a16:rowId xmlns:a16="http://schemas.microsoft.com/office/drawing/2014/main" val="2042010452"/>
                  </a:ext>
                </a:extLst>
              </a:tr>
              <a:tr h="370840">
                <a:tc>
                  <a:txBody>
                    <a:bodyPr/>
                    <a:lstStyle/>
                    <a:p>
                      <a:pPr algn="ctr"/>
                      <a:r>
                        <a:rPr lang="fr-FR" sz="2000" dirty="0"/>
                        <a:t> 8 jours</a:t>
                      </a:r>
                    </a:p>
                  </a:txBody>
                  <a:tcPr/>
                </a:tc>
                <a:tc>
                  <a:txBody>
                    <a:bodyPr/>
                    <a:lstStyle/>
                    <a:p>
                      <a:pPr algn="ctr"/>
                      <a:r>
                        <a:rPr lang="fr-FR" sz="2000" dirty="0"/>
                        <a:t>Inférieure à 6 mois</a:t>
                      </a:r>
                    </a:p>
                  </a:txBody>
                  <a:tcPr/>
                </a:tc>
                <a:extLst>
                  <a:ext uri="{0D108BD9-81ED-4DB2-BD59-A6C34878D82A}">
                    <a16:rowId xmlns:a16="http://schemas.microsoft.com/office/drawing/2014/main" val="565483328"/>
                  </a:ext>
                </a:extLst>
              </a:tr>
              <a:tr h="370840">
                <a:tc>
                  <a:txBody>
                    <a:bodyPr/>
                    <a:lstStyle/>
                    <a:p>
                      <a:pPr algn="ctr"/>
                      <a:r>
                        <a:rPr lang="fr-FR" sz="2000" dirty="0"/>
                        <a:t>1 mois</a:t>
                      </a:r>
                    </a:p>
                  </a:txBody>
                  <a:tcPr/>
                </a:tc>
                <a:tc>
                  <a:txBody>
                    <a:bodyPr/>
                    <a:lstStyle/>
                    <a:p>
                      <a:pPr algn="ctr"/>
                      <a:r>
                        <a:rPr lang="fr-FR" sz="2000" b="0" i="0" u="none" strike="noStrike" cap="none" dirty="0">
                          <a:solidFill>
                            <a:schemeClr val="dk1"/>
                          </a:solidFill>
                          <a:latin typeface="+mn-lt"/>
                          <a:ea typeface="+mn-ea"/>
                          <a:cs typeface="+mn-cs"/>
                          <a:sym typeface="Arial"/>
                        </a:rPr>
                        <a:t>égale ou supérieure à six mois et inférieure à deux ans</a:t>
                      </a:r>
                      <a:endParaRPr lang="fr-FR" sz="2000" dirty="0"/>
                    </a:p>
                  </a:txBody>
                  <a:tcPr/>
                </a:tc>
                <a:extLst>
                  <a:ext uri="{0D108BD9-81ED-4DB2-BD59-A6C34878D82A}">
                    <a16:rowId xmlns:a16="http://schemas.microsoft.com/office/drawing/2014/main" val="1917315832"/>
                  </a:ext>
                </a:extLst>
              </a:tr>
              <a:tr h="370840">
                <a:tc>
                  <a:txBody>
                    <a:bodyPr/>
                    <a:lstStyle/>
                    <a:p>
                      <a:pPr algn="ctr"/>
                      <a:r>
                        <a:rPr lang="fr-FR" sz="2000" dirty="0"/>
                        <a:t>2 mois</a:t>
                      </a:r>
                    </a:p>
                  </a:txBody>
                  <a:tcPr/>
                </a:tc>
                <a:tc>
                  <a:txBody>
                    <a:bodyPr/>
                    <a:lstStyle/>
                    <a:p>
                      <a:pPr algn="ctr"/>
                      <a:r>
                        <a:rPr lang="fr-FR" sz="2000" b="0" i="0" u="none" strike="noStrike" cap="none" dirty="0">
                          <a:solidFill>
                            <a:schemeClr val="dk1"/>
                          </a:solidFill>
                          <a:latin typeface="+mn-lt"/>
                          <a:ea typeface="+mn-ea"/>
                          <a:cs typeface="+mn-cs"/>
                          <a:sym typeface="Arial"/>
                        </a:rPr>
                        <a:t>égale ou supérieure à deux ans</a:t>
                      </a:r>
                      <a:endParaRPr lang="fr-FR" sz="2000" dirty="0"/>
                    </a:p>
                  </a:txBody>
                  <a:tcPr/>
                </a:tc>
                <a:extLst>
                  <a:ext uri="{0D108BD9-81ED-4DB2-BD59-A6C34878D82A}">
                    <a16:rowId xmlns:a16="http://schemas.microsoft.com/office/drawing/2014/main" val="3061914855"/>
                  </a:ext>
                </a:extLst>
              </a:tr>
              <a:tr h="370840">
                <a:tc>
                  <a:txBody>
                    <a:bodyPr/>
                    <a:lstStyle/>
                    <a:p>
                      <a:pPr algn="ctr"/>
                      <a:r>
                        <a:rPr lang="fr-FR" sz="2000" dirty="0"/>
                        <a:t>3 mois</a:t>
                      </a:r>
                    </a:p>
                  </a:txBody>
                  <a:tcPr/>
                </a:tc>
                <a:tc>
                  <a:txBody>
                    <a:bodyPr/>
                    <a:lstStyle/>
                    <a:p>
                      <a:pPr algn="ctr"/>
                      <a:r>
                        <a:rPr lang="fr-FR" sz="2000" dirty="0"/>
                        <a:t>Contrat qui est susceptible d’être renouvelé en CDI</a:t>
                      </a:r>
                    </a:p>
                  </a:txBody>
                  <a:tcPr/>
                </a:tc>
                <a:extLst>
                  <a:ext uri="{0D108BD9-81ED-4DB2-BD59-A6C34878D82A}">
                    <a16:rowId xmlns:a16="http://schemas.microsoft.com/office/drawing/2014/main" val="2173889188"/>
                  </a:ext>
                </a:extLst>
              </a:tr>
            </a:tbl>
          </a:graphicData>
        </a:graphic>
      </p:graphicFrame>
    </p:spTree>
    <p:extLst>
      <p:ext uri="{BB962C8B-B14F-4D97-AF65-F5344CB8AC3E}">
        <p14:creationId xmlns:p14="http://schemas.microsoft.com/office/powerpoint/2010/main" val="19072413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0"/>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1"/>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5"/>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9"/>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8" grpId="0"/>
      <p:bldP spid="12" grpId="0"/>
      <p:bldP spid="18" grpId="0" animBg="1"/>
      <p:bldP spid="19" grpId="0" animBg="1"/>
      <p:bldP spid="20" grpId="0" animBg="1"/>
      <p:bldP spid="21" grpId="0" animBg="1"/>
      <p:bldP spid="22" grpId="0" animBg="1"/>
      <p:bldP spid="29" grpId="0"/>
      <p:bldP spid="30" grpId="0" animBg="1"/>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sp>
        <p:nvSpPr>
          <p:cNvPr id="1028" name="Google Shape;1028;p98"/>
          <p:cNvSpPr txBox="1">
            <a:spLocks noGrp="1"/>
          </p:cNvSpPr>
          <p:nvPr>
            <p:ph type="title"/>
          </p:nvPr>
        </p:nvSpPr>
        <p:spPr>
          <a:xfrm>
            <a:off x="719141" y="781615"/>
            <a:ext cx="16978016" cy="323588"/>
          </a:xfrm>
          <a:prstGeom prst="rect">
            <a:avLst/>
          </a:prstGeom>
          <a:noFill/>
          <a:ln>
            <a:noFill/>
          </a:ln>
        </p:spPr>
        <p:txBody>
          <a:bodyPr spcFirstLastPara="1" wrap="square" lIns="91425" tIns="45700" rIns="91425" bIns="45700" anchor="b" anchorCtr="0">
            <a:normAutofit fontScale="90000"/>
          </a:bodyPr>
          <a:lstStyle/>
          <a:p>
            <a:br>
              <a:rPr lang="fr-FR" sz="7200" b="1" dirty="0">
                <a:latin typeface="Century Gothic" panose="020B0502020202020204" pitchFamily="34" charset="0"/>
              </a:rPr>
            </a:br>
            <a:r>
              <a:rPr lang="en-ID" sz="5400" b="1" dirty="0">
                <a:solidFill>
                  <a:schemeClr val="tx2">
                    <a:lumMod val="75000"/>
                  </a:schemeClr>
                </a:solidFill>
                <a:latin typeface="Century Gothic" panose="020B0502020202020204" pitchFamily="34" charset="0"/>
              </a:rPr>
              <a:t> </a:t>
            </a:r>
            <a:r>
              <a:rPr lang="en-ID" sz="4400" b="1" dirty="0">
                <a:solidFill>
                  <a:schemeClr val="tx2">
                    <a:lumMod val="75000"/>
                  </a:schemeClr>
                </a:solidFill>
                <a:latin typeface="Century Gothic" panose="020B0502020202020204" pitchFamily="34" charset="0"/>
              </a:rPr>
              <a:t>a. Si </a:t>
            </a:r>
            <a:r>
              <a:rPr lang="fr-FR" sz="4400" b="1" dirty="0">
                <a:solidFill>
                  <a:schemeClr val="tx2">
                    <a:lumMod val="75000"/>
                  </a:schemeClr>
                </a:solidFill>
                <a:latin typeface="Century Gothic" panose="020B0502020202020204" pitchFamily="34" charset="0"/>
              </a:rPr>
              <a:t>l’autorité territoriale propose un renouvellement de contrat</a:t>
            </a:r>
            <a:endParaRPr sz="4400" b="1" dirty="0">
              <a:solidFill>
                <a:schemeClr val="tx2">
                  <a:lumMod val="75000"/>
                </a:schemeClr>
              </a:solidFill>
              <a:latin typeface="Century Gothic" panose="020B0502020202020204" pitchFamily="34" charset="0"/>
            </a:endParaRPr>
          </a:p>
        </p:txBody>
      </p:sp>
      <p:cxnSp>
        <p:nvCxnSpPr>
          <p:cNvPr id="5" name="Google Shape;816;p83">
            <a:extLst>
              <a:ext uri="{FF2B5EF4-FFF2-40B4-BE49-F238E27FC236}">
                <a16:creationId xmlns:a16="http://schemas.microsoft.com/office/drawing/2014/main" id="{A805D5C6-2E8F-1513-DB64-96251943D9FF}"/>
              </a:ext>
            </a:extLst>
          </p:cNvPr>
          <p:cNvCxnSpPr>
            <a:cxnSpLocks/>
          </p:cNvCxnSpPr>
          <p:nvPr/>
        </p:nvCxnSpPr>
        <p:spPr>
          <a:xfrm flipV="1">
            <a:off x="966362" y="1105203"/>
            <a:ext cx="15858598" cy="28010"/>
          </a:xfrm>
          <a:prstGeom prst="straightConnector1">
            <a:avLst/>
          </a:prstGeom>
          <a:noFill/>
          <a:ln w="38100" cap="flat" cmpd="sng">
            <a:solidFill>
              <a:srgbClr val="663A67"/>
            </a:solidFill>
            <a:prstDash val="solid"/>
            <a:miter lim="800000"/>
            <a:headEnd type="none" w="sm" len="sm"/>
            <a:tailEnd type="none" w="sm" len="sm"/>
          </a:ln>
        </p:spPr>
      </p:cxnSp>
      <p:sp>
        <p:nvSpPr>
          <p:cNvPr id="28" name="Flèche : droite 27">
            <a:extLst>
              <a:ext uri="{FF2B5EF4-FFF2-40B4-BE49-F238E27FC236}">
                <a16:creationId xmlns:a16="http://schemas.microsoft.com/office/drawing/2014/main" id="{7350E7CE-E5F9-1607-EF46-7F3ED1F687DD}"/>
              </a:ext>
            </a:extLst>
          </p:cNvPr>
          <p:cNvSpPr/>
          <p:nvPr/>
        </p:nvSpPr>
        <p:spPr>
          <a:xfrm>
            <a:off x="2316619" y="1757879"/>
            <a:ext cx="11401349" cy="3201816"/>
          </a:xfrm>
          <a:prstGeom prst="rightArrow">
            <a:avLst>
              <a:gd name="adj1" fmla="val 68304"/>
              <a:gd name="adj2" fmla="val 50000"/>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a:solidFill>
                  <a:schemeClr val="tx1"/>
                </a:solidFill>
              </a:rPr>
              <a:t>Doit informer l’agent par lettre recommandé avec demande d’avis de réception de son intention de renouveler le contrat. </a:t>
            </a:r>
            <a:r>
              <a:rPr lang="fr-FR" sz="2800" dirty="0">
                <a:solidFill>
                  <a:schemeClr val="tx1"/>
                </a:solidFill>
                <a:ea typeface="Tahoma" panose="020B0604030504040204" pitchFamily="34" charset="0"/>
                <a:cs typeface="Tahoma" panose="020B0604030504040204" pitchFamily="34" charset="0"/>
              </a:rPr>
              <a:t>L'autorité territoriale informe l'agent des conséquences de son silence.</a:t>
            </a:r>
          </a:p>
          <a:p>
            <a:pPr algn="ctr"/>
            <a:endParaRPr lang="fr-FR" sz="2800" dirty="0">
              <a:solidFill>
                <a:schemeClr val="tx1"/>
              </a:solidFill>
            </a:endParaRPr>
          </a:p>
        </p:txBody>
      </p:sp>
      <p:pic>
        <p:nvPicPr>
          <p:cNvPr id="2" name="Image 1">
            <a:extLst>
              <a:ext uri="{FF2B5EF4-FFF2-40B4-BE49-F238E27FC236}">
                <a16:creationId xmlns:a16="http://schemas.microsoft.com/office/drawing/2014/main" id="{838B5E63-7083-A84B-3F5F-97AE324DBDBC}"/>
              </a:ext>
            </a:extLst>
          </p:cNvPr>
          <p:cNvPicPr>
            <a:picLocks noChangeAspect="1"/>
          </p:cNvPicPr>
          <p:nvPr/>
        </p:nvPicPr>
        <p:blipFill rotWithShape="1">
          <a:blip r:embed="rId3"/>
          <a:srcRect l="9617" t="10880" r="2149" b="1884"/>
          <a:stretch/>
        </p:blipFill>
        <p:spPr>
          <a:xfrm>
            <a:off x="337900" y="2628873"/>
            <a:ext cx="1620000" cy="1476000"/>
          </a:xfrm>
          <a:prstGeom prst="rect">
            <a:avLst/>
          </a:prstGeom>
        </p:spPr>
      </p:pic>
      <p:pic>
        <p:nvPicPr>
          <p:cNvPr id="3" name="Image 2">
            <a:extLst>
              <a:ext uri="{FF2B5EF4-FFF2-40B4-BE49-F238E27FC236}">
                <a16:creationId xmlns:a16="http://schemas.microsoft.com/office/drawing/2014/main" id="{B9D04673-A03B-1964-CA4E-376F1CBA94D6}"/>
              </a:ext>
            </a:extLst>
          </p:cNvPr>
          <p:cNvPicPr>
            <a:picLocks noChangeAspect="1"/>
          </p:cNvPicPr>
          <p:nvPr/>
        </p:nvPicPr>
        <p:blipFill>
          <a:blip r:embed="rId4"/>
          <a:stretch>
            <a:fillRect/>
          </a:stretch>
        </p:blipFill>
        <p:spPr>
          <a:xfrm>
            <a:off x="14803941" y="2119554"/>
            <a:ext cx="1743910" cy="1724167"/>
          </a:xfrm>
          <a:prstGeom prst="rect">
            <a:avLst/>
          </a:prstGeom>
        </p:spPr>
      </p:pic>
      <p:sp>
        <p:nvSpPr>
          <p:cNvPr id="8" name="ZoneTexte 7">
            <a:extLst>
              <a:ext uri="{FF2B5EF4-FFF2-40B4-BE49-F238E27FC236}">
                <a16:creationId xmlns:a16="http://schemas.microsoft.com/office/drawing/2014/main" id="{1A55A42D-6476-BCB6-0CDF-CF189238BA3B}"/>
              </a:ext>
            </a:extLst>
          </p:cNvPr>
          <p:cNvSpPr txBox="1"/>
          <p:nvPr/>
        </p:nvSpPr>
        <p:spPr>
          <a:xfrm>
            <a:off x="14970638" y="1631448"/>
            <a:ext cx="1495210" cy="523220"/>
          </a:xfrm>
          <a:prstGeom prst="rect">
            <a:avLst/>
          </a:prstGeom>
          <a:noFill/>
        </p:spPr>
        <p:txBody>
          <a:bodyPr wrap="square" rtlCol="0">
            <a:spAutoFit/>
          </a:bodyPr>
          <a:lstStyle/>
          <a:p>
            <a:r>
              <a:rPr lang="fr-FR" sz="2800" dirty="0">
                <a:solidFill>
                  <a:schemeClr val="tx2">
                    <a:lumMod val="75000"/>
                  </a:schemeClr>
                </a:solidFill>
                <a:latin typeface="+mj-lt"/>
              </a:rPr>
              <a:t>Agent</a:t>
            </a:r>
          </a:p>
        </p:txBody>
      </p:sp>
      <p:sp>
        <p:nvSpPr>
          <p:cNvPr id="12" name="ZoneTexte 11">
            <a:extLst>
              <a:ext uri="{FF2B5EF4-FFF2-40B4-BE49-F238E27FC236}">
                <a16:creationId xmlns:a16="http://schemas.microsoft.com/office/drawing/2014/main" id="{FE3B62FA-BED0-F99E-983C-FDC3271866B0}"/>
              </a:ext>
            </a:extLst>
          </p:cNvPr>
          <p:cNvSpPr txBox="1"/>
          <p:nvPr/>
        </p:nvSpPr>
        <p:spPr>
          <a:xfrm>
            <a:off x="337900" y="1739169"/>
            <a:ext cx="1743910" cy="830997"/>
          </a:xfrm>
          <a:prstGeom prst="rect">
            <a:avLst/>
          </a:prstGeom>
          <a:noFill/>
        </p:spPr>
        <p:txBody>
          <a:bodyPr wrap="square" rtlCol="0">
            <a:spAutoFit/>
          </a:bodyPr>
          <a:lstStyle/>
          <a:p>
            <a:pPr algn="ctr"/>
            <a:r>
              <a:rPr lang="fr-FR" sz="2400" dirty="0">
                <a:solidFill>
                  <a:schemeClr val="accent4">
                    <a:lumMod val="75000"/>
                  </a:schemeClr>
                </a:solidFill>
                <a:latin typeface="+mj-lt"/>
              </a:rPr>
              <a:t>Autorité territoriale</a:t>
            </a:r>
          </a:p>
        </p:txBody>
      </p:sp>
      <p:sp>
        <p:nvSpPr>
          <p:cNvPr id="4" name="ZoneTexte 3">
            <a:extLst>
              <a:ext uri="{FF2B5EF4-FFF2-40B4-BE49-F238E27FC236}">
                <a16:creationId xmlns:a16="http://schemas.microsoft.com/office/drawing/2014/main" id="{5C3CE77C-0B62-0DEB-ABF8-9C60DB67C238}"/>
              </a:ext>
            </a:extLst>
          </p:cNvPr>
          <p:cNvSpPr txBox="1"/>
          <p:nvPr/>
        </p:nvSpPr>
        <p:spPr>
          <a:xfrm>
            <a:off x="13237496" y="3878141"/>
            <a:ext cx="4876799" cy="1569660"/>
          </a:xfrm>
          <a:prstGeom prst="rect">
            <a:avLst/>
          </a:prstGeom>
          <a:noFill/>
        </p:spPr>
        <p:txBody>
          <a:bodyPr wrap="square" rtlCol="0">
            <a:spAutoFit/>
          </a:bodyPr>
          <a:lstStyle/>
          <a:p>
            <a:pPr algn="ctr"/>
            <a:r>
              <a:rPr lang="fr-FR" sz="2400" dirty="0">
                <a:latin typeface="+mj-lt"/>
              </a:rPr>
              <a:t>L'agent contractuel dispose d'un délai de </a:t>
            </a:r>
            <a:r>
              <a:rPr lang="fr-FR" sz="2400" b="1" dirty="0">
                <a:latin typeface="+mj-lt"/>
              </a:rPr>
              <a:t>huit jours </a:t>
            </a:r>
            <a:r>
              <a:rPr lang="fr-FR" sz="2400" dirty="0">
                <a:latin typeface="+mj-lt"/>
              </a:rPr>
              <a:t>pour faire connaître, le cas échéant, son acceptation.</a:t>
            </a:r>
          </a:p>
        </p:txBody>
      </p:sp>
      <p:pic>
        <p:nvPicPr>
          <p:cNvPr id="7" name="Graphique 6" descr="Coche avec un remplissage uni">
            <a:extLst>
              <a:ext uri="{FF2B5EF4-FFF2-40B4-BE49-F238E27FC236}">
                <a16:creationId xmlns:a16="http://schemas.microsoft.com/office/drawing/2014/main" id="{5E6301E5-4858-81C3-2737-A5577CBD2B3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631637" y="5405340"/>
            <a:ext cx="914400" cy="914400"/>
          </a:xfrm>
          <a:prstGeom prst="rect">
            <a:avLst/>
          </a:prstGeom>
        </p:spPr>
      </p:pic>
      <p:pic>
        <p:nvPicPr>
          <p:cNvPr id="10" name="Graphique 9" descr="Fermer avec un remplissage uni">
            <a:extLst>
              <a:ext uri="{FF2B5EF4-FFF2-40B4-BE49-F238E27FC236}">
                <a16:creationId xmlns:a16="http://schemas.microsoft.com/office/drawing/2014/main" id="{5E1C6404-FE82-0A98-5445-14AA13BF56D5}"/>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75388" y="6709536"/>
            <a:ext cx="914400" cy="914400"/>
          </a:xfrm>
          <a:prstGeom prst="rect">
            <a:avLst/>
          </a:prstGeom>
        </p:spPr>
      </p:pic>
      <p:sp>
        <p:nvSpPr>
          <p:cNvPr id="11" name="ZoneTexte 10">
            <a:extLst>
              <a:ext uri="{FF2B5EF4-FFF2-40B4-BE49-F238E27FC236}">
                <a16:creationId xmlns:a16="http://schemas.microsoft.com/office/drawing/2014/main" id="{C9DAFD87-B201-7AD8-C287-6482A03E0247}"/>
              </a:ext>
            </a:extLst>
          </p:cNvPr>
          <p:cNvSpPr txBox="1"/>
          <p:nvPr/>
        </p:nvSpPr>
        <p:spPr>
          <a:xfrm>
            <a:off x="11335685" y="6934195"/>
            <a:ext cx="1901811" cy="461665"/>
          </a:xfrm>
          <a:prstGeom prst="rect">
            <a:avLst/>
          </a:prstGeom>
          <a:noFill/>
        </p:spPr>
        <p:txBody>
          <a:bodyPr wrap="square" rtlCol="0">
            <a:spAutoFit/>
          </a:bodyPr>
          <a:lstStyle/>
          <a:p>
            <a:pPr algn="just"/>
            <a:r>
              <a:rPr lang="fr-FR" sz="2400" dirty="0">
                <a:latin typeface="+mj-lt"/>
              </a:rPr>
              <a:t>S’il refuse</a:t>
            </a:r>
          </a:p>
        </p:txBody>
      </p:sp>
      <p:sp>
        <p:nvSpPr>
          <p:cNvPr id="13" name="ZoneTexte 12">
            <a:extLst>
              <a:ext uri="{FF2B5EF4-FFF2-40B4-BE49-F238E27FC236}">
                <a16:creationId xmlns:a16="http://schemas.microsoft.com/office/drawing/2014/main" id="{B92B8C27-D9EA-FD18-B5DE-46628406738E}"/>
              </a:ext>
            </a:extLst>
          </p:cNvPr>
          <p:cNvSpPr txBox="1"/>
          <p:nvPr/>
        </p:nvSpPr>
        <p:spPr>
          <a:xfrm>
            <a:off x="11189753" y="5631460"/>
            <a:ext cx="2372656" cy="461665"/>
          </a:xfrm>
          <a:prstGeom prst="rect">
            <a:avLst/>
          </a:prstGeom>
          <a:noFill/>
        </p:spPr>
        <p:txBody>
          <a:bodyPr wrap="square" rtlCol="0">
            <a:spAutoFit/>
          </a:bodyPr>
          <a:lstStyle/>
          <a:p>
            <a:pPr algn="just"/>
            <a:r>
              <a:rPr lang="fr-FR" sz="2400" dirty="0">
                <a:latin typeface="+mj-lt"/>
              </a:rPr>
              <a:t>S’il accepte</a:t>
            </a:r>
          </a:p>
        </p:txBody>
      </p:sp>
      <p:sp>
        <p:nvSpPr>
          <p:cNvPr id="16" name="ZoneTexte 15">
            <a:extLst>
              <a:ext uri="{FF2B5EF4-FFF2-40B4-BE49-F238E27FC236}">
                <a16:creationId xmlns:a16="http://schemas.microsoft.com/office/drawing/2014/main" id="{67068E5B-CAB7-C0C1-C82B-B9A7AD9C4777}"/>
              </a:ext>
            </a:extLst>
          </p:cNvPr>
          <p:cNvSpPr txBox="1"/>
          <p:nvPr/>
        </p:nvSpPr>
        <p:spPr>
          <a:xfrm>
            <a:off x="11117102" y="7808980"/>
            <a:ext cx="7707071" cy="1200329"/>
          </a:xfrm>
          <a:prstGeom prst="rect">
            <a:avLst/>
          </a:prstGeom>
          <a:noFill/>
        </p:spPr>
        <p:txBody>
          <a:bodyPr wrap="square">
            <a:spAutoFit/>
          </a:bodyPr>
          <a:lstStyle/>
          <a:p>
            <a:endParaRPr lang="fr-FR" sz="2400" dirty="0">
              <a:latin typeface="+mj-lt"/>
              <a:ea typeface="Tahoma" panose="020B0604030504040204" pitchFamily="34" charset="0"/>
              <a:cs typeface="Tahoma" panose="020B0604030504040204" pitchFamily="34" charset="0"/>
            </a:endParaRPr>
          </a:p>
          <a:p>
            <a:r>
              <a:rPr lang="fr-FR" sz="2400" dirty="0">
                <a:latin typeface="+mj-lt"/>
                <a:ea typeface="Tahoma" panose="020B0604030504040204" pitchFamily="34" charset="0"/>
                <a:cs typeface="Tahoma" panose="020B0604030504040204" pitchFamily="34" charset="0"/>
              </a:rPr>
              <a:t>En cas de non-réponse dans le délai prévu, l'intéressé est présumé renoncer à son emploi</a:t>
            </a:r>
            <a:r>
              <a:rPr lang="fr-FR" sz="2400" dirty="0">
                <a:latin typeface="Tahoma" panose="020B0604030504040204" pitchFamily="34" charset="0"/>
                <a:ea typeface="Tahoma" panose="020B0604030504040204" pitchFamily="34" charset="0"/>
                <a:cs typeface="Tahoma" panose="020B0604030504040204" pitchFamily="34" charset="0"/>
              </a:rPr>
              <a:t>. </a:t>
            </a:r>
          </a:p>
        </p:txBody>
      </p:sp>
      <p:sp>
        <p:nvSpPr>
          <p:cNvPr id="17" name="ZoneTexte 16">
            <a:extLst>
              <a:ext uri="{FF2B5EF4-FFF2-40B4-BE49-F238E27FC236}">
                <a16:creationId xmlns:a16="http://schemas.microsoft.com/office/drawing/2014/main" id="{FE346E01-31EC-587B-B300-62DEC0E36414}"/>
              </a:ext>
            </a:extLst>
          </p:cNvPr>
          <p:cNvSpPr txBox="1"/>
          <p:nvPr/>
        </p:nvSpPr>
        <p:spPr>
          <a:xfrm>
            <a:off x="1309262" y="4921807"/>
            <a:ext cx="5016085" cy="1200329"/>
          </a:xfrm>
          <a:prstGeom prst="rect">
            <a:avLst/>
          </a:prstGeom>
          <a:noFill/>
        </p:spPr>
        <p:txBody>
          <a:bodyPr wrap="square">
            <a:spAutoFit/>
          </a:bodyPr>
          <a:lstStyle/>
          <a:p>
            <a:pPr algn="ctr"/>
            <a:endParaRPr lang="fr-FR" sz="2400" dirty="0">
              <a:latin typeface="+mj-lt"/>
              <a:ea typeface="Tahoma" panose="020B0604030504040204" pitchFamily="34" charset="0"/>
              <a:cs typeface="Tahoma" panose="020B0604030504040204" pitchFamily="34" charset="0"/>
            </a:endParaRPr>
          </a:p>
          <a:p>
            <a:pPr algn="ctr"/>
            <a:r>
              <a:rPr lang="fr-FR" sz="2400" dirty="0">
                <a:latin typeface="+mj-lt"/>
                <a:ea typeface="Tahoma" panose="020B0604030504040204" pitchFamily="34" charset="0"/>
                <a:cs typeface="Tahoma" panose="020B0604030504040204" pitchFamily="34" charset="0"/>
              </a:rPr>
              <a:t>L’autorité territoriale rédige un nouveau contrat</a:t>
            </a:r>
            <a:r>
              <a:rPr lang="fr-FR" sz="2400" dirty="0">
                <a:latin typeface="Tahoma" panose="020B0604030504040204" pitchFamily="34" charset="0"/>
                <a:ea typeface="Tahoma" panose="020B0604030504040204" pitchFamily="34" charset="0"/>
                <a:cs typeface="Tahoma" panose="020B0604030504040204" pitchFamily="34" charset="0"/>
              </a:rPr>
              <a:t>. </a:t>
            </a:r>
          </a:p>
        </p:txBody>
      </p:sp>
      <p:sp>
        <p:nvSpPr>
          <p:cNvPr id="23" name="ZoneTexte 22">
            <a:extLst>
              <a:ext uri="{FF2B5EF4-FFF2-40B4-BE49-F238E27FC236}">
                <a16:creationId xmlns:a16="http://schemas.microsoft.com/office/drawing/2014/main" id="{1DE7D3E6-66BD-2B10-7487-05F121498120}"/>
              </a:ext>
            </a:extLst>
          </p:cNvPr>
          <p:cNvSpPr txBox="1"/>
          <p:nvPr/>
        </p:nvSpPr>
        <p:spPr>
          <a:xfrm>
            <a:off x="425567" y="7082452"/>
            <a:ext cx="7118233" cy="1569660"/>
          </a:xfrm>
          <a:prstGeom prst="rect">
            <a:avLst/>
          </a:prstGeom>
          <a:noFill/>
        </p:spPr>
        <p:txBody>
          <a:bodyPr wrap="square">
            <a:spAutoFit/>
          </a:bodyPr>
          <a:lstStyle/>
          <a:p>
            <a:endParaRPr lang="fr-FR" sz="2400" dirty="0">
              <a:latin typeface="+mj-lt"/>
              <a:ea typeface="Tahoma" panose="020B0604030504040204" pitchFamily="34" charset="0"/>
              <a:cs typeface="Tahoma" panose="020B0604030504040204" pitchFamily="34" charset="0"/>
            </a:endParaRPr>
          </a:p>
          <a:p>
            <a:pPr algn="ctr"/>
            <a:r>
              <a:rPr lang="fr-FR" sz="2400" dirty="0">
                <a:latin typeface="+mj-lt"/>
                <a:ea typeface="Tahoma" panose="020B0604030504040204" pitchFamily="34" charset="0"/>
                <a:cs typeface="Tahoma" panose="020B0604030504040204" pitchFamily="34" charset="0"/>
              </a:rPr>
              <a:t>L’agent est considéré comme démissionnaire, </a:t>
            </a:r>
          </a:p>
          <a:p>
            <a:pPr algn="ctr"/>
            <a:r>
              <a:rPr lang="fr-FR" sz="2400" dirty="0">
                <a:latin typeface="+mj-lt"/>
                <a:ea typeface="Tahoma" panose="020B0604030504040204" pitchFamily="34" charset="0"/>
                <a:cs typeface="Tahoma" panose="020B0604030504040204" pitchFamily="34" charset="0"/>
              </a:rPr>
              <a:t>il ne pourra pas prétendre à l’ARE à l’issue de ce contrat.</a:t>
            </a:r>
            <a:endParaRPr lang="fr-FR" sz="2400" dirty="0">
              <a:latin typeface="Tahoma" panose="020B0604030504040204" pitchFamily="34" charset="0"/>
              <a:ea typeface="Tahoma" panose="020B0604030504040204" pitchFamily="34" charset="0"/>
              <a:cs typeface="Tahoma" panose="020B0604030504040204" pitchFamily="34" charset="0"/>
            </a:endParaRPr>
          </a:p>
        </p:txBody>
      </p:sp>
      <p:cxnSp>
        <p:nvCxnSpPr>
          <p:cNvPr id="26" name="Connecteur droit 25">
            <a:extLst>
              <a:ext uri="{FF2B5EF4-FFF2-40B4-BE49-F238E27FC236}">
                <a16:creationId xmlns:a16="http://schemas.microsoft.com/office/drawing/2014/main" id="{F502D584-51E0-3F79-F0B9-AF975D66B6BD}"/>
              </a:ext>
            </a:extLst>
          </p:cNvPr>
          <p:cNvCxnSpPr>
            <a:cxnSpLocks/>
          </p:cNvCxnSpPr>
          <p:nvPr/>
        </p:nvCxnSpPr>
        <p:spPr>
          <a:xfrm>
            <a:off x="425567" y="6611028"/>
            <a:ext cx="14632738" cy="0"/>
          </a:xfrm>
          <a:prstGeom prst="line">
            <a:avLst/>
          </a:prstGeom>
          <a:ln w="57150">
            <a:solidFill>
              <a:schemeClr val="accent4">
                <a:lumMod val="75000"/>
              </a:schemeClr>
            </a:solidFill>
            <a:prstDash val="dash"/>
          </a:ln>
        </p:spPr>
        <p:style>
          <a:lnRef idx="1">
            <a:schemeClr val="accent1"/>
          </a:lnRef>
          <a:fillRef idx="0">
            <a:schemeClr val="accent1"/>
          </a:fillRef>
          <a:effectRef idx="0">
            <a:schemeClr val="accent1"/>
          </a:effectRef>
          <a:fontRef idx="minor">
            <a:schemeClr val="tx1"/>
          </a:fontRef>
        </p:style>
      </p:cxnSp>
      <p:pic>
        <p:nvPicPr>
          <p:cNvPr id="31" name="Graphique 30" descr="Enveloppe ouverte avec un remplissage uni">
            <a:extLst>
              <a:ext uri="{FF2B5EF4-FFF2-40B4-BE49-F238E27FC236}">
                <a16:creationId xmlns:a16="http://schemas.microsoft.com/office/drawing/2014/main" id="{916FF7FD-3E4E-95D0-BEDE-13A3F2D1387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78781" y="8125095"/>
            <a:ext cx="978408" cy="978408"/>
          </a:xfrm>
          <a:prstGeom prst="rect">
            <a:avLst/>
          </a:prstGeom>
        </p:spPr>
      </p:pic>
      <p:pic>
        <p:nvPicPr>
          <p:cNvPr id="33" name="Graphique 32" descr="Fermer avec un remplissage uni">
            <a:extLst>
              <a:ext uri="{FF2B5EF4-FFF2-40B4-BE49-F238E27FC236}">
                <a16:creationId xmlns:a16="http://schemas.microsoft.com/office/drawing/2014/main" id="{B8C891D4-4268-49C8-07FA-706213C3EB7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710785" y="8194912"/>
            <a:ext cx="914400" cy="914400"/>
          </a:xfrm>
          <a:prstGeom prst="rect">
            <a:avLst/>
          </a:prstGeom>
        </p:spPr>
      </p:pic>
      <p:sp>
        <p:nvSpPr>
          <p:cNvPr id="34" name="Flèche : droite 33">
            <a:extLst>
              <a:ext uri="{FF2B5EF4-FFF2-40B4-BE49-F238E27FC236}">
                <a16:creationId xmlns:a16="http://schemas.microsoft.com/office/drawing/2014/main" id="{2FCEC687-3A9D-A9C7-A037-B647D6B01207}"/>
              </a:ext>
            </a:extLst>
          </p:cNvPr>
          <p:cNvSpPr/>
          <p:nvPr/>
        </p:nvSpPr>
        <p:spPr>
          <a:xfrm rot="10800000">
            <a:off x="7671077" y="5905115"/>
            <a:ext cx="1575405" cy="20946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Flèche : droite 34">
            <a:extLst>
              <a:ext uri="{FF2B5EF4-FFF2-40B4-BE49-F238E27FC236}">
                <a16:creationId xmlns:a16="http://schemas.microsoft.com/office/drawing/2014/main" id="{262FBE17-9B6F-E117-0A59-6D7B9D00DD3A}"/>
              </a:ext>
            </a:extLst>
          </p:cNvPr>
          <p:cNvSpPr/>
          <p:nvPr/>
        </p:nvSpPr>
        <p:spPr>
          <a:xfrm rot="10800000">
            <a:off x="7675934" y="7765916"/>
            <a:ext cx="1575405" cy="20946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Flèche : virage 5">
            <a:extLst>
              <a:ext uri="{FF2B5EF4-FFF2-40B4-BE49-F238E27FC236}">
                <a16:creationId xmlns:a16="http://schemas.microsoft.com/office/drawing/2014/main" id="{72387BBD-66A1-ED8B-5387-B9F0DF5A273C}"/>
              </a:ext>
            </a:extLst>
          </p:cNvPr>
          <p:cNvSpPr/>
          <p:nvPr/>
        </p:nvSpPr>
        <p:spPr>
          <a:xfrm rot="10800000">
            <a:off x="15058305" y="5591955"/>
            <a:ext cx="914399" cy="2456291"/>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9" name="Flèche : virage 8">
            <a:extLst>
              <a:ext uri="{FF2B5EF4-FFF2-40B4-BE49-F238E27FC236}">
                <a16:creationId xmlns:a16="http://schemas.microsoft.com/office/drawing/2014/main" id="{68E2859B-B1FA-3FB4-9E1F-0D9F9775A19B}"/>
              </a:ext>
            </a:extLst>
          </p:cNvPr>
          <p:cNvSpPr/>
          <p:nvPr/>
        </p:nvSpPr>
        <p:spPr>
          <a:xfrm rot="10800000">
            <a:off x="15058305" y="5447801"/>
            <a:ext cx="914399" cy="882877"/>
          </a:xfrm>
          <a:prstGeom prst="ben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Tree>
    <p:extLst>
      <p:ext uri="{BB962C8B-B14F-4D97-AF65-F5344CB8AC3E}">
        <p14:creationId xmlns:p14="http://schemas.microsoft.com/office/powerpoint/2010/main" val="4019648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1"/>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33"/>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8" grpId="0"/>
      <p:bldP spid="12" grpId="0"/>
      <p:bldP spid="4" grpId="0"/>
      <p:bldP spid="11" grpId="0"/>
      <p:bldP spid="13" grpId="0"/>
      <p:bldP spid="16" grpId="0"/>
      <p:bldP spid="17" grpId="0"/>
      <p:bldP spid="23" grpId="0"/>
      <p:bldP spid="34" grpId="0" animBg="1"/>
      <p:bldP spid="35" grpId="0" animBg="1"/>
      <p:bldP spid="6"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pic>
        <p:nvPicPr>
          <p:cNvPr id="13" name="Graphique 12" descr="Informations avec un remplissage uni">
            <a:extLst>
              <a:ext uri="{FF2B5EF4-FFF2-40B4-BE49-F238E27FC236}">
                <a16:creationId xmlns:a16="http://schemas.microsoft.com/office/drawing/2014/main" id="{F2AC18E5-E8DF-A125-44FF-2D477EEC679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586288" y="3847081"/>
            <a:ext cx="914400" cy="914400"/>
          </a:xfrm>
          <a:prstGeom prst="rect">
            <a:avLst/>
          </a:prstGeom>
        </p:spPr>
      </p:pic>
      <p:sp>
        <p:nvSpPr>
          <p:cNvPr id="1028" name="Google Shape;1028;p98"/>
          <p:cNvSpPr txBox="1">
            <a:spLocks noGrp="1"/>
          </p:cNvSpPr>
          <p:nvPr>
            <p:ph type="title"/>
          </p:nvPr>
        </p:nvSpPr>
        <p:spPr>
          <a:xfrm>
            <a:off x="798609" y="685913"/>
            <a:ext cx="16898547" cy="419290"/>
          </a:xfrm>
          <a:prstGeom prst="rect">
            <a:avLst/>
          </a:prstGeom>
          <a:noFill/>
          <a:ln>
            <a:noFill/>
          </a:ln>
        </p:spPr>
        <p:txBody>
          <a:bodyPr spcFirstLastPara="1" wrap="square" lIns="91425" tIns="45700" rIns="91425" bIns="45700" anchor="b" anchorCtr="0">
            <a:noAutofit/>
          </a:bodyPr>
          <a:lstStyle/>
          <a:p>
            <a:br>
              <a:rPr lang="fr-FR" sz="4000" b="1" dirty="0">
                <a:latin typeface="Century Gothic" panose="020B0502020202020204" pitchFamily="34" charset="0"/>
              </a:rPr>
            </a:br>
            <a:r>
              <a:rPr lang="fr-FR" sz="4000" b="1" dirty="0">
                <a:solidFill>
                  <a:schemeClr val="tx2">
                    <a:lumMod val="75000"/>
                  </a:schemeClr>
                </a:solidFill>
                <a:latin typeface="Century Gothic" panose="020B0502020202020204" pitchFamily="34" charset="0"/>
              </a:rPr>
              <a:t>b. Si l’autorité territoriale ne souhaite pas renouveler le contrat</a:t>
            </a:r>
            <a:endParaRPr sz="4000" b="1" dirty="0">
              <a:solidFill>
                <a:schemeClr val="tx2">
                  <a:lumMod val="75000"/>
                </a:schemeClr>
              </a:solidFill>
              <a:latin typeface="Century Gothic" panose="020B0502020202020204" pitchFamily="34" charset="0"/>
            </a:endParaRPr>
          </a:p>
        </p:txBody>
      </p:sp>
      <p:cxnSp>
        <p:nvCxnSpPr>
          <p:cNvPr id="5" name="Google Shape;816;p83">
            <a:extLst>
              <a:ext uri="{FF2B5EF4-FFF2-40B4-BE49-F238E27FC236}">
                <a16:creationId xmlns:a16="http://schemas.microsoft.com/office/drawing/2014/main" id="{A805D5C6-2E8F-1513-DB64-96251943D9FF}"/>
              </a:ext>
            </a:extLst>
          </p:cNvPr>
          <p:cNvCxnSpPr>
            <a:cxnSpLocks/>
          </p:cNvCxnSpPr>
          <p:nvPr/>
        </p:nvCxnSpPr>
        <p:spPr>
          <a:xfrm>
            <a:off x="821925" y="1163693"/>
            <a:ext cx="15541203" cy="0"/>
          </a:xfrm>
          <a:prstGeom prst="straightConnector1">
            <a:avLst/>
          </a:prstGeom>
          <a:noFill/>
          <a:ln w="38100" cap="flat" cmpd="sng">
            <a:solidFill>
              <a:srgbClr val="663A67"/>
            </a:solidFill>
            <a:prstDash val="solid"/>
            <a:miter lim="800000"/>
            <a:headEnd type="none" w="sm" len="sm"/>
            <a:tailEnd type="none" w="sm" len="sm"/>
          </a:ln>
        </p:spPr>
      </p:cxnSp>
      <p:sp>
        <p:nvSpPr>
          <p:cNvPr id="28" name="Flèche : droite 27">
            <a:extLst>
              <a:ext uri="{FF2B5EF4-FFF2-40B4-BE49-F238E27FC236}">
                <a16:creationId xmlns:a16="http://schemas.microsoft.com/office/drawing/2014/main" id="{7350E7CE-E5F9-1607-EF46-7F3ED1F687DD}"/>
              </a:ext>
            </a:extLst>
          </p:cNvPr>
          <p:cNvSpPr/>
          <p:nvPr/>
        </p:nvSpPr>
        <p:spPr>
          <a:xfrm>
            <a:off x="2189693" y="1600313"/>
            <a:ext cx="13924735" cy="2246768"/>
          </a:xfrm>
          <a:prstGeom prst="rightArrow">
            <a:avLst>
              <a:gd name="adj1" fmla="val 68304"/>
              <a:gd name="adj2" fmla="val 50000"/>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solidFill>
                  <a:schemeClr val="tx1"/>
                </a:solidFill>
              </a:rPr>
              <a:t>Doit informer l’agent par lettre recommandé avec demande d’avis de réception de son intention de non </a:t>
            </a:r>
            <a:r>
              <a:rPr lang="fr-FR" sz="2400">
                <a:solidFill>
                  <a:schemeClr val="tx1"/>
                </a:solidFill>
              </a:rPr>
              <a:t>renouveler le </a:t>
            </a:r>
            <a:r>
              <a:rPr lang="fr-FR" sz="2400" dirty="0">
                <a:solidFill>
                  <a:schemeClr val="tx1"/>
                </a:solidFill>
              </a:rPr>
              <a:t>contrat.</a:t>
            </a:r>
            <a:br>
              <a:rPr lang="fr-FR" sz="2400" dirty="0">
                <a:solidFill>
                  <a:schemeClr val="tx1"/>
                </a:solidFill>
              </a:rPr>
            </a:br>
            <a:r>
              <a:rPr lang="fr-FR" sz="2400" dirty="0">
                <a:solidFill>
                  <a:schemeClr val="tx1"/>
                </a:solidFill>
              </a:rPr>
              <a:t> </a:t>
            </a:r>
            <a:r>
              <a:rPr lang="fr-FR" sz="2400" b="1" dirty="0">
                <a:solidFill>
                  <a:schemeClr val="tx1"/>
                </a:solidFill>
              </a:rPr>
              <a:t>Le contenu du courrier devra préciser ou non certains points</a:t>
            </a:r>
            <a:br>
              <a:rPr lang="fr-FR" sz="2400" b="1" dirty="0">
                <a:solidFill>
                  <a:schemeClr val="tx1"/>
                </a:solidFill>
              </a:rPr>
            </a:br>
            <a:r>
              <a:rPr lang="fr-FR" sz="2400" b="1" dirty="0">
                <a:solidFill>
                  <a:schemeClr val="tx1"/>
                </a:solidFill>
              </a:rPr>
              <a:t> selon le motif de non renouvellement.</a:t>
            </a:r>
          </a:p>
        </p:txBody>
      </p:sp>
      <p:pic>
        <p:nvPicPr>
          <p:cNvPr id="2" name="Image 1">
            <a:extLst>
              <a:ext uri="{FF2B5EF4-FFF2-40B4-BE49-F238E27FC236}">
                <a16:creationId xmlns:a16="http://schemas.microsoft.com/office/drawing/2014/main" id="{838B5E63-7083-A84B-3F5F-97AE324DBDBC}"/>
              </a:ext>
            </a:extLst>
          </p:cNvPr>
          <p:cNvPicPr>
            <a:picLocks noChangeAspect="1"/>
          </p:cNvPicPr>
          <p:nvPr/>
        </p:nvPicPr>
        <p:blipFill rotWithShape="1">
          <a:blip r:embed="rId5"/>
          <a:srcRect l="9617" t="10880" r="2149" b="1884"/>
          <a:stretch/>
        </p:blipFill>
        <p:spPr>
          <a:xfrm>
            <a:off x="328580" y="1877344"/>
            <a:ext cx="1620000" cy="1476000"/>
          </a:xfrm>
          <a:prstGeom prst="rect">
            <a:avLst/>
          </a:prstGeom>
        </p:spPr>
      </p:pic>
      <p:pic>
        <p:nvPicPr>
          <p:cNvPr id="3" name="Image 2">
            <a:extLst>
              <a:ext uri="{FF2B5EF4-FFF2-40B4-BE49-F238E27FC236}">
                <a16:creationId xmlns:a16="http://schemas.microsoft.com/office/drawing/2014/main" id="{B9D04673-A03B-1964-CA4E-376F1CBA94D6}"/>
              </a:ext>
            </a:extLst>
          </p:cNvPr>
          <p:cNvPicPr>
            <a:picLocks noChangeAspect="1"/>
          </p:cNvPicPr>
          <p:nvPr/>
        </p:nvPicPr>
        <p:blipFill>
          <a:blip r:embed="rId6"/>
          <a:stretch>
            <a:fillRect/>
          </a:stretch>
        </p:blipFill>
        <p:spPr>
          <a:xfrm>
            <a:off x="16238778" y="1707415"/>
            <a:ext cx="1743910" cy="1724167"/>
          </a:xfrm>
          <a:prstGeom prst="rect">
            <a:avLst/>
          </a:prstGeom>
        </p:spPr>
      </p:pic>
      <p:sp>
        <p:nvSpPr>
          <p:cNvPr id="8" name="ZoneTexte 7">
            <a:extLst>
              <a:ext uri="{FF2B5EF4-FFF2-40B4-BE49-F238E27FC236}">
                <a16:creationId xmlns:a16="http://schemas.microsoft.com/office/drawing/2014/main" id="{1A55A42D-6476-BCB6-0CDF-CF189238BA3B}"/>
              </a:ext>
            </a:extLst>
          </p:cNvPr>
          <p:cNvSpPr txBox="1"/>
          <p:nvPr/>
        </p:nvSpPr>
        <p:spPr>
          <a:xfrm>
            <a:off x="16504029" y="3513638"/>
            <a:ext cx="1495210" cy="461665"/>
          </a:xfrm>
          <a:prstGeom prst="rect">
            <a:avLst/>
          </a:prstGeom>
          <a:noFill/>
        </p:spPr>
        <p:txBody>
          <a:bodyPr wrap="square" rtlCol="0">
            <a:spAutoFit/>
          </a:bodyPr>
          <a:lstStyle/>
          <a:p>
            <a:r>
              <a:rPr lang="fr-FR" sz="2400" dirty="0">
                <a:solidFill>
                  <a:schemeClr val="tx2">
                    <a:lumMod val="75000"/>
                  </a:schemeClr>
                </a:solidFill>
                <a:latin typeface="+mj-lt"/>
              </a:rPr>
              <a:t>Agent</a:t>
            </a:r>
          </a:p>
        </p:txBody>
      </p:sp>
      <p:sp>
        <p:nvSpPr>
          <p:cNvPr id="12" name="ZoneTexte 11">
            <a:extLst>
              <a:ext uri="{FF2B5EF4-FFF2-40B4-BE49-F238E27FC236}">
                <a16:creationId xmlns:a16="http://schemas.microsoft.com/office/drawing/2014/main" id="{FE3B62FA-BED0-F99E-983C-FDC3271866B0}"/>
              </a:ext>
            </a:extLst>
          </p:cNvPr>
          <p:cNvSpPr txBox="1"/>
          <p:nvPr/>
        </p:nvSpPr>
        <p:spPr>
          <a:xfrm>
            <a:off x="288761" y="3431582"/>
            <a:ext cx="1743910" cy="830997"/>
          </a:xfrm>
          <a:prstGeom prst="rect">
            <a:avLst/>
          </a:prstGeom>
          <a:noFill/>
        </p:spPr>
        <p:txBody>
          <a:bodyPr wrap="square" rtlCol="0">
            <a:spAutoFit/>
          </a:bodyPr>
          <a:lstStyle/>
          <a:p>
            <a:pPr algn="ctr"/>
            <a:r>
              <a:rPr lang="fr-FR" sz="2400" dirty="0">
                <a:solidFill>
                  <a:schemeClr val="accent4">
                    <a:lumMod val="75000"/>
                  </a:schemeClr>
                </a:solidFill>
                <a:latin typeface="+mj-lt"/>
              </a:rPr>
              <a:t>Autorité territoriale</a:t>
            </a:r>
          </a:p>
        </p:txBody>
      </p:sp>
      <p:sp>
        <p:nvSpPr>
          <p:cNvPr id="6" name="ZoneTexte 5">
            <a:extLst>
              <a:ext uri="{FF2B5EF4-FFF2-40B4-BE49-F238E27FC236}">
                <a16:creationId xmlns:a16="http://schemas.microsoft.com/office/drawing/2014/main" id="{62DCEF9D-1FB6-EC8A-F104-9A9ACBF1F705}"/>
              </a:ext>
            </a:extLst>
          </p:cNvPr>
          <p:cNvSpPr txBox="1"/>
          <p:nvPr/>
        </p:nvSpPr>
        <p:spPr>
          <a:xfrm>
            <a:off x="352092" y="4884588"/>
            <a:ext cx="9775708" cy="461665"/>
          </a:xfrm>
          <a:prstGeom prst="rect">
            <a:avLst/>
          </a:prstGeom>
          <a:solidFill>
            <a:schemeClr val="tx2">
              <a:lumMod val="40000"/>
              <a:lumOff val="60000"/>
            </a:schemeClr>
          </a:solidFill>
          <a:ln>
            <a:noFill/>
          </a:ln>
        </p:spPr>
        <p:txBody>
          <a:bodyPr wrap="square" rtlCol="0">
            <a:spAutoFit/>
          </a:bodyPr>
          <a:lstStyle/>
          <a:p>
            <a:pPr lvl="0">
              <a:spcBef>
                <a:spcPts val="600"/>
              </a:spcBef>
              <a:spcAft>
                <a:spcPts val="600"/>
              </a:spcAft>
            </a:pPr>
            <a:r>
              <a:rPr lang="fr-FR" sz="2400" dirty="0">
                <a:latin typeface="+mj-lt"/>
                <a:ea typeface="Tahoma" panose="020B0604030504040204" pitchFamily="34" charset="0"/>
                <a:cs typeface="Tahoma" panose="020B0604030504040204" pitchFamily="34" charset="0"/>
              </a:rPr>
              <a:t>Non-renouvellement fondé exclusivement sur l’intérêt du service</a:t>
            </a:r>
          </a:p>
        </p:txBody>
      </p:sp>
      <p:sp>
        <p:nvSpPr>
          <p:cNvPr id="7" name="ZoneTexte 6">
            <a:extLst>
              <a:ext uri="{FF2B5EF4-FFF2-40B4-BE49-F238E27FC236}">
                <a16:creationId xmlns:a16="http://schemas.microsoft.com/office/drawing/2014/main" id="{429540D5-ED67-D036-7445-D5FA80C01B35}"/>
              </a:ext>
            </a:extLst>
          </p:cNvPr>
          <p:cNvSpPr txBox="1"/>
          <p:nvPr/>
        </p:nvSpPr>
        <p:spPr>
          <a:xfrm>
            <a:off x="798610" y="5549114"/>
            <a:ext cx="8574277" cy="1569660"/>
          </a:xfrm>
          <a:prstGeom prst="rect">
            <a:avLst/>
          </a:prstGeom>
          <a:solidFill>
            <a:schemeClr val="tx2">
              <a:lumMod val="20000"/>
              <a:lumOff val="80000"/>
            </a:schemeClr>
          </a:solidFill>
          <a:ln cmpd="sng">
            <a:noFill/>
          </a:ln>
        </p:spPr>
        <p:txBody>
          <a:bodyPr wrap="square" rtlCol="0">
            <a:spAutoFit/>
          </a:bodyPr>
          <a:lstStyle/>
          <a:p>
            <a:pPr marL="342900" lvl="0" indent="-342900">
              <a:buFont typeface="Wingdings" panose="05000000000000000000" pitchFamily="2" charset="2"/>
              <a:buChar char="Ø"/>
            </a:pPr>
            <a:r>
              <a:rPr lang="fr-FR" sz="2400" dirty="0">
                <a:latin typeface="+mj-lt"/>
                <a:ea typeface="Tahoma" panose="020B0604030504040204" pitchFamily="34" charset="0"/>
                <a:cs typeface="Tahoma" panose="020B0604030504040204" pitchFamily="34" charset="0"/>
              </a:rPr>
              <a:t>Pas d’obligation d’inviter l’agent à consulter son dossier</a:t>
            </a:r>
          </a:p>
          <a:p>
            <a:pPr marL="342900" lvl="0" indent="-342900">
              <a:buFont typeface="Wingdings" panose="05000000000000000000" pitchFamily="2" charset="2"/>
              <a:buChar char="Ø"/>
            </a:pPr>
            <a:r>
              <a:rPr lang="fr-FR" sz="2400" dirty="0">
                <a:latin typeface="+mj-lt"/>
                <a:ea typeface="Tahoma" panose="020B0604030504040204" pitchFamily="34" charset="0"/>
                <a:cs typeface="Tahoma" panose="020B0604030504040204" pitchFamily="34" charset="0"/>
              </a:rPr>
              <a:t>Pas d’obligation de motiver la décision de non-renouvellement</a:t>
            </a:r>
          </a:p>
        </p:txBody>
      </p:sp>
      <p:sp>
        <p:nvSpPr>
          <p:cNvPr id="9" name="ZoneTexte 8">
            <a:extLst>
              <a:ext uri="{FF2B5EF4-FFF2-40B4-BE49-F238E27FC236}">
                <a16:creationId xmlns:a16="http://schemas.microsoft.com/office/drawing/2014/main" id="{F86F9112-83D9-C96F-DB0C-FE62B05FAB74}"/>
              </a:ext>
            </a:extLst>
          </p:cNvPr>
          <p:cNvSpPr txBox="1"/>
          <p:nvPr/>
        </p:nvSpPr>
        <p:spPr>
          <a:xfrm>
            <a:off x="352092" y="7327459"/>
            <a:ext cx="9016827" cy="461665"/>
          </a:xfrm>
          <a:prstGeom prst="rect">
            <a:avLst/>
          </a:prstGeom>
          <a:solidFill>
            <a:schemeClr val="accent5">
              <a:lumMod val="75000"/>
            </a:schemeClr>
          </a:solidFill>
        </p:spPr>
        <p:txBody>
          <a:bodyPr wrap="square" rtlCol="0">
            <a:spAutoFit/>
          </a:bodyPr>
          <a:lstStyle/>
          <a:p>
            <a:pPr lvl="0"/>
            <a:r>
              <a:rPr lang="fr-FR" sz="2400" dirty="0">
                <a:solidFill>
                  <a:schemeClr val="bg1"/>
                </a:solidFill>
                <a:latin typeface="+mj-lt"/>
              </a:rPr>
              <a:t>Non-renouvellement pris en considération de la personne</a:t>
            </a:r>
          </a:p>
        </p:txBody>
      </p:sp>
      <p:sp>
        <p:nvSpPr>
          <p:cNvPr id="10" name="ZoneTexte 9">
            <a:extLst>
              <a:ext uri="{FF2B5EF4-FFF2-40B4-BE49-F238E27FC236}">
                <a16:creationId xmlns:a16="http://schemas.microsoft.com/office/drawing/2014/main" id="{52CDD7CC-9EFF-B471-6CC5-18428C7ED646}"/>
              </a:ext>
            </a:extLst>
          </p:cNvPr>
          <p:cNvSpPr txBox="1"/>
          <p:nvPr/>
        </p:nvSpPr>
        <p:spPr>
          <a:xfrm>
            <a:off x="798610" y="7935725"/>
            <a:ext cx="8409539" cy="1569660"/>
          </a:xfrm>
          <a:prstGeom prst="rect">
            <a:avLst/>
          </a:prstGeom>
          <a:solidFill>
            <a:schemeClr val="accent5">
              <a:lumMod val="40000"/>
              <a:lumOff val="60000"/>
            </a:schemeClr>
          </a:solidFill>
        </p:spPr>
        <p:txBody>
          <a:bodyPr wrap="square" rtlCol="0">
            <a:spAutoFit/>
          </a:bodyPr>
          <a:lstStyle/>
          <a:p>
            <a:pPr marL="342900" lvl="0" indent="-342900">
              <a:buFont typeface="Wingdings" panose="05000000000000000000" pitchFamily="2" charset="2"/>
              <a:buChar char="Ø"/>
            </a:pPr>
            <a:r>
              <a:rPr lang="fr-FR" sz="2400" dirty="0">
                <a:latin typeface="+mj-lt"/>
                <a:ea typeface="Tahoma" panose="020B0604030504040204" pitchFamily="34" charset="0"/>
                <a:cs typeface="Tahoma" panose="020B0604030504040204" pitchFamily="34" charset="0"/>
              </a:rPr>
              <a:t>Obligation d’informer l’agent de la possibilité de prendre connaissance de l’intégralité de son dossier</a:t>
            </a:r>
          </a:p>
          <a:p>
            <a:pPr marL="342900" lvl="0" indent="-342900">
              <a:buFont typeface="Wingdings" panose="05000000000000000000" pitchFamily="2" charset="2"/>
              <a:buChar char="Ø"/>
            </a:pPr>
            <a:r>
              <a:rPr lang="fr-FR" sz="2400" dirty="0">
                <a:latin typeface="+mj-lt"/>
                <a:ea typeface="Tahoma" panose="020B0604030504040204" pitchFamily="34" charset="0"/>
                <a:cs typeface="Tahoma" panose="020B0604030504040204" pitchFamily="34" charset="0"/>
              </a:rPr>
              <a:t>Obligation de motiver la décision de non-renouvellement</a:t>
            </a:r>
          </a:p>
        </p:txBody>
      </p:sp>
      <p:sp>
        <p:nvSpPr>
          <p:cNvPr id="16" name="ZoneTexte 15">
            <a:extLst>
              <a:ext uri="{FF2B5EF4-FFF2-40B4-BE49-F238E27FC236}">
                <a16:creationId xmlns:a16="http://schemas.microsoft.com/office/drawing/2014/main" id="{76D19B4D-CAF7-2083-48F0-F6CBD571C86E}"/>
              </a:ext>
            </a:extLst>
          </p:cNvPr>
          <p:cNvSpPr txBox="1"/>
          <p:nvPr/>
        </p:nvSpPr>
        <p:spPr>
          <a:xfrm>
            <a:off x="11244640" y="7935725"/>
            <a:ext cx="6191971" cy="1107996"/>
          </a:xfrm>
          <a:prstGeom prst="rect">
            <a:avLst/>
          </a:prstGeom>
          <a:noFill/>
          <a:ln w="53975" cmpd="sng">
            <a:solidFill>
              <a:schemeClr val="accent1">
                <a:lumMod val="75000"/>
                <a:alpha val="98000"/>
              </a:schemeClr>
            </a:solidFill>
          </a:ln>
        </p:spPr>
        <p:txBody>
          <a:bodyPr wrap="square">
            <a:spAutoFit/>
          </a:bodyPr>
          <a:lstStyle/>
          <a:p>
            <a:pPr algn="just"/>
            <a:r>
              <a:rPr lang="fr-FR" sz="2200" dirty="0">
                <a:latin typeface="+mj-lt"/>
              </a:rPr>
              <a:t>Saisine de la CCP (commission consultative Paritaire) si l’agent est investi d’un mandat syndical</a:t>
            </a:r>
          </a:p>
        </p:txBody>
      </p:sp>
      <p:sp>
        <p:nvSpPr>
          <p:cNvPr id="17" name="Flèche : bas 16">
            <a:extLst>
              <a:ext uri="{FF2B5EF4-FFF2-40B4-BE49-F238E27FC236}">
                <a16:creationId xmlns:a16="http://schemas.microsoft.com/office/drawing/2014/main" id="{CCD683DB-1CD5-9813-B1CE-9F5E7AF288D8}"/>
              </a:ext>
            </a:extLst>
          </p:cNvPr>
          <p:cNvSpPr/>
          <p:nvPr/>
        </p:nvSpPr>
        <p:spPr>
          <a:xfrm>
            <a:off x="3028976" y="3567908"/>
            <a:ext cx="518500" cy="1154587"/>
          </a:xfrm>
          <a:prstGeom prst="downArrow">
            <a:avLst/>
          </a:prstGeom>
          <a:solidFill>
            <a:schemeClr val="accent4">
              <a:lumMod val="40000"/>
              <a:lumOff val="60000"/>
            </a:schemeClr>
          </a:solidFill>
          <a:ln>
            <a:solidFill>
              <a:schemeClr val="accent4">
                <a:lumMod val="75000"/>
              </a:schemeClr>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endParaRPr lang="fr-FR"/>
          </a:p>
        </p:txBody>
      </p:sp>
      <p:sp>
        <p:nvSpPr>
          <p:cNvPr id="23" name="ZoneTexte 22">
            <a:extLst>
              <a:ext uri="{FF2B5EF4-FFF2-40B4-BE49-F238E27FC236}">
                <a16:creationId xmlns:a16="http://schemas.microsoft.com/office/drawing/2014/main" id="{8685289D-2A4C-B50E-6C62-D12B8760EB4D}"/>
              </a:ext>
            </a:extLst>
          </p:cNvPr>
          <p:cNvSpPr txBox="1"/>
          <p:nvPr/>
        </p:nvSpPr>
        <p:spPr>
          <a:xfrm>
            <a:off x="11244640" y="4486900"/>
            <a:ext cx="6191971" cy="2800767"/>
          </a:xfrm>
          <a:prstGeom prst="rect">
            <a:avLst/>
          </a:prstGeom>
          <a:noFill/>
          <a:ln w="53975" cmpd="sng">
            <a:solidFill>
              <a:schemeClr val="accent1">
                <a:lumMod val="75000"/>
                <a:alpha val="98000"/>
              </a:schemeClr>
            </a:solidFill>
          </a:ln>
        </p:spPr>
        <p:txBody>
          <a:bodyPr wrap="square">
            <a:spAutoFit/>
          </a:bodyPr>
          <a:lstStyle/>
          <a:p>
            <a:pPr algn="just"/>
            <a:r>
              <a:rPr lang="fr-FR" sz="2200" dirty="0">
                <a:latin typeface="+mj-lt"/>
              </a:rPr>
              <a:t>La notification de la décision finale doit être précédée d'un entretien lorsque :</a:t>
            </a:r>
          </a:p>
          <a:p>
            <a:pPr marL="342900" indent="-342900" algn="just">
              <a:buFont typeface="Wingdings" panose="05000000000000000000" pitchFamily="2" charset="2"/>
              <a:buChar char="Ø"/>
            </a:pPr>
            <a:r>
              <a:rPr lang="fr-FR" sz="2200" dirty="0">
                <a:latin typeface="+mj-lt"/>
              </a:rPr>
              <a:t>le contrat est susceptible d'être reconduit pour une durée indéterminée,</a:t>
            </a:r>
          </a:p>
          <a:p>
            <a:pPr marL="342900" indent="-342900" algn="just">
              <a:buFont typeface="Wingdings" panose="05000000000000000000" pitchFamily="2" charset="2"/>
              <a:buChar char="Ø"/>
            </a:pPr>
            <a:r>
              <a:rPr lang="fr-FR" sz="2200" dirty="0">
                <a:latin typeface="+mj-lt"/>
              </a:rPr>
              <a:t>la durée du contrat ou de l'ensemble des contrats conclus sur emploi permanent (article </a:t>
            </a:r>
            <a:r>
              <a:rPr lang="fr-FR" sz="2200" dirty="0">
                <a:latin typeface="+mj-lt"/>
                <a:hlinkClick r:id="rId7"/>
              </a:rPr>
              <a:t>L. 332-8</a:t>
            </a:r>
            <a:r>
              <a:rPr lang="fr-FR" sz="2200" dirty="0">
                <a:latin typeface="+mj-lt"/>
              </a:rPr>
              <a:t> du CGFP) est supérieure ou égale à trois ans. </a:t>
            </a:r>
          </a:p>
        </p:txBody>
      </p:sp>
    </p:spTree>
    <p:extLst>
      <p:ext uri="{BB962C8B-B14F-4D97-AF65-F5344CB8AC3E}">
        <p14:creationId xmlns:p14="http://schemas.microsoft.com/office/powerpoint/2010/main" val="8064190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0"/>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animBg="1"/>
      <p:bldP spid="8" grpId="0"/>
      <p:bldP spid="12" grpId="0"/>
      <p:bldP spid="6" grpId="0" animBg="1"/>
      <p:bldP spid="7" grpId="0" animBg="1"/>
      <p:bldP spid="9" grpId="0" animBg="1"/>
      <p:bldP spid="10" grpId="0" animBg="1"/>
      <p:bldP spid="16" grpId="0" animBg="1"/>
      <p:bldP spid="17"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12"/>
        <p:cNvGrpSpPr/>
        <p:nvPr/>
      </p:nvGrpSpPr>
      <p:grpSpPr>
        <a:xfrm>
          <a:off x="0" y="0"/>
          <a:ext cx="0" cy="0"/>
          <a:chOff x="0" y="0"/>
          <a:chExt cx="0" cy="0"/>
        </a:xfrm>
      </p:grpSpPr>
      <p:sp>
        <p:nvSpPr>
          <p:cNvPr id="815" name="Google Shape;815;p83"/>
          <p:cNvSpPr txBox="1">
            <a:spLocks noGrp="1"/>
          </p:cNvSpPr>
          <p:nvPr>
            <p:ph type="title"/>
          </p:nvPr>
        </p:nvSpPr>
        <p:spPr>
          <a:xfrm>
            <a:off x="719139" y="159875"/>
            <a:ext cx="16204756" cy="996505"/>
          </a:xfrm>
          <a:prstGeom prst="rect">
            <a:avLst/>
          </a:prstGeom>
          <a:noFill/>
          <a:ln>
            <a:noFill/>
          </a:ln>
        </p:spPr>
        <p:txBody>
          <a:bodyPr spcFirstLastPara="1" wrap="square" lIns="91425" tIns="45700" rIns="91425" bIns="45700" anchor="ctr" anchorCtr="0">
            <a:noAutofit/>
          </a:bodyPr>
          <a:lstStyle/>
          <a:p>
            <a:r>
              <a:rPr lang="fr-FR" sz="6000" b="1" dirty="0">
                <a:latin typeface="Century Gothic" panose="020B0502020202020204" pitchFamily="34" charset="0"/>
              </a:rPr>
              <a:t>2. La démission</a:t>
            </a:r>
            <a:endParaRPr lang="fr-FR" sz="6000" b="1" dirty="0">
              <a:solidFill>
                <a:srgbClr val="663A67"/>
              </a:solidFill>
              <a:latin typeface="Century Gothic" panose="020B0502020202020204" pitchFamily="34" charset="0"/>
            </a:endParaRPr>
          </a:p>
        </p:txBody>
      </p:sp>
      <p:cxnSp>
        <p:nvCxnSpPr>
          <p:cNvPr id="816" name="Google Shape;816;p83"/>
          <p:cNvCxnSpPr>
            <a:cxnSpLocks/>
          </p:cNvCxnSpPr>
          <p:nvPr/>
        </p:nvCxnSpPr>
        <p:spPr>
          <a:xfrm>
            <a:off x="870429" y="1079852"/>
            <a:ext cx="15292503" cy="0"/>
          </a:xfrm>
          <a:prstGeom prst="straightConnector1">
            <a:avLst/>
          </a:prstGeom>
          <a:noFill/>
          <a:ln w="38100" cap="flat" cmpd="sng">
            <a:solidFill>
              <a:srgbClr val="EE4553"/>
            </a:solidFill>
            <a:prstDash val="solid"/>
            <a:miter lim="800000"/>
            <a:headEnd type="none" w="sm" len="sm"/>
            <a:tailEnd type="none" w="sm" len="sm"/>
          </a:ln>
        </p:spPr>
      </p:cxnSp>
      <p:sp>
        <p:nvSpPr>
          <p:cNvPr id="7" name="ZoneTexte 6">
            <a:extLst>
              <a:ext uri="{FF2B5EF4-FFF2-40B4-BE49-F238E27FC236}">
                <a16:creationId xmlns:a16="http://schemas.microsoft.com/office/drawing/2014/main" id="{75C5CA58-C4A2-EF7D-9ABF-68C943F32581}"/>
              </a:ext>
            </a:extLst>
          </p:cNvPr>
          <p:cNvSpPr txBox="1"/>
          <p:nvPr/>
        </p:nvSpPr>
        <p:spPr>
          <a:xfrm>
            <a:off x="719139" y="5723049"/>
            <a:ext cx="5014905" cy="1323439"/>
          </a:xfrm>
          <a:prstGeom prst="rect">
            <a:avLst/>
          </a:prstGeom>
          <a:noFill/>
          <a:ln w="38100">
            <a:solidFill>
              <a:schemeClr val="accent2">
                <a:lumMod val="75000"/>
              </a:schemeClr>
            </a:solidFill>
          </a:ln>
        </p:spPr>
        <p:txBody>
          <a:bodyPr wrap="square" rtlCol="0">
            <a:spAutoFit/>
          </a:bodyPr>
          <a:lstStyle/>
          <a:p>
            <a:pPr algn="ctr"/>
            <a:r>
              <a:rPr lang="fr-FR" sz="2000" dirty="0">
                <a:latin typeface="+mj-lt"/>
              </a:rPr>
              <a:t>Aucune durée de préavis n'est requise lorsque la décision de mettre fin au contrat intervient au cours ou à l'expiration d'une période d'essai. </a:t>
            </a:r>
          </a:p>
        </p:txBody>
      </p:sp>
      <p:sp>
        <p:nvSpPr>
          <p:cNvPr id="4" name="ZoneTexte 3">
            <a:extLst>
              <a:ext uri="{FF2B5EF4-FFF2-40B4-BE49-F238E27FC236}">
                <a16:creationId xmlns:a16="http://schemas.microsoft.com/office/drawing/2014/main" id="{57EC5670-AA9D-FC36-010C-C9F829763F6C}"/>
              </a:ext>
            </a:extLst>
          </p:cNvPr>
          <p:cNvSpPr txBox="1"/>
          <p:nvPr/>
        </p:nvSpPr>
        <p:spPr>
          <a:xfrm>
            <a:off x="290989" y="9564828"/>
            <a:ext cx="15871943" cy="707886"/>
          </a:xfrm>
          <a:prstGeom prst="rect">
            <a:avLst/>
          </a:prstGeom>
          <a:noFill/>
        </p:spPr>
        <p:txBody>
          <a:bodyPr wrap="square" rtlCol="0">
            <a:spAutoFit/>
          </a:bodyPr>
          <a:lstStyle/>
          <a:p>
            <a:r>
              <a:rPr lang="fr-FR" sz="2000" dirty="0">
                <a:latin typeface="+mj-lt"/>
              </a:rPr>
              <a:t>Pas de versement d’indemnité de fin de contrat, ni droit à l’allocation retour à l’emploi à la suite de cette démission sauf en cas de démission légitime (exemple pour suivre son conjoint)</a:t>
            </a:r>
          </a:p>
        </p:txBody>
      </p:sp>
      <p:sp>
        <p:nvSpPr>
          <p:cNvPr id="8" name="Rectangle 7">
            <a:extLst>
              <a:ext uri="{FF2B5EF4-FFF2-40B4-BE49-F238E27FC236}">
                <a16:creationId xmlns:a16="http://schemas.microsoft.com/office/drawing/2014/main" id="{ED2844E2-F65A-C7FF-0CBD-D96819C64914}"/>
              </a:ext>
            </a:extLst>
          </p:cNvPr>
          <p:cNvSpPr/>
          <p:nvPr/>
        </p:nvSpPr>
        <p:spPr>
          <a:xfrm>
            <a:off x="1662813" y="4013544"/>
            <a:ext cx="3990200" cy="1087535"/>
          </a:xfrm>
          <a:prstGeom prst="rect">
            <a:avLst/>
          </a:prstGeom>
          <a:solidFill>
            <a:schemeClr val="bg2">
              <a:lumMod val="5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b="1" dirty="0"/>
              <a:t>PENDANT LA PERIODE D’ESSAI</a:t>
            </a:r>
          </a:p>
        </p:txBody>
      </p:sp>
      <p:sp>
        <p:nvSpPr>
          <p:cNvPr id="10" name="Organigramme : Connecteur 9">
            <a:extLst>
              <a:ext uri="{FF2B5EF4-FFF2-40B4-BE49-F238E27FC236}">
                <a16:creationId xmlns:a16="http://schemas.microsoft.com/office/drawing/2014/main" id="{D61028D4-A530-4B4D-3C44-0346231B50A3}"/>
              </a:ext>
            </a:extLst>
          </p:cNvPr>
          <p:cNvSpPr/>
          <p:nvPr/>
        </p:nvSpPr>
        <p:spPr>
          <a:xfrm flipH="1">
            <a:off x="290989" y="3819356"/>
            <a:ext cx="1576605" cy="1456028"/>
          </a:xfrm>
          <a:prstGeom prst="flowChartConnector">
            <a:avLst/>
          </a:prstGeom>
          <a:solidFill>
            <a:schemeClr val="accent4">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2000" dirty="0">
                <a:solidFill>
                  <a:schemeClr val="tx1"/>
                </a:solidFill>
              </a:rPr>
              <a:t>Début de contrat</a:t>
            </a:r>
          </a:p>
        </p:txBody>
      </p:sp>
      <p:pic>
        <p:nvPicPr>
          <p:cNvPr id="11" name="Image 10">
            <a:extLst>
              <a:ext uri="{FF2B5EF4-FFF2-40B4-BE49-F238E27FC236}">
                <a16:creationId xmlns:a16="http://schemas.microsoft.com/office/drawing/2014/main" id="{46B4AD3B-91A9-FEF8-4564-7485AC76ABD9}"/>
              </a:ext>
            </a:extLst>
          </p:cNvPr>
          <p:cNvPicPr>
            <a:picLocks noChangeAspect="1"/>
          </p:cNvPicPr>
          <p:nvPr/>
        </p:nvPicPr>
        <p:blipFill>
          <a:blip r:embed="rId3"/>
          <a:stretch>
            <a:fillRect/>
          </a:stretch>
        </p:blipFill>
        <p:spPr>
          <a:xfrm>
            <a:off x="496544" y="1821565"/>
            <a:ext cx="1743910" cy="1724167"/>
          </a:xfrm>
          <a:prstGeom prst="rect">
            <a:avLst/>
          </a:prstGeom>
        </p:spPr>
      </p:pic>
      <p:pic>
        <p:nvPicPr>
          <p:cNvPr id="14" name="Image 13">
            <a:extLst>
              <a:ext uri="{FF2B5EF4-FFF2-40B4-BE49-F238E27FC236}">
                <a16:creationId xmlns:a16="http://schemas.microsoft.com/office/drawing/2014/main" id="{60F1876F-B595-F9EF-C191-34BCB5463803}"/>
              </a:ext>
            </a:extLst>
          </p:cNvPr>
          <p:cNvPicPr>
            <a:picLocks noChangeAspect="1"/>
          </p:cNvPicPr>
          <p:nvPr/>
        </p:nvPicPr>
        <p:blipFill rotWithShape="1">
          <a:blip r:embed="rId4"/>
          <a:srcRect l="9617" t="10880" r="2149" b="1884"/>
          <a:stretch/>
        </p:blipFill>
        <p:spPr>
          <a:xfrm>
            <a:off x="16109501" y="1907738"/>
            <a:ext cx="1620000" cy="1476000"/>
          </a:xfrm>
          <a:prstGeom prst="rect">
            <a:avLst/>
          </a:prstGeom>
        </p:spPr>
      </p:pic>
      <p:sp>
        <p:nvSpPr>
          <p:cNvPr id="15" name="Flèche : droite 14">
            <a:extLst>
              <a:ext uri="{FF2B5EF4-FFF2-40B4-BE49-F238E27FC236}">
                <a16:creationId xmlns:a16="http://schemas.microsoft.com/office/drawing/2014/main" id="{AD02BC34-E36D-D7AD-3A47-58A9E2E96269}"/>
              </a:ext>
            </a:extLst>
          </p:cNvPr>
          <p:cNvSpPr/>
          <p:nvPr/>
        </p:nvSpPr>
        <p:spPr>
          <a:xfrm>
            <a:off x="5653013" y="3955027"/>
            <a:ext cx="11150368" cy="1204568"/>
          </a:xfrm>
          <a:prstGeom prst="rightArrow">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3200" b="1" dirty="0">
                <a:solidFill>
                  <a:schemeClr val="tx1"/>
                </a:solidFill>
              </a:rPr>
              <a:t>APRES LA PERIODE D’ESSAI</a:t>
            </a:r>
          </a:p>
        </p:txBody>
      </p:sp>
      <p:sp>
        <p:nvSpPr>
          <p:cNvPr id="16" name="Flèche : droite 15">
            <a:extLst>
              <a:ext uri="{FF2B5EF4-FFF2-40B4-BE49-F238E27FC236}">
                <a16:creationId xmlns:a16="http://schemas.microsoft.com/office/drawing/2014/main" id="{DF05121D-CA8A-DF42-5101-94A9FFA59C25}"/>
              </a:ext>
            </a:extLst>
          </p:cNvPr>
          <p:cNvSpPr/>
          <p:nvPr/>
        </p:nvSpPr>
        <p:spPr>
          <a:xfrm>
            <a:off x="2463049" y="1079852"/>
            <a:ext cx="13443492" cy="2698923"/>
          </a:xfrm>
          <a:prstGeom prst="rightArrow">
            <a:avLst>
              <a:gd name="adj1" fmla="val 68304"/>
              <a:gd name="adj2" fmla="val 50000"/>
            </a:avLst>
          </a:prstGeom>
          <a:solidFill>
            <a:schemeClr val="accent4">
              <a:lumMod val="40000"/>
              <a:lumOff val="6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sz="2200" dirty="0">
                <a:solidFill>
                  <a:schemeClr val="tx1"/>
                </a:solidFill>
              </a:rPr>
              <a:t>Doit présenter sa démission par lettre recommandée avec demande d'avis de réception.</a:t>
            </a:r>
          </a:p>
          <a:p>
            <a:r>
              <a:rPr lang="fr-FR" sz="2200" dirty="0">
                <a:solidFill>
                  <a:schemeClr val="tx1"/>
                </a:solidFill>
              </a:rPr>
              <a:t>La demande doit être présentée avant la date souhaitée de cessation de fonctions.</a:t>
            </a:r>
          </a:p>
          <a:p>
            <a:r>
              <a:rPr lang="fr-FR" sz="2200" dirty="0">
                <a:solidFill>
                  <a:schemeClr val="tx1"/>
                </a:solidFill>
              </a:rPr>
              <a:t>Pour que la démission soit valable, elle doit résulter d'une demande exprimant de manière claire et non équivoque la volonté expresse de quitter son administration ou son service.</a:t>
            </a:r>
          </a:p>
        </p:txBody>
      </p:sp>
      <p:sp>
        <p:nvSpPr>
          <p:cNvPr id="18" name="ZoneTexte 17">
            <a:extLst>
              <a:ext uri="{FF2B5EF4-FFF2-40B4-BE49-F238E27FC236}">
                <a16:creationId xmlns:a16="http://schemas.microsoft.com/office/drawing/2014/main" id="{353E489A-F287-FE9B-CC34-1820EBAE6B28}"/>
              </a:ext>
            </a:extLst>
          </p:cNvPr>
          <p:cNvSpPr txBox="1"/>
          <p:nvPr/>
        </p:nvSpPr>
        <p:spPr>
          <a:xfrm>
            <a:off x="12314745" y="5404759"/>
            <a:ext cx="5362024" cy="1015663"/>
          </a:xfrm>
          <a:prstGeom prst="rect">
            <a:avLst/>
          </a:prstGeom>
          <a:noFill/>
        </p:spPr>
        <p:txBody>
          <a:bodyPr wrap="square">
            <a:spAutoFit/>
          </a:bodyPr>
          <a:lstStyle/>
          <a:p>
            <a:pPr algn="ctr"/>
            <a:r>
              <a:rPr lang="fr-FR" sz="2000" dirty="0">
                <a:latin typeface="+mj-lt"/>
              </a:rPr>
              <a:t>L'ancienneté de services pour le calcul du préavis est décomptée jusqu'à la date d'envoi de la lettre de démission.</a:t>
            </a:r>
          </a:p>
        </p:txBody>
      </p:sp>
      <p:sp>
        <p:nvSpPr>
          <p:cNvPr id="19" name="Flèche : bas 18">
            <a:extLst>
              <a:ext uri="{FF2B5EF4-FFF2-40B4-BE49-F238E27FC236}">
                <a16:creationId xmlns:a16="http://schemas.microsoft.com/office/drawing/2014/main" id="{6B7451FA-F8CA-33F1-A4FC-244BC3775DC4}"/>
              </a:ext>
            </a:extLst>
          </p:cNvPr>
          <p:cNvSpPr/>
          <p:nvPr/>
        </p:nvSpPr>
        <p:spPr>
          <a:xfrm>
            <a:off x="3055012" y="5143500"/>
            <a:ext cx="522514" cy="553425"/>
          </a:xfrm>
          <a:prstGeom prst="down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Flèche : bas 19">
            <a:extLst>
              <a:ext uri="{FF2B5EF4-FFF2-40B4-BE49-F238E27FC236}">
                <a16:creationId xmlns:a16="http://schemas.microsoft.com/office/drawing/2014/main" id="{DF8DD1BB-89BC-CCA9-CBF1-835AF25AB221}"/>
              </a:ext>
            </a:extLst>
          </p:cNvPr>
          <p:cNvSpPr/>
          <p:nvPr/>
        </p:nvSpPr>
        <p:spPr>
          <a:xfrm>
            <a:off x="8882743" y="4998671"/>
            <a:ext cx="522514" cy="553425"/>
          </a:xfrm>
          <a:prstGeom prst="downArrow">
            <a:avLst/>
          </a:prstGeom>
          <a:solidFill>
            <a:schemeClr val="accent5">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ZoneTexte 25">
            <a:extLst>
              <a:ext uri="{FF2B5EF4-FFF2-40B4-BE49-F238E27FC236}">
                <a16:creationId xmlns:a16="http://schemas.microsoft.com/office/drawing/2014/main" id="{263CBDC4-1FD6-4739-77A2-B5631A254F3A}"/>
              </a:ext>
            </a:extLst>
          </p:cNvPr>
          <p:cNvSpPr txBox="1"/>
          <p:nvPr/>
        </p:nvSpPr>
        <p:spPr>
          <a:xfrm>
            <a:off x="11725962" y="6665586"/>
            <a:ext cx="6178989" cy="2246769"/>
          </a:xfrm>
          <a:prstGeom prst="rect">
            <a:avLst/>
          </a:prstGeom>
          <a:solidFill>
            <a:schemeClr val="accent5">
              <a:lumMod val="20000"/>
              <a:lumOff val="80000"/>
            </a:schemeClr>
          </a:solidFill>
          <a:ln>
            <a:solidFill>
              <a:schemeClr val="accent5">
                <a:lumMod val="40000"/>
                <a:lumOff val="60000"/>
              </a:schemeClr>
            </a:solidFill>
          </a:ln>
        </p:spPr>
        <p:txBody>
          <a:bodyPr wrap="square" rtlCol="0">
            <a:spAutoFit/>
          </a:bodyPr>
          <a:lstStyle/>
          <a:p>
            <a:pPr algn="ctr"/>
            <a:r>
              <a:rPr lang="fr-FR" sz="2000" dirty="0">
                <a:latin typeface="+mn-lt"/>
                <a:cs typeface="Arial" panose="020B0604020202020204" pitchFamily="34" charset="0"/>
              </a:rPr>
              <a:t>Elle est calculée compte tenu de l'ensemble</a:t>
            </a:r>
            <a:br>
              <a:rPr lang="fr-FR" sz="2000" dirty="0">
                <a:latin typeface="+mn-lt"/>
                <a:cs typeface="Arial" panose="020B0604020202020204" pitchFamily="34" charset="0"/>
              </a:rPr>
            </a:br>
            <a:r>
              <a:rPr lang="fr-FR" sz="2000" dirty="0">
                <a:latin typeface="+mn-lt"/>
                <a:cs typeface="Arial" panose="020B0604020202020204" pitchFamily="34" charset="0"/>
              </a:rPr>
              <a:t> des contrats conclus avec l'agent, y compris ceux effectués avant une interruption de fonctions sous réserve que cette interruption n'excède pas quatre mois et qu'elle ne soit pas due à une démission de l'agent. </a:t>
            </a:r>
          </a:p>
          <a:p>
            <a:pPr algn="ctr"/>
            <a:endParaRPr lang="fr-FR" sz="2000" dirty="0">
              <a:latin typeface="+mn-lt"/>
              <a:cs typeface="Arial" panose="020B0604020202020204" pitchFamily="34" charset="0"/>
            </a:endParaRPr>
          </a:p>
        </p:txBody>
      </p:sp>
      <p:graphicFrame>
        <p:nvGraphicFramePr>
          <p:cNvPr id="30" name="Tableau 29">
            <a:extLst>
              <a:ext uri="{FF2B5EF4-FFF2-40B4-BE49-F238E27FC236}">
                <a16:creationId xmlns:a16="http://schemas.microsoft.com/office/drawing/2014/main" id="{1524F2C1-B07A-1E02-662F-1244EFF7B613}"/>
              </a:ext>
            </a:extLst>
          </p:cNvPr>
          <p:cNvGraphicFramePr>
            <a:graphicFrameLocks noGrp="1"/>
          </p:cNvGraphicFramePr>
          <p:nvPr>
            <p:extLst>
              <p:ext uri="{D42A27DB-BD31-4B8C-83A1-F6EECF244321}">
                <p14:modId xmlns:p14="http://schemas.microsoft.com/office/powerpoint/2010/main" val="1510111421"/>
              </p:ext>
            </p:extLst>
          </p:nvPr>
        </p:nvGraphicFramePr>
        <p:xfrm>
          <a:off x="6363938" y="5545386"/>
          <a:ext cx="5362024" cy="2116320"/>
        </p:xfrm>
        <a:graphic>
          <a:graphicData uri="http://schemas.openxmlformats.org/drawingml/2006/table">
            <a:tbl>
              <a:tblPr firstRow="1" bandRow="1">
                <a:tableStyleId>{5C22544A-7EE6-4342-B048-85BDC9FD1C3A}</a:tableStyleId>
              </a:tblPr>
              <a:tblGrid>
                <a:gridCol w="1508767">
                  <a:extLst>
                    <a:ext uri="{9D8B030D-6E8A-4147-A177-3AD203B41FA5}">
                      <a16:colId xmlns:a16="http://schemas.microsoft.com/office/drawing/2014/main" val="776748430"/>
                    </a:ext>
                  </a:extLst>
                </a:gridCol>
                <a:gridCol w="3853257">
                  <a:extLst>
                    <a:ext uri="{9D8B030D-6E8A-4147-A177-3AD203B41FA5}">
                      <a16:colId xmlns:a16="http://schemas.microsoft.com/office/drawing/2014/main" val="1001135054"/>
                    </a:ext>
                  </a:extLst>
                </a:gridCol>
              </a:tblGrid>
              <a:tr h="644644">
                <a:tc>
                  <a:txBody>
                    <a:bodyPr/>
                    <a:lstStyle/>
                    <a:p>
                      <a:pPr algn="ctr"/>
                      <a:r>
                        <a:rPr lang="fr-FR" dirty="0"/>
                        <a:t>Délai du préavis</a:t>
                      </a:r>
                    </a:p>
                  </a:txBody>
                  <a:tcPr/>
                </a:tc>
                <a:tc>
                  <a:txBody>
                    <a:bodyPr/>
                    <a:lstStyle/>
                    <a:p>
                      <a:pPr algn="ctr"/>
                      <a:r>
                        <a:rPr lang="fr-FR" dirty="0"/>
                        <a:t>Ancienneté de services</a:t>
                      </a:r>
                    </a:p>
                  </a:txBody>
                  <a:tcPr/>
                </a:tc>
                <a:extLst>
                  <a:ext uri="{0D108BD9-81ED-4DB2-BD59-A6C34878D82A}">
                    <a16:rowId xmlns:a16="http://schemas.microsoft.com/office/drawing/2014/main" val="2898592637"/>
                  </a:ext>
                </a:extLst>
              </a:tr>
              <a:tr h="413516">
                <a:tc>
                  <a:txBody>
                    <a:bodyPr/>
                    <a:lstStyle/>
                    <a:p>
                      <a:pPr algn="ctr"/>
                      <a:r>
                        <a:rPr lang="fr-FR" dirty="0"/>
                        <a:t> 8 jours</a:t>
                      </a:r>
                    </a:p>
                  </a:txBody>
                  <a:tcPr/>
                </a:tc>
                <a:tc>
                  <a:txBody>
                    <a:bodyPr/>
                    <a:lstStyle/>
                    <a:p>
                      <a:pPr algn="ctr"/>
                      <a:r>
                        <a:rPr lang="fr-FR" dirty="0"/>
                        <a:t>Inférieure à 6 mois</a:t>
                      </a:r>
                    </a:p>
                  </a:txBody>
                  <a:tcPr/>
                </a:tc>
                <a:extLst>
                  <a:ext uri="{0D108BD9-81ED-4DB2-BD59-A6C34878D82A}">
                    <a16:rowId xmlns:a16="http://schemas.microsoft.com/office/drawing/2014/main" val="773428409"/>
                  </a:ext>
                </a:extLst>
              </a:tr>
              <a:tr h="644644">
                <a:tc>
                  <a:txBody>
                    <a:bodyPr/>
                    <a:lstStyle/>
                    <a:p>
                      <a:pPr algn="ctr"/>
                      <a:r>
                        <a:rPr lang="fr-FR" dirty="0"/>
                        <a:t>1 mois</a:t>
                      </a:r>
                    </a:p>
                  </a:txBody>
                  <a:tcPr/>
                </a:tc>
                <a:tc>
                  <a:txBody>
                    <a:bodyPr/>
                    <a:lstStyle/>
                    <a:p>
                      <a:pPr algn="ctr"/>
                      <a:r>
                        <a:rPr lang="fr-FR" sz="1400" b="0" i="0" u="none" strike="noStrike" cap="none" dirty="0">
                          <a:solidFill>
                            <a:schemeClr val="dk1"/>
                          </a:solidFill>
                          <a:latin typeface="+mn-lt"/>
                          <a:ea typeface="+mn-ea"/>
                          <a:cs typeface="+mn-cs"/>
                          <a:sym typeface="Arial"/>
                        </a:rPr>
                        <a:t>égale ou supérieure à six mois et inférieure à deux ans</a:t>
                      </a:r>
                      <a:endParaRPr lang="fr-FR" dirty="0"/>
                    </a:p>
                  </a:txBody>
                  <a:tcPr/>
                </a:tc>
                <a:extLst>
                  <a:ext uri="{0D108BD9-81ED-4DB2-BD59-A6C34878D82A}">
                    <a16:rowId xmlns:a16="http://schemas.microsoft.com/office/drawing/2014/main" val="2698855041"/>
                  </a:ext>
                </a:extLst>
              </a:tr>
              <a:tr h="413516">
                <a:tc>
                  <a:txBody>
                    <a:bodyPr/>
                    <a:lstStyle/>
                    <a:p>
                      <a:pPr algn="ctr"/>
                      <a:r>
                        <a:rPr lang="fr-FR" dirty="0"/>
                        <a:t>2 mois</a:t>
                      </a:r>
                    </a:p>
                  </a:txBody>
                  <a:tcPr/>
                </a:tc>
                <a:tc>
                  <a:txBody>
                    <a:bodyPr/>
                    <a:lstStyle/>
                    <a:p>
                      <a:pPr algn="ctr"/>
                      <a:r>
                        <a:rPr lang="fr-FR" sz="1400" b="0" i="0" u="none" strike="noStrike" cap="none" dirty="0">
                          <a:solidFill>
                            <a:schemeClr val="dk1"/>
                          </a:solidFill>
                          <a:latin typeface="+mn-lt"/>
                          <a:ea typeface="+mn-ea"/>
                          <a:cs typeface="+mn-cs"/>
                          <a:sym typeface="Arial"/>
                        </a:rPr>
                        <a:t>égale ou supérieure à deux ans</a:t>
                      </a:r>
                      <a:endParaRPr lang="fr-FR" dirty="0"/>
                    </a:p>
                  </a:txBody>
                  <a:tcPr/>
                </a:tc>
                <a:extLst>
                  <a:ext uri="{0D108BD9-81ED-4DB2-BD59-A6C34878D82A}">
                    <a16:rowId xmlns:a16="http://schemas.microsoft.com/office/drawing/2014/main" val="204675278"/>
                  </a:ext>
                </a:extLst>
              </a:tr>
            </a:tbl>
          </a:graphicData>
        </a:graphic>
      </p:graphicFrame>
      <p:sp>
        <p:nvSpPr>
          <p:cNvPr id="32" name="ZoneTexte 31">
            <a:extLst>
              <a:ext uri="{FF2B5EF4-FFF2-40B4-BE49-F238E27FC236}">
                <a16:creationId xmlns:a16="http://schemas.microsoft.com/office/drawing/2014/main" id="{801523BF-5D2D-446F-EC03-CB6090D74E3E}"/>
              </a:ext>
            </a:extLst>
          </p:cNvPr>
          <p:cNvSpPr txBox="1"/>
          <p:nvPr/>
        </p:nvSpPr>
        <p:spPr>
          <a:xfrm>
            <a:off x="821392" y="7851939"/>
            <a:ext cx="7242145" cy="1538883"/>
          </a:xfrm>
          <a:prstGeom prst="rect">
            <a:avLst/>
          </a:prstGeom>
          <a:noFill/>
          <a:ln w="38100">
            <a:solidFill>
              <a:schemeClr val="tx1">
                <a:lumMod val="75000"/>
                <a:lumOff val="25000"/>
              </a:schemeClr>
            </a:solidFill>
          </a:ln>
        </p:spPr>
        <p:txBody>
          <a:bodyPr wrap="square">
            <a:spAutoFit/>
          </a:bodyPr>
          <a:lstStyle/>
          <a:p>
            <a:r>
              <a:rPr lang="fr-FR" sz="2000" dirty="0">
                <a:solidFill>
                  <a:schemeClr val="tx1"/>
                </a:solidFill>
                <a:latin typeface="+mj-lt"/>
              </a:rPr>
              <a:t>Le contractuel en congé de maternité ou d'adoption qui ne souhaite pas reprendre son emploi à l'issue de ce congé est tenu de notifier cette intention quinze jours au moins avant le terme de ce congé. </a:t>
            </a:r>
          </a:p>
          <a:p>
            <a:endParaRPr lang="fr-FR" sz="1400" dirty="0">
              <a:latin typeface="+mj-lt"/>
            </a:endParaRPr>
          </a:p>
        </p:txBody>
      </p:sp>
      <p:pic>
        <p:nvPicPr>
          <p:cNvPr id="34" name="Graphique 33" descr="Informations avec un remplissage uni">
            <a:extLst>
              <a:ext uri="{FF2B5EF4-FFF2-40B4-BE49-F238E27FC236}">
                <a16:creationId xmlns:a16="http://schemas.microsoft.com/office/drawing/2014/main" id="{41729E9A-F1B6-1AA0-6B6A-718A234F0D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84949" y="7287722"/>
            <a:ext cx="914400" cy="914400"/>
          </a:xfrm>
          <a:prstGeom prst="rect">
            <a:avLst/>
          </a:prstGeom>
        </p:spPr>
      </p:pic>
      <p:sp>
        <p:nvSpPr>
          <p:cNvPr id="2" name="ZoneTexte 1">
            <a:extLst>
              <a:ext uri="{FF2B5EF4-FFF2-40B4-BE49-F238E27FC236}">
                <a16:creationId xmlns:a16="http://schemas.microsoft.com/office/drawing/2014/main" id="{C1945EF6-A084-95F6-6DC6-BC0626217279}"/>
              </a:ext>
            </a:extLst>
          </p:cNvPr>
          <p:cNvSpPr txBox="1"/>
          <p:nvPr/>
        </p:nvSpPr>
        <p:spPr>
          <a:xfrm>
            <a:off x="16101361" y="1083893"/>
            <a:ext cx="1743910" cy="830997"/>
          </a:xfrm>
          <a:prstGeom prst="rect">
            <a:avLst/>
          </a:prstGeom>
          <a:noFill/>
        </p:spPr>
        <p:txBody>
          <a:bodyPr wrap="square" rtlCol="0">
            <a:spAutoFit/>
          </a:bodyPr>
          <a:lstStyle/>
          <a:p>
            <a:pPr algn="ctr"/>
            <a:r>
              <a:rPr lang="fr-FR" sz="2400" dirty="0">
                <a:solidFill>
                  <a:schemeClr val="accent4">
                    <a:lumMod val="75000"/>
                  </a:schemeClr>
                </a:solidFill>
                <a:latin typeface="+mj-lt"/>
              </a:rPr>
              <a:t>Autorité territoriale</a:t>
            </a:r>
          </a:p>
        </p:txBody>
      </p:sp>
      <p:sp>
        <p:nvSpPr>
          <p:cNvPr id="3" name="ZoneTexte 2">
            <a:extLst>
              <a:ext uri="{FF2B5EF4-FFF2-40B4-BE49-F238E27FC236}">
                <a16:creationId xmlns:a16="http://schemas.microsoft.com/office/drawing/2014/main" id="{FDD133D1-E3C1-7F89-4114-5ADAFD475393}"/>
              </a:ext>
            </a:extLst>
          </p:cNvPr>
          <p:cNvSpPr txBox="1"/>
          <p:nvPr/>
        </p:nvSpPr>
        <p:spPr>
          <a:xfrm>
            <a:off x="870429" y="1366900"/>
            <a:ext cx="1495210" cy="461665"/>
          </a:xfrm>
          <a:prstGeom prst="rect">
            <a:avLst/>
          </a:prstGeom>
          <a:noFill/>
        </p:spPr>
        <p:txBody>
          <a:bodyPr wrap="square" rtlCol="0">
            <a:spAutoFit/>
          </a:bodyPr>
          <a:lstStyle/>
          <a:p>
            <a:r>
              <a:rPr lang="fr-FR" sz="2400" dirty="0">
                <a:solidFill>
                  <a:schemeClr val="tx2">
                    <a:lumMod val="75000"/>
                  </a:schemeClr>
                </a:solidFill>
                <a:latin typeface="+mj-lt"/>
              </a:rPr>
              <a:t>Agent</a:t>
            </a:r>
          </a:p>
        </p:txBody>
      </p:sp>
    </p:spTree>
    <p:extLst>
      <p:ext uri="{BB962C8B-B14F-4D97-AF65-F5344CB8AC3E}">
        <p14:creationId xmlns:p14="http://schemas.microsoft.com/office/powerpoint/2010/main" val="2150265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1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32"/>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4"/>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4" grpId="0"/>
      <p:bldP spid="8" grpId="0" animBg="1"/>
      <p:bldP spid="10" grpId="0" animBg="1"/>
      <p:bldP spid="15" grpId="0" animBg="1"/>
      <p:bldP spid="16" grpId="0" animBg="1"/>
      <p:bldP spid="18" grpId="0"/>
      <p:bldP spid="19" grpId="0" animBg="1"/>
      <p:bldP spid="20" grpId="0" animBg="1"/>
      <p:bldP spid="26" grpId="0" animBg="1"/>
      <p:bldP spid="32" grpId="0" animBg="1"/>
      <p:bldP spid="2" grpId="0"/>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12">
          <a:extLst>
            <a:ext uri="{FF2B5EF4-FFF2-40B4-BE49-F238E27FC236}">
              <a16:creationId xmlns:a16="http://schemas.microsoft.com/office/drawing/2014/main" id="{26359441-5670-C437-4DEC-463EF1E76371}"/>
            </a:ext>
          </a:extLst>
        </p:cNvPr>
        <p:cNvGrpSpPr/>
        <p:nvPr/>
      </p:nvGrpSpPr>
      <p:grpSpPr>
        <a:xfrm>
          <a:off x="0" y="0"/>
          <a:ext cx="0" cy="0"/>
          <a:chOff x="0" y="0"/>
          <a:chExt cx="0" cy="0"/>
        </a:xfrm>
      </p:grpSpPr>
      <p:sp>
        <p:nvSpPr>
          <p:cNvPr id="815" name="Google Shape;815;p83">
            <a:extLst>
              <a:ext uri="{FF2B5EF4-FFF2-40B4-BE49-F238E27FC236}">
                <a16:creationId xmlns:a16="http://schemas.microsoft.com/office/drawing/2014/main" id="{C3348C96-3D27-82DB-78A7-AF44AEDBEDAA}"/>
              </a:ext>
            </a:extLst>
          </p:cNvPr>
          <p:cNvSpPr txBox="1">
            <a:spLocks noGrp="1"/>
          </p:cNvSpPr>
          <p:nvPr>
            <p:ph type="title"/>
          </p:nvPr>
        </p:nvSpPr>
        <p:spPr>
          <a:xfrm>
            <a:off x="719139" y="463484"/>
            <a:ext cx="16204756" cy="996505"/>
          </a:xfrm>
          <a:prstGeom prst="rect">
            <a:avLst/>
          </a:prstGeom>
          <a:noFill/>
          <a:ln>
            <a:noFill/>
          </a:ln>
        </p:spPr>
        <p:txBody>
          <a:bodyPr spcFirstLastPara="1" wrap="square" lIns="91425" tIns="45700" rIns="91425" bIns="45700" anchor="ctr" anchorCtr="0">
            <a:noAutofit/>
          </a:bodyPr>
          <a:lstStyle/>
          <a:p>
            <a:r>
              <a:rPr lang="fr-FR" sz="6000" b="1" dirty="0">
                <a:latin typeface="Century Gothic" panose="020B0502020202020204" pitchFamily="34" charset="0"/>
              </a:rPr>
              <a:t>3</a:t>
            </a:r>
            <a:r>
              <a:rPr lang="fr-FR" sz="6000" b="1" dirty="0">
                <a:solidFill>
                  <a:srgbClr val="663A67"/>
                </a:solidFill>
                <a:latin typeface="Century Gothic" panose="020B0502020202020204" pitchFamily="34" charset="0"/>
              </a:rPr>
              <a:t>. Le licenciement</a:t>
            </a:r>
          </a:p>
        </p:txBody>
      </p:sp>
      <p:cxnSp>
        <p:nvCxnSpPr>
          <p:cNvPr id="816" name="Google Shape;816;p83">
            <a:extLst>
              <a:ext uri="{FF2B5EF4-FFF2-40B4-BE49-F238E27FC236}">
                <a16:creationId xmlns:a16="http://schemas.microsoft.com/office/drawing/2014/main" id="{6277EFB0-B590-8FB7-7ADF-DFABFC55231D}"/>
              </a:ext>
            </a:extLst>
          </p:cNvPr>
          <p:cNvCxnSpPr>
            <a:cxnSpLocks/>
          </p:cNvCxnSpPr>
          <p:nvPr/>
        </p:nvCxnSpPr>
        <p:spPr>
          <a:xfrm>
            <a:off x="839724" y="1609086"/>
            <a:ext cx="15292503" cy="0"/>
          </a:xfrm>
          <a:prstGeom prst="straightConnector1">
            <a:avLst/>
          </a:prstGeom>
          <a:noFill/>
          <a:ln w="38100" cap="flat" cmpd="sng">
            <a:solidFill>
              <a:srgbClr val="EE4553"/>
            </a:solidFill>
            <a:prstDash val="solid"/>
            <a:miter lim="800000"/>
            <a:headEnd type="none" w="sm" len="sm"/>
            <a:tailEnd type="none" w="sm" len="sm"/>
          </a:ln>
        </p:spPr>
      </p:cxnSp>
      <p:graphicFrame>
        <p:nvGraphicFramePr>
          <p:cNvPr id="2" name="Diagramme 1">
            <a:extLst>
              <a:ext uri="{FF2B5EF4-FFF2-40B4-BE49-F238E27FC236}">
                <a16:creationId xmlns:a16="http://schemas.microsoft.com/office/drawing/2014/main" id="{5812BF1A-5D53-9880-A1FB-0A04B60BE6D0}"/>
              </a:ext>
            </a:extLst>
          </p:cNvPr>
          <p:cNvGraphicFramePr/>
          <p:nvPr>
            <p:extLst>
              <p:ext uri="{D42A27DB-BD31-4B8C-83A1-F6EECF244321}">
                <p14:modId xmlns:p14="http://schemas.microsoft.com/office/powerpoint/2010/main" val="1797272283"/>
              </p:ext>
            </p:extLst>
          </p:nvPr>
        </p:nvGraphicFramePr>
        <p:xfrm>
          <a:off x="344773" y="1978703"/>
          <a:ext cx="17643423" cy="71503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535043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2">
          <a:extLst>
            <a:ext uri="{FF2B5EF4-FFF2-40B4-BE49-F238E27FC236}">
              <a16:creationId xmlns:a16="http://schemas.microsoft.com/office/drawing/2014/main" id="{26359441-5670-C437-4DEC-463EF1E76371}"/>
            </a:ext>
          </a:extLst>
        </p:cNvPr>
        <p:cNvGrpSpPr/>
        <p:nvPr/>
      </p:nvGrpSpPr>
      <p:grpSpPr>
        <a:xfrm>
          <a:off x="0" y="0"/>
          <a:ext cx="0" cy="0"/>
          <a:chOff x="0" y="0"/>
          <a:chExt cx="0" cy="0"/>
        </a:xfrm>
      </p:grpSpPr>
      <p:sp>
        <p:nvSpPr>
          <p:cNvPr id="815" name="Google Shape;815;p83">
            <a:extLst>
              <a:ext uri="{FF2B5EF4-FFF2-40B4-BE49-F238E27FC236}">
                <a16:creationId xmlns:a16="http://schemas.microsoft.com/office/drawing/2014/main" id="{C3348C96-3D27-82DB-78A7-AF44AEDBEDAA}"/>
              </a:ext>
            </a:extLst>
          </p:cNvPr>
          <p:cNvSpPr txBox="1">
            <a:spLocks noGrp="1"/>
          </p:cNvSpPr>
          <p:nvPr>
            <p:ph type="title"/>
          </p:nvPr>
        </p:nvSpPr>
        <p:spPr>
          <a:xfrm>
            <a:off x="719139" y="463484"/>
            <a:ext cx="16204756" cy="996505"/>
          </a:xfrm>
          <a:prstGeom prst="rect">
            <a:avLst/>
          </a:prstGeom>
          <a:noFill/>
          <a:ln>
            <a:noFill/>
          </a:ln>
        </p:spPr>
        <p:txBody>
          <a:bodyPr spcFirstLastPara="1" wrap="square" lIns="91425" tIns="45700" rIns="91425" bIns="45700" anchor="ctr" anchorCtr="0">
            <a:noAutofit/>
          </a:bodyPr>
          <a:lstStyle/>
          <a:p>
            <a:r>
              <a:rPr lang="fr-FR" sz="6000" b="1" dirty="0">
                <a:solidFill>
                  <a:srgbClr val="663A67"/>
                </a:solidFill>
                <a:latin typeface="Century Gothic" panose="020B0502020202020204" pitchFamily="34" charset="0"/>
              </a:rPr>
              <a:t>3. Le l</a:t>
            </a:r>
            <a:r>
              <a:rPr lang="fr-FR" sz="6000" b="1" dirty="0">
                <a:latin typeface="Century Gothic" panose="020B0502020202020204" pitchFamily="34" charset="0"/>
              </a:rPr>
              <a:t>icenciement</a:t>
            </a:r>
            <a:endParaRPr lang="fr-FR" sz="6000" b="1" dirty="0">
              <a:solidFill>
                <a:srgbClr val="663A67"/>
              </a:solidFill>
              <a:latin typeface="Century Gothic" panose="020B0502020202020204" pitchFamily="34" charset="0"/>
            </a:endParaRPr>
          </a:p>
        </p:txBody>
      </p:sp>
      <p:cxnSp>
        <p:nvCxnSpPr>
          <p:cNvPr id="816" name="Google Shape;816;p83">
            <a:extLst>
              <a:ext uri="{FF2B5EF4-FFF2-40B4-BE49-F238E27FC236}">
                <a16:creationId xmlns:a16="http://schemas.microsoft.com/office/drawing/2014/main" id="{6277EFB0-B590-8FB7-7ADF-DFABFC55231D}"/>
              </a:ext>
            </a:extLst>
          </p:cNvPr>
          <p:cNvCxnSpPr>
            <a:cxnSpLocks/>
          </p:cNvCxnSpPr>
          <p:nvPr/>
        </p:nvCxnSpPr>
        <p:spPr>
          <a:xfrm>
            <a:off x="839724" y="1609086"/>
            <a:ext cx="15292503" cy="0"/>
          </a:xfrm>
          <a:prstGeom prst="straightConnector1">
            <a:avLst/>
          </a:prstGeom>
          <a:noFill/>
          <a:ln w="38100" cap="flat" cmpd="sng">
            <a:solidFill>
              <a:srgbClr val="EE4553"/>
            </a:solidFill>
            <a:prstDash val="solid"/>
            <a:miter lim="800000"/>
            <a:headEnd type="none" w="sm" len="sm"/>
            <a:tailEnd type="none" w="sm" len="sm"/>
          </a:ln>
        </p:spPr>
      </p:cxnSp>
      <p:sp>
        <p:nvSpPr>
          <p:cNvPr id="5" name="ZoneTexte 4">
            <a:extLst>
              <a:ext uri="{FF2B5EF4-FFF2-40B4-BE49-F238E27FC236}">
                <a16:creationId xmlns:a16="http://schemas.microsoft.com/office/drawing/2014/main" id="{F72E93ED-1E9D-F8A1-9791-62573CE495C2}"/>
              </a:ext>
            </a:extLst>
          </p:cNvPr>
          <p:cNvSpPr txBox="1"/>
          <p:nvPr/>
        </p:nvSpPr>
        <p:spPr>
          <a:xfrm>
            <a:off x="719139" y="2204810"/>
            <a:ext cx="9263921" cy="461665"/>
          </a:xfrm>
          <a:prstGeom prst="rect">
            <a:avLst/>
          </a:prstGeom>
          <a:solidFill>
            <a:schemeClr val="accent3"/>
          </a:solidFill>
        </p:spPr>
        <p:txBody>
          <a:bodyPr wrap="square" rtlCol="0">
            <a:spAutoFit/>
          </a:bodyPr>
          <a:lstStyle/>
          <a:p>
            <a:r>
              <a:rPr lang="fr-FR" sz="2400" dirty="0">
                <a:solidFill>
                  <a:schemeClr val="bg1"/>
                </a:solidFill>
                <a:latin typeface="+mj-lt"/>
              </a:rPr>
              <a:t>a. Licenciement au cours ou au terme de la période d’essai</a:t>
            </a:r>
          </a:p>
        </p:txBody>
      </p:sp>
      <p:graphicFrame>
        <p:nvGraphicFramePr>
          <p:cNvPr id="7" name="Diagramme 6">
            <a:extLst>
              <a:ext uri="{FF2B5EF4-FFF2-40B4-BE49-F238E27FC236}">
                <a16:creationId xmlns:a16="http://schemas.microsoft.com/office/drawing/2014/main" id="{178B7298-F3E0-5CC5-7673-947CBAC856FB}"/>
              </a:ext>
            </a:extLst>
          </p:cNvPr>
          <p:cNvGraphicFramePr/>
          <p:nvPr/>
        </p:nvGraphicFramePr>
        <p:xfrm>
          <a:off x="561935" y="3411296"/>
          <a:ext cx="16204757" cy="57447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ZoneTexte 1">
            <a:extLst>
              <a:ext uri="{FF2B5EF4-FFF2-40B4-BE49-F238E27FC236}">
                <a16:creationId xmlns:a16="http://schemas.microsoft.com/office/drawing/2014/main" id="{09978686-01AE-BE70-B4C4-5277117B7714}"/>
              </a:ext>
            </a:extLst>
          </p:cNvPr>
          <p:cNvSpPr txBox="1"/>
          <p:nvPr/>
        </p:nvSpPr>
        <p:spPr>
          <a:xfrm>
            <a:off x="10358202" y="2082956"/>
            <a:ext cx="8064710" cy="707886"/>
          </a:xfrm>
          <a:prstGeom prst="rect">
            <a:avLst/>
          </a:prstGeom>
          <a:noFill/>
        </p:spPr>
        <p:txBody>
          <a:bodyPr wrap="square" rtlCol="0">
            <a:spAutoFit/>
          </a:bodyPr>
          <a:lstStyle/>
          <a:p>
            <a:r>
              <a:rPr lang="fr-FR" sz="2000" dirty="0">
                <a:latin typeface="+mn-lt"/>
              </a:rPr>
              <a:t>= rupture sur une période probatoire où l’agent et la collectivité peuvent rompre le contrat à tout moment </a:t>
            </a:r>
            <a:endParaRPr lang="fr-FR" sz="1600" dirty="0">
              <a:latin typeface="+mj-lt"/>
            </a:endParaRPr>
          </a:p>
        </p:txBody>
      </p:sp>
    </p:spTree>
    <p:extLst>
      <p:ext uri="{BB962C8B-B14F-4D97-AF65-F5344CB8AC3E}">
        <p14:creationId xmlns:p14="http://schemas.microsoft.com/office/powerpoint/2010/main" val="1283239888"/>
      </p:ext>
    </p:extLst>
  </p:cSld>
  <p:clrMapOvr>
    <a:masterClrMapping/>
  </p:clrMapOvr>
</p:sld>
</file>

<file path=ppt/theme/theme1.xml><?xml version="1.0" encoding="utf-8"?>
<a:theme xmlns:a="http://schemas.openxmlformats.org/drawingml/2006/main" name="Office Theme">
  <a:themeElements>
    <a:clrScheme name="CDG50">
      <a:dk1>
        <a:sysClr val="windowText" lastClr="000000"/>
      </a:dk1>
      <a:lt1>
        <a:sysClr val="window" lastClr="FFFFFF"/>
      </a:lt1>
      <a:dk2>
        <a:srgbClr val="B487C0"/>
      </a:dk2>
      <a:lt2>
        <a:srgbClr val="D57284"/>
      </a:lt2>
      <a:accent1>
        <a:srgbClr val="C9435B"/>
      </a:accent1>
      <a:accent2>
        <a:srgbClr val="62386A"/>
      </a:accent2>
      <a:accent3>
        <a:srgbClr val="7E2535"/>
      </a:accent3>
      <a:accent4>
        <a:srgbClr val="D1BC4B"/>
      </a:accent4>
      <a:accent5>
        <a:srgbClr val="5C9FA3"/>
      </a:accent5>
      <a:accent6>
        <a:srgbClr val="606BB4"/>
      </a:accent6>
      <a:hlink>
        <a:srgbClr val="62386A"/>
      </a:hlink>
      <a:folHlink>
        <a:srgbClr val="330A41"/>
      </a:folHlink>
    </a:clrScheme>
    <a:fontScheme name="Century Gothic">
      <a:majorFont>
        <a:latin typeface="Century Gothic" panose="020F030202020403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F03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16679</TotalTime>
  <Words>4042</Words>
  <Application>Microsoft Office PowerPoint</Application>
  <PresentationFormat>Personnalisé</PresentationFormat>
  <Paragraphs>389</Paragraphs>
  <Slides>26</Slides>
  <Notes>26</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26</vt:i4>
      </vt:variant>
    </vt:vector>
  </HeadingPairs>
  <TitlesOfParts>
    <vt:vector size="37" baseType="lpstr">
      <vt:lpstr>Cocogoose Pro SemiLight</vt:lpstr>
      <vt:lpstr>Lora Medium</vt:lpstr>
      <vt:lpstr>Century Gothic</vt:lpstr>
      <vt:lpstr>Calibri</vt:lpstr>
      <vt:lpstr>Arial</vt:lpstr>
      <vt:lpstr>Montserrat ExtraBold</vt:lpstr>
      <vt:lpstr>Wingdings</vt:lpstr>
      <vt:lpstr>Symbol</vt:lpstr>
      <vt:lpstr>Tahoma</vt:lpstr>
      <vt:lpstr>Cocogoose Pro UltraLight</vt:lpstr>
      <vt:lpstr>Office Theme</vt:lpstr>
      <vt:lpstr>La fin de contrat des agents contractuels de droit public</vt:lpstr>
      <vt:lpstr>Programme</vt:lpstr>
      <vt:lpstr>I. Les différents cas de fin de contrats</vt:lpstr>
      <vt:lpstr>  1. L’intention de renouveler ou non le contrat</vt:lpstr>
      <vt:lpstr>  a. Si l’autorité territoriale propose un renouvellement de contrat</vt:lpstr>
      <vt:lpstr> b. Si l’autorité territoriale ne souhaite pas renouveler le contrat</vt:lpstr>
      <vt:lpstr>2. La démission</vt:lpstr>
      <vt:lpstr>3. Le licenciement</vt:lpstr>
      <vt:lpstr>3. Le licenciement</vt:lpstr>
      <vt:lpstr>3. Le licenciement</vt:lpstr>
      <vt:lpstr>3. Le licenciement</vt:lpstr>
      <vt:lpstr>3. Le licenciement </vt:lpstr>
      <vt:lpstr>4. La rupture conventionnelle pour les contractuels en CDI</vt:lpstr>
      <vt:lpstr>5. Le refus d’une modification substantielle du contrat</vt:lpstr>
      <vt:lpstr>6. L’abandon de poste</vt:lpstr>
      <vt:lpstr>7. La cessation de contrat sans préavis Perte de l’une des conditions générales d’accès à la fonction publique</vt:lpstr>
      <vt:lpstr>8. La retraite</vt:lpstr>
      <vt:lpstr>9. Le décès</vt:lpstr>
      <vt:lpstr>10. Les spécificités de la fin du contrat de projet</vt:lpstr>
      <vt:lpstr>Présentation PowerPoint</vt:lpstr>
      <vt:lpstr>L’indemnité de fin de contrat</vt:lpstr>
      <vt:lpstr>L’indemnité de licenciement</vt:lpstr>
      <vt:lpstr>L’indemnisation des congés annuels</vt:lpstr>
      <vt:lpstr>L’indemnisation des jours acquis sur le compte épargne temps</vt:lpstr>
      <vt:lpstr>   Avez-vous des questions ?</vt:lpstr>
      <vt:lpstr>   Merci pour votre participation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Pitch-Deck Presentation</dc:title>
  <dc:creator>Elodie CONTENTIN</dc:creator>
  <cp:lastModifiedBy>Marlène GIROD</cp:lastModifiedBy>
  <cp:revision>345</cp:revision>
  <cp:lastPrinted>2024-04-03T13:11:34Z</cp:lastPrinted>
  <dcterms:modified xsi:type="dcterms:W3CDTF">2026-06-16T08:51:29Z</dcterms:modified>
</cp:coreProperties>
</file>